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6" r:id="rId1"/>
  </p:sldMasterIdLst>
  <p:notesMasterIdLst>
    <p:notesMasterId r:id="rId22"/>
  </p:notesMasterIdLst>
  <p:handoutMasterIdLst>
    <p:handoutMasterId r:id="rId23"/>
  </p:handoutMasterIdLst>
  <p:sldIdLst>
    <p:sldId id="346" r:id="rId2"/>
    <p:sldId id="347" r:id="rId3"/>
    <p:sldId id="335" r:id="rId4"/>
    <p:sldId id="259" r:id="rId5"/>
    <p:sldId id="341" r:id="rId6"/>
    <p:sldId id="351" r:id="rId7"/>
    <p:sldId id="336" r:id="rId8"/>
    <p:sldId id="352" r:id="rId9"/>
    <p:sldId id="339" r:id="rId10"/>
    <p:sldId id="342" r:id="rId11"/>
    <p:sldId id="344" r:id="rId12"/>
    <p:sldId id="337" r:id="rId13"/>
    <p:sldId id="360" r:id="rId14"/>
    <p:sldId id="354" r:id="rId15"/>
    <p:sldId id="355" r:id="rId16"/>
    <p:sldId id="356" r:id="rId17"/>
    <p:sldId id="359" r:id="rId18"/>
    <p:sldId id="357" r:id="rId19"/>
    <p:sldId id="358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5FF99"/>
    <a:srgbClr val="00FFFF"/>
    <a:srgbClr val="66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505" autoAdjust="0"/>
  </p:normalViewPr>
  <p:slideViewPr>
    <p:cSldViewPr>
      <p:cViewPr>
        <p:scale>
          <a:sx n="114" d="100"/>
          <a:sy n="114" d="100"/>
        </p:scale>
        <p:origin x="-154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A579-79AA-440B-9FF8-A9D48F1CD85C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0D459-7D34-4B45-AF31-A6F38EE5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8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B3FC2-C89D-4A92-8E23-BAD44377C14F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5B5C9-CA8E-425F-9A41-B5BDD6B9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9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A224-B187-4F30-BF23-6D273417D1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9D735-1DF8-4901-88C4-D1AA27B0518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EC590-9BB3-4F26-BA0C-7C3D5C11F35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BDBC2-86BE-401F-A2C1-6842C3477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95651-670C-45DF-BA94-3C56D13867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4AF52-F3C9-4C64-B879-CCCBFA2601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3C043-011B-4D4F-BBA6-27C6FF837B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FE7E6-F6D0-4BAD-AEF4-67CC2A0FE1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2AC3A-4989-4600-8F06-507A291702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2160A-75BA-4DB3-A15D-B8836035EC9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A4B01-7B33-4358-8DDE-95F313852C5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0E79A5-B556-409D-8F48-A4F35914EAFB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E6BB-E42D-477A-9517-85CA308D9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DD62-0F64-435B-B14F-C9AED81A9DBE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C19E-63B8-48EB-8F2C-93F3E479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DE8-1CD5-4941-9DC7-393549834DD1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C24B-C170-4429-820C-E8AE2023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E6CD-E6BB-4A49-A549-8AAC586BA4FE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C4C-38B6-40CC-B917-2CFB8D41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0C73-A35D-4DFD-A8C0-89568EBCE5AB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7DF8-7A01-4B20-B4F6-0DE1D3117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39F5-F3AF-4C8A-9C2A-8C80142B3915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AC1D-2EEF-4D28-9FEE-0C10A0C2C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EFE269-063F-4DD8-9864-21BEAD62CACB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B23002-D7BC-4691-8BEA-84A30C66E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699E-DE7F-439E-9C6F-FD205C2AC8D8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4730-A55E-43FE-8707-73C9B282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8D18-EB36-46E2-8FFE-EE35C0F84181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481E-4738-4AE7-8FEC-A0DD2EE4B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2038-410C-4B89-8D3B-68BCCE305A1A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1BE2-D13C-4845-B061-6D8EAB003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E8D28E-7223-431D-BA33-84AE99BB0A14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504C2C-D475-4B57-9C47-6349FFB04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1951-9355-4D25-88B5-AF92930DFB54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88C5-9D66-40E4-BDB4-E7DA8839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80CBD-4542-4AE9-81F4-F214409D91AA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FF8229-DA65-484A-B9B9-E825E625F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29" r:id="rId2"/>
    <p:sldLayoutId id="2147484731" r:id="rId3"/>
    <p:sldLayoutId id="2147484728" r:id="rId4"/>
    <p:sldLayoutId id="2147484727" r:id="rId5"/>
    <p:sldLayoutId id="2147484726" r:id="rId6"/>
    <p:sldLayoutId id="2147484732" r:id="rId7"/>
    <p:sldLayoutId id="2147484725" r:id="rId8"/>
    <p:sldLayoutId id="2147484733" r:id="rId9"/>
    <p:sldLayoutId id="2147484724" r:id="rId10"/>
    <p:sldLayoutId id="2147484723" r:id="rId11"/>
    <p:sldLayoutId id="2147484722" r:id="rId12"/>
    <p:sldLayoutId id="214748472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781300"/>
            <a:ext cx="8429625" cy="3005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Проект бюджета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err="1" smtClean="0">
                <a:solidFill>
                  <a:schemeClr val="tx1"/>
                </a:solidFill>
                <a:effectLst/>
                <a:latin typeface="+mn-lt"/>
              </a:rPr>
              <a:t>Зиминского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городского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 муниципального образования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на 2017 год и плановый период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2018 и 2019 годов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  </a:t>
            </a:r>
            <a:r>
              <a:rPr lang="ru-RU" sz="320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20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1343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финансам и налогам администрации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Зиминского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муниципального образования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785938"/>
            <a:ext cx="8429625" cy="100012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cap="all" dirty="0">
              <a:ln w="6350">
                <a:noFill/>
              </a:ln>
              <a:latin typeface="+mn-lt"/>
              <a:ea typeface="+mj-ea"/>
              <a:cs typeface="+mj-cs"/>
            </a:endParaRPr>
          </a:p>
        </p:txBody>
      </p:sp>
      <p:pic>
        <p:nvPicPr>
          <p:cNvPr id="1026" name="Рисунок 0" descr="Gerb.JPG"/>
          <p:cNvPicPr>
            <a:picLocks noChangeAspect="1" noChangeArrowheads="1"/>
          </p:cNvPicPr>
          <p:nvPr/>
        </p:nvPicPr>
        <p:blipFill>
          <a:blip r:embed="rId3">
            <a:lum bright="-36000" contrast="54000"/>
          </a:blip>
          <a:srcRect/>
          <a:stretch>
            <a:fillRect/>
          </a:stretch>
        </p:blipFill>
        <p:spPr bwMode="auto">
          <a:xfrm>
            <a:off x="900113" y="476250"/>
            <a:ext cx="2159000" cy="1873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300663"/>
            <a:ext cx="8291512" cy="7350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ДИНАМИКА ПОСТУПЛЕНИЯ МЕЖБЮДЖЕТНЫХ ТРАНСФЕРТОВ В БЮДЖЕТ ЗИМИНСКОГО ГОРОДСКОГО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МУНИЦИПАЛЬНОГО ОБРАЗОВАНИЯ 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5017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2438" y="479425"/>
          <a:ext cx="8285162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r:id="rId3" imgW="8285182" imgH="4285859" progId="Excel.Chart.8">
                  <p:embed/>
                </p:oleObj>
              </mc:Choice>
              <mc:Fallback>
                <p:oleObj r:id="rId3" imgW="8285182" imgH="4285859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79425"/>
                        <a:ext cx="8285162" cy="428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80A2D-FDA3-44EB-B6E6-920DB56C152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3"/>
          <p:cNvSpPr>
            <a:spLocks noGrp="1"/>
          </p:cNvSpPr>
          <p:nvPr>
            <p:ph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smtClean="0"/>
          </a:p>
        </p:txBody>
      </p:sp>
      <p:graphicFrame>
        <p:nvGraphicFramePr>
          <p:cNvPr id="51202" name="Диаграмма 5"/>
          <p:cNvGraphicFramePr>
            <a:graphicFrameLocks/>
          </p:cNvGraphicFramePr>
          <p:nvPr/>
        </p:nvGraphicFramePr>
        <p:xfrm>
          <a:off x="-50800" y="641350"/>
          <a:ext cx="92456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r:id="rId4" imgW="9242337" imgH="5627096" progId="Excel.Chart.8">
                  <p:embed/>
                </p:oleObj>
              </mc:Choice>
              <mc:Fallback>
                <p:oleObj r:id="rId4" imgW="9242337" imgH="562709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41350"/>
                        <a:ext cx="9245600" cy="562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6"/>
          <p:cNvSpPr txBox="1"/>
          <p:nvPr/>
        </p:nvSpPr>
        <p:spPr>
          <a:xfrm>
            <a:off x="1763713" y="3429000"/>
            <a:ext cx="906462" cy="3317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+7,5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429000" y="3500438"/>
            <a:ext cx="812800" cy="3317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-43,5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29188" y="3500438"/>
            <a:ext cx="812800" cy="3317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-7,3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429375" y="3500438"/>
            <a:ext cx="812800" cy="403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-4,8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ПОКАЗАТЕЛИ ПОСТУПЛЕНИЙ ДОХОДОВ В БЮДЖЕТ ЗИМИНСКОГО ГОРОДСКОГО МУНИЦИПАЛЬНОГО ОБРАЗОВАНИЯ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492500" y="1341438"/>
            <a:ext cx="1008063" cy="503237"/>
          </a:xfrm>
          <a:prstGeom prst="rightArrow">
            <a:avLst>
              <a:gd name="adj1" fmla="val 50000"/>
              <a:gd name="adj2" fmla="val 37925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-501595,2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932363" y="1557338"/>
            <a:ext cx="935037" cy="503237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- 23993,5</a:t>
            </a:r>
          </a:p>
          <a:p>
            <a:pPr algn="ctr">
              <a:defRPr/>
            </a:pP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572250" y="1989138"/>
            <a:ext cx="857250" cy="503237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-10510,8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1" name="Прямоугольник 17"/>
          <p:cNvSpPr>
            <a:spLocks noChangeArrowheads="1"/>
          </p:cNvSpPr>
          <p:nvPr/>
        </p:nvSpPr>
        <p:spPr bwMode="auto">
          <a:xfrm>
            <a:off x="7715250" y="752475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(тыс.руб.)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0200" y="4868863"/>
            <a:ext cx="50323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</a:rPr>
              <a:t>33%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B8869-ABBF-4F3D-85B4-15046C46823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4844" y="367581"/>
            <a:ext cx="79928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В  2017 ГОД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513" y="1557338"/>
            <a:ext cx="3240087" cy="431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513" y="2060575"/>
            <a:ext cx="396081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513" y="2492375"/>
            <a:ext cx="3960812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5513" y="2924175"/>
            <a:ext cx="3744912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5513" y="3429000"/>
            <a:ext cx="4392612" cy="43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5513" y="3933825"/>
            <a:ext cx="4537075" cy="358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5513" y="4437063"/>
            <a:ext cx="4537075" cy="43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95513" y="5013325"/>
            <a:ext cx="4537075" cy="360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6804025" y="1557338"/>
            <a:ext cx="288925" cy="1584325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35825" y="2492375"/>
            <a:ext cx="1439863" cy="738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489275,2 тыс. руб.(81%)</a:t>
            </a:r>
          </a:p>
        </p:txBody>
      </p:sp>
      <p:sp>
        <p:nvSpPr>
          <p:cNvPr id="53261" name="TextBox 23"/>
          <p:cNvSpPr txBox="1">
            <a:spLocks noChangeArrowheads="1"/>
          </p:cNvSpPr>
          <p:nvPr/>
        </p:nvSpPr>
        <p:spPr bwMode="auto">
          <a:xfrm>
            <a:off x="5651500" y="1484313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64,9%</a:t>
            </a:r>
          </a:p>
        </p:txBody>
      </p:sp>
      <p:sp>
        <p:nvSpPr>
          <p:cNvPr id="53262" name="TextBox 27"/>
          <p:cNvSpPr txBox="1">
            <a:spLocks noChangeArrowheads="1"/>
          </p:cNvSpPr>
          <p:nvPr/>
        </p:nvSpPr>
        <p:spPr bwMode="auto">
          <a:xfrm>
            <a:off x="6156325" y="2060575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5,9%</a:t>
            </a:r>
          </a:p>
        </p:txBody>
      </p:sp>
      <p:sp>
        <p:nvSpPr>
          <p:cNvPr id="53263" name="TextBox 29"/>
          <p:cNvSpPr txBox="1">
            <a:spLocks noChangeArrowheads="1"/>
          </p:cNvSpPr>
          <p:nvPr/>
        </p:nvSpPr>
        <p:spPr bwMode="auto">
          <a:xfrm>
            <a:off x="6156325" y="2492375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0,2%</a:t>
            </a:r>
          </a:p>
        </p:txBody>
      </p:sp>
      <p:sp>
        <p:nvSpPr>
          <p:cNvPr id="53264" name="TextBox 30"/>
          <p:cNvSpPr txBox="1">
            <a:spLocks noChangeArrowheads="1"/>
          </p:cNvSpPr>
          <p:nvPr/>
        </p:nvSpPr>
        <p:spPr bwMode="auto">
          <a:xfrm>
            <a:off x="5940425" y="2924175"/>
            <a:ext cx="93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9,8%</a:t>
            </a:r>
          </a:p>
        </p:txBody>
      </p:sp>
      <p:sp>
        <p:nvSpPr>
          <p:cNvPr id="53265" name="TextBox 32"/>
          <p:cNvSpPr txBox="1">
            <a:spLocks noChangeArrowheads="1"/>
          </p:cNvSpPr>
          <p:nvPr/>
        </p:nvSpPr>
        <p:spPr bwMode="auto">
          <a:xfrm>
            <a:off x="6588125" y="34290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</a:rPr>
              <a:t>5</a:t>
            </a:r>
            <a:r>
              <a:rPr lang="ru-RU" sz="1400" b="1">
                <a:latin typeface="Verdana" pitchFamily="34" charset="0"/>
              </a:rPr>
              <a:t>,1%</a:t>
            </a:r>
          </a:p>
        </p:txBody>
      </p:sp>
      <p:sp>
        <p:nvSpPr>
          <p:cNvPr id="53266" name="TextBox 33"/>
          <p:cNvSpPr txBox="1">
            <a:spLocks noChangeArrowheads="1"/>
          </p:cNvSpPr>
          <p:nvPr/>
        </p:nvSpPr>
        <p:spPr bwMode="auto">
          <a:xfrm>
            <a:off x="6804025" y="3933825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</a:rPr>
              <a:t>8</a:t>
            </a:r>
            <a:r>
              <a:rPr lang="ru-RU" sz="1400" b="1">
                <a:latin typeface="Verdana" pitchFamily="34" charset="0"/>
              </a:rPr>
              <a:t>,9%</a:t>
            </a: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6875463" y="4437063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2,8%</a:t>
            </a:r>
          </a:p>
        </p:txBody>
      </p:sp>
      <p:sp>
        <p:nvSpPr>
          <p:cNvPr id="53268" name="TextBox 35"/>
          <p:cNvSpPr txBox="1">
            <a:spLocks noChangeArrowheads="1"/>
          </p:cNvSpPr>
          <p:nvPr/>
        </p:nvSpPr>
        <p:spPr bwMode="auto">
          <a:xfrm>
            <a:off x="6875463" y="4941888"/>
            <a:ext cx="792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2,4%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92950" y="1268413"/>
            <a:ext cx="1633538" cy="10810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Расходы социальной направлен- </a:t>
            </a:r>
            <a:r>
              <a:rPr lang="ru-RU" sz="1600" dirty="0" err="1"/>
              <a:t>ности</a:t>
            </a:r>
            <a:endParaRPr lang="ru-RU" sz="1600" dirty="0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1763713" y="1557338"/>
            <a:ext cx="360362" cy="3887787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8313" y="2276475"/>
            <a:ext cx="1223962" cy="2160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Всего: </a:t>
            </a:r>
            <a:r>
              <a:rPr lang="ru-RU" sz="1600" b="1" dirty="0">
                <a:solidFill>
                  <a:srgbClr val="000000"/>
                </a:solidFill>
                <a:latin typeface="Verdana (Основной текст)"/>
                <a:cs typeface="Arial" charset="0"/>
              </a:rPr>
              <a:t>604350,7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 тыс. руб.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FFF70-CDD2-40FB-B16B-D0742D7355E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4844" y="367581"/>
            <a:ext cx="79928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на плановый период 2018 и 2019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4319588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2060575"/>
            <a:ext cx="4319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492375"/>
            <a:ext cx="4319588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2924175"/>
            <a:ext cx="4319588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3716338"/>
            <a:ext cx="4319588" cy="504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4292600"/>
            <a:ext cx="4319588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868863"/>
            <a:ext cx="43195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445125"/>
            <a:ext cx="4319588" cy="360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54283" name="TextBox 24"/>
          <p:cNvSpPr txBox="1">
            <a:spLocks noChangeArrowheads="1"/>
          </p:cNvSpPr>
          <p:nvPr/>
        </p:nvSpPr>
        <p:spPr bwMode="auto">
          <a:xfrm flipH="1">
            <a:off x="1403350" y="3357563"/>
            <a:ext cx="38893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Расходы социальной направленности всего</a:t>
            </a:r>
          </a:p>
        </p:txBody>
      </p:sp>
      <p:graphicFrame>
        <p:nvGraphicFramePr>
          <p:cNvPr id="54326" name="Group 54"/>
          <p:cNvGraphicFramePr>
            <a:graphicFrameLocks noGrp="1"/>
          </p:cNvGraphicFramePr>
          <p:nvPr/>
        </p:nvGraphicFramePr>
        <p:xfrm>
          <a:off x="5148263" y="1341438"/>
          <a:ext cx="3095625" cy="4826000"/>
        </p:xfrm>
        <a:graphic>
          <a:graphicData uri="http://schemas.openxmlformats.org/drawingml/2006/table">
            <a:tbl>
              <a:tblPr/>
              <a:tblGrid>
                <a:gridCol w="1584325"/>
                <a:gridCol w="15113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406905,1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400579,9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41103,4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40278,4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56553,1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53984,7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503061,6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495543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40588,9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42756,6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7487,4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6233,7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18676,3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11752,1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575874,2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560745,4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324" name="TextBox 29"/>
          <p:cNvSpPr txBox="1">
            <a:spLocks noChangeArrowheads="1"/>
          </p:cNvSpPr>
          <p:nvPr/>
        </p:nvSpPr>
        <p:spPr bwMode="auto">
          <a:xfrm>
            <a:off x="2843213" y="5876925"/>
            <a:ext cx="23050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Всего расходов: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49275"/>
            <a:ext cx="8183562" cy="412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i="1" dirty="0" smtClean="0">
                <a:solidFill>
                  <a:schemeClr val="accent2"/>
                </a:solidFill>
                <a:effectLst/>
              </a:rPr>
              <a:t>Структура расходной части  бюджета в разрезе муниципальных программ на 2017 год (тыс.руб.)</a:t>
            </a:r>
          </a:p>
        </p:txBody>
      </p:sp>
      <p:graphicFrame>
        <p:nvGraphicFramePr>
          <p:cNvPr id="38963" name="Group 51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18487" cy="5648325"/>
        </p:xfrm>
        <a:graphic>
          <a:graphicData uri="http://schemas.openxmlformats.org/drawingml/2006/table">
            <a:tbl>
              <a:tblPr/>
              <a:tblGrid>
                <a:gridCol w="6618287"/>
                <a:gridCol w="16002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378 752,7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Молодежная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829,9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56 326,7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Оказание содействия по сохранению и улучшению здоровья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Социальная поддержка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Обеспечение населения города доступным жильем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12 700,0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Развитие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Экономическое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Охрана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049,2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Безопасность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637,9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Всего расходов в рамках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534 383,0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EE39-1ABF-45F0-8727-0B2779B5C4C4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/>
          </p:cNvSpPr>
          <p:nvPr/>
        </p:nvSpPr>
        <p:spPr bwMode="auto">
          <a:xfrm>
            <a:off x="611188" y="549275"/>
            <a:ext cx="8183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>
                <a:solidFill>
                  <a:schemeClr val="accent2"/>
                </a:solidFill>
                <a:latin typeface="Verdana" pitchFamily="34" charset="0"/>
              </a:rPr>
              <a:t>Структура расходной части бюджета в разрезе муниципальных программ на 2018 и 2019 годы (тыс.руб.)</a:t>
            </a:r>
          </a:p>
        </p:txBody>
      </p:sp>
      <p:graphicFrame>
        <p:nvGraphicFramePr>
          <p:cNvPr id="41044" name="Group 84"/>
          <p:cNvGraphicFramePr>
            <a:graphicFrameLocks noGrp="1"/>
          </p:cNvGraphicFramePr>
          <p:nvPr>
            <p:ph/>
          </p:nvPr>
        </p:nvGraphicFramePr>
        <p:xfrm>
          <a:off x="539750" y="1052513"/>
          <a:ext cx="8424863" cy="5221287"/>
        </p:xfrm>
        <a:graphic>
          <a:graphicData uri="http://schemas.openxmlformats.org/drawingml/2006/table">
            <a:tbl>
              <a:tblPr/>
              <a:tblGrid>
                <a:gridCol w="360363"/>
                <a:gridCol w="6096000"/>
                <a:gridCol w="1031875"/>
                <a:gridCol w="936625"/>
              </a:tblGrid>
              <a:tr h="5048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на 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на 2019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393578,8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387259,5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Молодежная политика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770,8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769,8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культуры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61469,3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60710,2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 физической культуры и спорта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Оказание содействия по сохранению и улучшению здоровья населения г.Зимы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поддержка населения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49081,5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46764,2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6060,0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4460,0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Обеспечение населения города доступным жильем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дорожного хозяйства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6602,8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30643,1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Экономическое развитие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393,0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труда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1146,9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814,7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3588,9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3132,8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 ЗГМО на 2016-2019 годы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gridSpan="2"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530662,2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538624,3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Объект 3"/>
          <p:cNvGraphicFramePr>
            <a:graphicFrameLocks/>
          </p:cNvGraphicFramePr>
          <p:nvPr/>
        </p:nvGraphicFramePr>
        <p:xfrm>
          <a:off x="395288" y="692150"/>
          <a:ext cx="4283075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Диаграмма" r:id="rId4" imgW="4286199" imgH="4962600" progId="Excel.Sheet.8">
                  <p:embed/>
                </p:oleObj>
              </mc:Choice>
              <mc:Fallback>
                <p:oleObj name="Диаграмма" r:id="rId4" imgW="4286199" imgH="496260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4283075" cy="495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" y="33235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РАСПРЕДЕЛЕНИЕ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РАСХОДОВ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НА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2017</a:t>
            </a:r>
            <a:r>
              <a:rPr lang="ru-RU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год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4643438" y="549275"/>
            <a:ext cx="4333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Объем программных расходов     </a:t>
            </a:r>
          </a:p>
          <a:p>
            <a:r>
              <a:rPr lang="ru-RU" b="1"/>
              <a:t>       составит 534383</a:t>
            </a:r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b="1"/>
              <a:t>тыс. рублей:</a:t>
            </a:r>
          </a:p>
          <a:p>
            <a:endParaRPr lang="ru-RU" b="1"/>
          </a:p>
          <a:p>
            <a:r>
              <a:rPr lang="ru-RU" b="1"/>
              <a:t>      Объем непрограммных  расходов составит 69967,7</a:t>
            </a:r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b="1"/>
              <a:t>тыс. рублей: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7900" y="620713"/>
            <a:ext cx="215900" cy="2159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7900" y="1484313"/>
            <a:ext cx="215900" cy="2159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Объект 3"/>
          <p:cNvGraphicFramePr>
            <a:graphicFrameLocks/>
          </p:cNvGraphicFramePr>
          <p:nvPr/>
        </p:nvGraphicFramePr>
        <p:xfrm>
          <a:off x="344488" y="930275"/>
          <a:ext cx="3773487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r:id="rId4" imgW="3773751" imgH="3121423" progId="Excel.Chart.8">
                  <p:embed/>
                </p:oleObj>
              </mc:Choice>
              <mc:Fallback>
                <p:oleObj r:id="rId4" imgW="3773751" imgH="3121423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930275"/>
                        <a:ext cx="3773487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РАСПРЕДЕЛЕНИЕ РАСХОДОВ </a:t>
            </a:r>
          </a:p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на  плановый период 2018 -2019 г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61444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graphicFrame>
        <p:nvGraphicFramePr>
          <p:cNvPr id="61445" name="Объект 3"/>
          <p:cNvGraphicFramePr>
            <a:graphicFrameLocks/>
          </p:cNvGraphicFramePr>
          <p:nvPr/>
        </p:nvGraphicFramePr>
        <p:xfrm>
          <a:off x="4592638" y="857250"/>
          <a:ext cx="3917950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r:id="rId6" imgW="3920068" imgH="3194581" progId="Excel.Chart.8">
                  <p:embed/>
                </p:oleObj>
              </mc:Choice>
              <mc:Fallback>
                <p:oleObj r:id="rId6" imgW="3920068" imgH="3194581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857250"/>
                        <a:ext cx="3917950" cy="319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16"/>
          <p:cNvSpPr txBox="1">
            <a:spLocks noChangeArrowheads="1"/>
          </p:cNvSpPr>
          <p:nvPr/>
        </p:nvSpPr>
        <p:spPr bwMode="auto">
          <a:xfrm>
            <a:off x="1619250" y="4005263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2018 год</a:t>
            </a:r>
          </a:p>
        </p:txBody>
      </p:sp>
      <p:sp>
        <p:nvSpPr>
          <p:cNvPr id="61447" name="TextBox 17"/>
          <p:cNvSpPr txBox="1">
            <a:spLocks noChangeArrowheads="1"/>
          </p:cNvSpPr>
          <p:nvPr/>
        </p:nvSpPr>
        <p:spPr bwMode="auto">
          <a:xfrm>
            <a:off x="5795963" y="393382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2019 год</a:t>
            </a:r>
          </a:p>
        </p:txBody>
      </p:sp>
      <p:sp>
        <p:nvSpPr>
          <p:cNvPr id="61448" name="TextBox 12"/>
          <p:cNvSpPr txBox="1">
            <a:spLocks noChangeArrowheads="1"/>
          </p:cNvSpPr>
          <p:nvPr/>
        </p:nvSpPr>
        <p:spPr bwMode="auto">
          <a:xfrm>
            <a:off x="539750" y="4652963"/>
            <a:ext cx="35274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     Программные расходы </a:t>
            </a:r>
            <a:r>
              <a:rPr lang="ru-RU" sz="1000" b="1"/>
              <a:t>530662,29 тыс. руб</a:t>
            </a:r>
            <a:r>
              <a:rPr lang="ru-RU" sz="1000"/>
              <a:t>.</a:t>
            </a:r>
          </a:p>
          <a:p>
            <a:endParaRPr lang="ru-RU" sz="1000"/>
          </a:p>
          <a:p>
            <a:r>
              <a:rPr lang="ru-RU" sz="1000"/>
              <a:t>     Непрограммные расходы  </a:t>
            </a:r>
            <a:r>
              <a:rPr lang="ru-RU" sz="1000" b="1"/>
              <a:t>50169,8 тыс. руб.</a:t>
            </a:r>
          </a:p>
          <a:p>
            <a:endParaRPr lang="ru-RU" sz="1000"/>
          </a:p>
          <a:p>
            <a:r>
              <a:rPr lang="ru-RU" sz="1000"/>
              <a:t>     </a:t>
            </a:r>
            <a:endParaRPr lang="ru-RU" sz="1000" b="1"/>
          </a:p>
        </p:txBody>
      </p:sp>
      <p:sp>
        <p:nvSpPr>
          <p:cNvPr id="61449" name="Прямоугольник 13"/>
          <p:cNvSpPr>
            <a:spLocks noChangeArrowheads="1"/>
          </p:cNvSpPr>
          <p:nvPr/>
        </p:nvSpPr>
        <p:spPr bwMode="auto">
          <a:xfrm>
            <a:off x="4859338" y="4508500"/>
            <a:ext cx="338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/>
          </a:p>
          <a:p>
            <a:r>
              <a:rPr lang="ru-RU" sz="1000"/>
              <a:t>        Программные расходы </a:t>
            </a:r>
            <a:r>
              <a:rPr lang="ru-RU" sz="1000" b="1"/>
              <a:t>538624,3 тыс. руб.</a:t>
            </a:r>
          </a:p>
          <a:p>
            <a:endParaRPr lang="ru-RU" sz="1000"/>
          </a:p>
          <a:p>
            <a:r>
              <a:rPr lang="ru-RU" sz="1000"/>
              <a:t>        Непрограммные расходы  </a:t>
            </a:r>
            <a:r>
              <a:rPr lang="ru-RU" sz="1000" b="1"/>
              <a:t>32376,5 тыс. руб.</a:t>
            </a:r>
          </a:p>
          <a:p>
            <a:endParaRPr lang="ru-RU" sz="1000"/>
          </a:p>
          <a:p>
            <a:r>
              <a:rPr lang="ru-RU" sz="1000"/>
              <a:t>        </a:t>
            </a:r>
            <a:endParaRPr lang="ru-RU" sz="1000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5013325"/>
            <a:ext cx="144463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4724400"/>
            <a:ext cx="144463" cy="144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5013325"/>
            <a:ext cx="144462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363" y="4724400"/>
            <a:ext cx="144462" cy="144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ГОРОДСКОГОМУНИЦИПАЛЬНОГО ОБРАЗОВАНИЯ НА 2017 ГОД</a:t>
            </a:r>
          </a:p>
        </p:txBody>
      </p:sp>
      <p:graphicFrame>
        <p:nvGraphicFramePr>
          <p:cNvPr id="52187" name="Group 987"/>
          <p:cNvGraphicFramePr>
            <a:graphicFrameLocks noGrp="1"/>
          </p:cNvGraphicFramePr>
          <p:nvPr>
            <p:ph sz="half" idx="2"/>
          </p:nvPr>
        </p:nvGraphicFramePr>
        <p:xfrm>
          <a:off x="611188" y="1268413"/>
          <a:ext cx="7705725" cy="4576762"/>
        </p:xfrm>
        <a:graphic>
          <a:graphicData uri="http://schemas.openxmlformats.org/drawingml/2006/table">
            <a:tbl>
              <a:tblPr/>
              <a:tblGrid>
                <a:gridCol w="6840537"/>
                <a:gridCol w="865188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-1654,4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-1654,4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-614005,1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614005,1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/>
          </p:cNvSpPr>
          <p:nvPr>
            <p:ph type="body" sz="half" idx="1"/>
          </p:nvPr>
        </p:nvSpPr>
        <p:spPr>
          <a:xfrm>
            <a:off x="107950" y="0"/>
            <a:ext cx="8712200" cy="10525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000099"/>
                </a:solidFill>
              </a:rPr>
              <a:t>ИСТОЧНИКИ ВНУТРЕННЕГО ФИНАНСИРОВАНИЯ ДЕФИЦИТАБЮДЖЕТА  ЗИМИНСКОГО ГОРОДСКОГО МУНИЦИПАЛЬНОГО ОБРАЗОВАНИЯ НА 2018 и 2019 гг.</a:t>
            </a:r>
          </a:p>
        </p:txBody>
      </p:sp>
      <p:graphicFrame>
        <p:nvGraphicFramePr>
          <p:cNvPr id="54496" name="Group 224"/>
          <p:cNvGraphicFramePr>
            <a:graphicFrameLocks noGrp="1"/>
          </p:cNvGraphicFramePr>
          <p:nvPr>
            <p:ph sz="half" idx="2"/>
          </p:nvPr>
        </p:nvGraphicFramePr>
        <p:xfrm>
          <a:off x="611188" y="908050"/>
          <a:ext cx="8064500" cy="5688013"/>
        </p:xfrm>
        <a:graphic>
          <a:graphicData uri="http://schemas.openxmlformats.org/drawingml/2006/table">
            <a:tbl>
              <a:tblPr/>
              <a:tblGrid>
                <a:gridCol w="6265862"/>
                <a:gridCol w="863600"/>
                <a:gridCol w="935038"/>
              </a:tblGrid>
              <a:tr h="314325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-580832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-571000,8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580832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571000,8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2756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i="1" dirty="0" smtClean="0"/>
              <a:t>     </a:t>
            </a:r>
            <a:r>
              <a:rPr lang="ru-RU" sz="4000" b="1" i="1" dirty="0" smtClean="0"/>
              <a:t>Решение Думы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«О бюджете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на 2017 год и на плановый период  2018 и 2019 годов»  подготовлено в соответствии с требованиями: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Бюджетного кодекса Российской Федерации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Федерального закона от 06.10.2003 г. № 131-ФЗ «Об общих принципах организации местного самоуправления в РФ»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Приказа Министерства финансов Российской Федерации от 01.07.2013г. № 65н «Об утверждении Указания о порядке применения бюджетной классификации РФ»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Закона Иркутской области от 22.10.2013 г. № 74-ОЗ «О межбюджетных трансфертах и нормативах отчислений в местные бюджеты»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Положения о бюджетном процессе в </a:t>
            </a:r>
            <a:r>
              <a:rPr lang="ru-RU" sz="3000" b="1" i="1" dirty="0" err="1" smtClean="0"/>
              <a:t>Зиминском</a:t>
            </a:r>
            <a:r>
              <a:rPr lang="ru-RU" sz="3000" b="1" i="1" dirty="0" smtClean="0"/>
              <a:t> городском муниципальном образовании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3000" b="1" i="1" dirty="0" smtClean="0"/>
          </a:p>
          <a:p>
            <a:pPr marL="514350" indent="-514350" algn="just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Основных направлений налоговой и бюджетной политики </a:t>
            </a:r>
            <a:r>
              <a:rPr lang="ru-RU" sz="3000" b="1" i="1" dirty="0" err="1" smtClean="0"/>
              <a:t>Зиминского</a:t>
            </a:r>
            <a:r>
              <a:rPr lang="ru-RU" sz="3000" b="1" i="1" dirty="0" smtClean="0"/>
              <a:t> городского муниципального образования на 2017 год и плановый период 2018 и 2019 годов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3000" b="1" i="1" dirty="0" smtClean="0"/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ru-RU" sz="3000" b="1" i="1" dirty="0" smtClean="0"/>
              <a:t>Муниципальных программ и иных документов</a:t>
            </a:r>
            <a:endParaRPr lang="ru-RU" sz="30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4CA38-1693-4D05-A929-0B20DA6C3A0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2E9F-029F-48B7-A190-0AE69983C8F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2339975" y="2349500"/>
            <a:ext cx="5111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Verdan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997200"/>
            <a:ext cx="4103688" cy="338455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6A10-F430-45E0-9F4A-876D8CB1965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latin typeface="+mj-lt"/>
              </a:rPr>
              <a:t>Основные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параметры проекта бюджета </a:t>
            </a:r>
            <a:r>
              <a:rPr lang="ru-RU" b="1" i="1" dirty="0" err="1">
                <a:solidFill>
                  <a:srgbClr val="FF0000"/>
                </a:solidFill>
                <a:latin typeface="Verdana" pitchFamily="34" charset="0"/>
              </a:rPr>
              <a:t>Зиминского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городского муниципального образования на 2017 год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116013" y="1412875"/>
            <a:ext cx="698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Доходы</a:t>
            </a:r>
            <a:r>
              <a:rPr lang="ru-RU" b="1" i="1" dirty="0">
                <a:latin typeface="Verdana" pitchFamily="34" charset="0"/>
              </a:rPr>
              <a:t>         </a:t>
            </a:r>
            <a:r>
              <a:rPr lang="ru-RU" sz="2000" b="1" i="1" dirty="0">
                <a:latin typeface="Verdana" pitchFamily="34" charset="0"/>
              </a:rPr>
              <a:t>-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Расходы</a:t>
            </a:r>
            <a:r>
              <a:rPr lang="ru-RU" sz="2000" b="1" i="1" dirty="0">
                <a:latin typeface="Verdana" pitchFamily="34" charset="0"/>
              </a:rPr>
              <a:t>        </a:t>
            </a:r>
            <a:r>
              <a:rPr lang="ru-RU" b="1" i="1" dirty="0">
                <a:latin typeface="Verdana" pitchFamily="34" charset="0"/>
              </a:rPr>
              <a:t>=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Дефицит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708400" y="4797425"/>
            <a:ext cx="18716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БЮДЖЕТ</a:t>
            </a:r>
            <a:r>
              <a:rPr lang="ru-RU" b="1" i="1" dirty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5" y="2133600"/>
            <a:ext cx="1657350" cy="6461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604350.7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2133600"/>
            <a:ext cx="1800225" cy="6461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584994.3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5963" y="2133600"/>
            <a:ext cx="1800225" cy="6461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19356.4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4293FD5-3B97-4D45-A251-BD2408DEC1A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628775"/>
          <a:ext cx="8456613" cy="4059239"/>
        </p:xfrm>
        <a:graphic>
          <a:graphicData uri="http://schemas.openxmlformats.org/drawingml/2006/table">
            <a:tbl>
              <a:tblPr/>
              <a:tblGrid>
                <a:gridCol w="4227513"/>
                <a:gridCol w="1409700"/>
                <a:gridCol w="1419225"/>
                <a:gridCol w="14001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584994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561000,8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550490,0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604350,7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580832,0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571000,8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9356,4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ОСНОВНЫЕ ПАРАМЕТРЫ БЮДЖЕТА ЗИМИНСКОГО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на 2017 год и  плановый период 2018 и 2019 годов</a:t>
            </a:r>
          </a:p>
        </p:txBody>
      </p:sp>
      <p:sp>
        <p:nvSpPr>
          <p:cNvPr id="29731" name="Прямоугольник 10"/>
          <p:cNvSpPr>
            <a:spLocks noChangeArrowheads="1"/>
          </p:cNvSpPr>
          <p:nvPr/>
        </p:nvSpPr>
        <p:spPr bwMode="auto">
          <a:xfrm>
            <a:off x="7235825" y="1268413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(тыс.руб.)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Объект 3"/>
          <p:cNvGraphicFramePr>
            <a:graphicFrameLocks/>
          </p:cNvGraphicFramePr>
          <p:nvPr/>
        </p:nvGraphicFramePr>
        <p:xfrm>
          <a:off x="417513" y="1074738"/>
          <a:ext cx="5068887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4" imgW="5072312" imgH="5145470" progId="Excel.Chart.8">
                  <p:embed/>
                </p:oleObj>
              </mc:Choice>
              <mc:Fallback>
                <p:oleObj r:id="rId4" imgW="5072312" imgH="514547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074738"/>
                        <a:ext cx="5068887" cy="5141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В  2017 ГОДУ</a:t>
            </a:r>
          </a:p>
        </p:txBody>
      </p:sp>
      <p:sp>
        <p:nvSpPr>
          <p:cNvPr id="24580" name="Прямоугольник 9"/>
          <p:cNvSpPr>
            <a:spLocks noChangeArrowheads="1"/>
          </p:cNvSpPr>
          <p:nvPr/>
        </p:nvSpPr>
        <p:spPr bwMode="auto">
          <a:xfrm>
            <a:off x="5724525" y="1773238"/>
            <a:ext cx="2951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НДФЛ </a:t>
            </a:r>
            <a:r>
              <a:rPr lang="ru-RU" sz="1200" b="1"/>
              <a:t>10</a:t>
            </a:r>
            <a:r>
              <a:rPr lang="en-US" sz="1200" b="1"/>
              <a:t>8762,5</a:t>
            </a:r>
            <a:r>
              <a:rPr lang="ru-RU" sz="1200" b="1"/>
              <a:t> тыс. руб.</a:t>
            </a:r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Налоги на имущество </a:t>
            </a:r>
            <a:r>
              <a:rPr lang="ru-RU" sz="1200" b="1"/>
              <a:t>23500 тыс. руб.</a:t>
            </a:r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Налоги на совокупный доход </a:t>
            </a:r>
            <a:r>
              <a:rPr lang="ru-RU" sz="1200" b="1"/>
              <a:t>16000 тыс. руб.</a:t>
            </a:r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Акцизы  </a:t>
            </a:r>
            <a:r>
              <a:rPr lang="ru-RU" sz="1200" b="1"/>
              <a:t>13653,2 тыс.руб.</a:t>
            </a:r>
          </a:p>
          <a:p>
            <a:endParaRPr lang="ru-RU" sz="1200"/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Госпошлина  </a:t>
            </a:r>
            <a:r>
              <a:rPr lang="ru-RU" sz="1200" b="1"/>
              <a:t>8181,1 тыс.руб.</a:t>
            </a:r>
          </a:p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063" y="1844675"/>
            <a:ext cx="144462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80063" y="2349500"/>
            <a:ext cx="144462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063" y="2997200"/>
            <a:ext cx="144462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5580063" y="3644900"/>
            <a:ext cx="144462" cy="144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5580063" y="4437063"/>
            <a:ext cx="144462" cy="1444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Объект 3"/>
          <p:cNvGraphicFramePr>
            <a:graphicFrameLocks/>
          </p:cNvGraphicFramePr>
          <p:nvPr/>
        </p:nvGraphicFramePr>
        <p:xfrm>
          <a:off x="344488" y="930275"/>
          <a:ext cx="3773487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4" imgW="3773751" imgH="3121423" progId="Excel.Chart.8">
                  <p:embed/>
                </p:oleObj>
              </mc:Choice>
              <mc:Fallback>
                <p:oleObj r:id="rId4" imgW="3773751" imgH="3121423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930275"/>
                        <a:ext cx="3773487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на  плановый период 2018 -2019 г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26628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graphicFrame>
        <p:nvGraphicFramePr>
          <p:cNvPr id="26629" name="Объект 3"/>
          <p:cNvGraphicFramePr>
            <a:graphicFrameLocks/>
          </p:cNvGraphicFramePr>
          <p:nvPr/>
        </p:nvGraphicFramePr>
        <p:xfrm>
          <a:off x="4592638" y="857250"/>
          <a:ext cx="3917950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r:id="rId6" imgW="3920068" imgH="3194581" progId="Excel.Chart.8">
                  <p:embed/>
                </p:oleObj>
              </mc:Choice>
              <mc:Fallback>
                <p:oleObj r:id="rId6" imgW="3920068" imgH="3194581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857250"/>
                        <a:ext cx="3917950" cy="319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1619250" y="4005263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2018 год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5795963" y="393382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2019 год</a:t>
            </a:r>
          </a:p>
        </p:txBody>
      </p: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539750" y="4652963"/>
            <a:ext cx="35274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     НДФЛ </a:t>
            </a:r>
            <a:r>
              <a:rPr lang="ru-RU" sz="1000" b="1"/>
              <a:t>114785,9 тыс. руб</a:t>
            </a:r>
            <a:r>
              <a:rPr lang="ru-RU" sz="1000"/>
              <a:t>.</a:t>
            </a:r>
          </a:p>
          <a:p>
            <a:endParaRPr lang="ru-RU" sz="1000"/>
          </a:p>
          <a:p>
            <a:r>
              <a:rPr lang="ru-RU" sz="1000"/>
              <a:t>     Налоги на имущество </a:t>
            </a:r>
            <a:r>
              <a:rPr lang="ru-RU" sz="1000" b="1"/>
              <a:t>23500,0 тыс. руб.</a:t>
            </a:r>
          </a:p>
          <a:p>
            <a:endParaRPr lang="ru-RU" sz="1000"/>
          </a:p>
          <a:p>
            <a:r>
              <a:rPr lang="ru-RU" sz="1000"/>
              <a:t>     Налоги на совокупный доход </a:t>
            </a:r>
            <a:r>
              <a:rPr lang="ru-RU" sz="1000" b="1"/>
              <a:t>16000,0 тыс. руб.</a:t>
            </a:r>
          </a:p>
          <a:p>
            <a:endParaRPr lang="ru-RU" sz="1000"/>
          </a:p>
          <a:p>
            <a:r>
              <a:rPr lang="ru-RU" sz="1000"/>
              <a:t>     Акцизы </a:t>
            </a:r>
            <a:r>
              <a:rPr lang="ru-RU" sz="1000" b="1"/>
              <a:t>13438,5 тыс. руб.</a:t>
            </a:r>
          </a:p>
          <a:p>
            <a:endParaRPr lang="ru-RU" sz="1000"/>
          </a:p>
          <a:p>
            <a:r>
              <a:rPr lang="ru-RU" sz="1000"/>
              <a:t>     Госпошлина </a:t>
            </a:r>
            <a:r>
              <a:rPr lang="ru-RU" sz="1000" b="1"/>
              <a:t>8204,0 тыс. руб.</a:t>
            </a:r>
          </a:p>
        </p:txBody>
      </p:sp>
      <p:sp>
        <p:nvSpPr>
          <p:cNvPr id="26633" name="Прямоугольник 13"/>
          <p:cNvSpPr>
            <a:spLocks noChangeArrowheads="1"/>
          </p:cNvSpPr>
          <p:nvPr/>
        </p:nvSpPr>
        <p:spPr bwMode="auto">
          <a:xfrm>
            <a:off x="4859338" y="4508500"/>
            <a:ext cx="33845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/>
          </a:p>
          <a:p>
            <a:r>
              <a:rPr lang="ru-RU" sz="1000"/>
              <a:t>        НДФЛ </a:t>
            </a:r>
            <a:r>
              <a:rPr lang="ru-RU" sz="1000" b="1"/>
              <a:t>119692,0 тыс. руб.</a:t>
            </a:r>
          </a:p>
          <a:p>
            <a:endParaRPr lang="ru-RU" sz="1000"/>
          </a:p>
          <a:p>
            <a:r>
              <a:rPr lang="ru-RU" sz="1000"/>
              <a:t>        Налоги на имущество </a:t>
            </a:r>
            <a:r>
              <a:rPr lang="ru-RU" sz="1000" b="1"/>
              <a:t>23500,0 тыс. руб.</a:t>
            </a:r>
          </a:p>
          <a:p>
            <a:endParaRPr lang="ru-RU" sz="1000"/>
          </a:p>
          <a:p>
            <a:r>
              <a:rPr lang="ru-RU" sz="1000"/>
              <a:t>        Налоги на совокупный доход </a:t>
            </a:r>
            <a:r>
              <a:rPr lang="ru-RU" sz="1000" b="1"/>
              <a:t>16000,0 тыс. руб.</a:t>
            </a:r>
          </a:p>
          <a:p>
            <a:endParaRPr lang="ru-RU" sz="1000"/>
          </a:p>
          <a:p>
            <a:r>
              <a:rPr lang="ru-RU" sz="1000"/>
              <a:t>        Акцизы </a:t>
            </a:r>
            <a:r>
              <a:rPr lang="ru-RU" sz="1000" b="1"/>
              <a:t>15127,9 тыс. руб.</a:t>
            </a:r>
          </a:p>
          <a:p>
            <a:endParaRPr lang="ru-RU" sz="1000"/>
          </a:p>
          <a:p>
            <a:r>
              <a:rPr lang="ru-RU" sz="1000"/>
              <a:t>        Госпошлина </a:t>
            </a:r>
            <a:r>
              <a:rPr lang="ru-RU" sz="1000" b="1"/>
              <a:t>8377,9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750" y="4724400"/>
            <a:ext cx="144463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5013325"/>
            <a:ext cx="144463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300663"/>
            <a:ext cx="144463" cy="1444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750" y="5661025"/>
            <a:ext cx="144463" cy="144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750" y="5949950"/>
            <a:ext cx="144463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32363" y="4724400"/>
            <a:ext cx="144462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5013325"/>
            <a:ext cx="144462" cy="144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363" y="5373688"/>
            <a:ext cx="144462" cy="142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32363" y="5661025"/>
            <a:ext cx="144462" cy="144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32363" y="5949950"/>
            <a:ext cx="1444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Объект 3"/>
          <p:cNvGraphicFramePr>
            <a:graphicFrameLocks/>
          </p:cNvGraphicFramePr>
          <p:nvPr/>
        </p:nvGraphicFramePr>
        <p:xfrm>
          <a:off x="395288" y="692150"/>
          <a:ext cx="518477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Worksheet" r:id="rId4" imgW="5648325" imgH="6172403" progId="Excel.Sheet.8">
                  <p:embed/>
                </p:oleObj>
              </mc:Choice>
              <mc:Fallback>
                <p:oleObj name="Worksheet" r:id="rId4" imgW="5648325" imgH="6172403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5184775" cy="5616575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0" y="54451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2017 ГОД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795963" y="1196975"/>
            <a:ext cx="33480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Доходы от использования имущества  </a:t>
            </a:r>
            <a:r>
              <a:rPr lang="ru-RU" sz="1400" b="1">
                <a:latin typeface="Verdana" pitchFamily="34" charset="0"/>
              </a:rPr>
              <a:t>18300 тыс . руб</a:t>
            </a:r>
            <a:r>
              <a:rPr lang="ru-RU" sz="1400">
                <a:latin typeface="Verdana" pitchFamily="34" charset="0"/>
              </a:rPr>
              <a:t>.</a:t>
            </a:r>
          </a:p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Штрафы </a:t>
            </a:r>
            <a:r>
              <a:rPr lang="ru-RU" sz="1400" b="1">
                <a:latin typeface="Verdana" pitchFamily="34" charset="0"/>
              </a:rPr>
              <a:t>2314,5 тыс. руб.</a:t>
            </a:r>
          </a:p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Продажа активов </a:t>
            </a:r>
            <a:r>
              <a:rPr lang="ru-RU" sz="1400" b="1">
                <a:latin typeface="Verdana" pitchFamily="34" charset="0"/>
              </a:rPr>
              <a:t>2000 тыс. руб.</a:t>
            </a:r>
          </a:p>
          <a:p>
            <a:endParaRPr lang="ru-RU" sz="1400">
              <a:latin typeface="Verdana" pitchFamily="34" charset="0"/>
            </a:endParaRPr>
          </a:p>
          <a:p>
            <a:endParaRPr lang="ru-RU" sz="1400">
              <a:latin typeface="Verdana" pitchFamily="34" charset="0"/>
            </a:endParaRPr>
          </a:p>
          <a:p>
            <a:r>
              <a:rPr lang="ru-RU" sz="1400">
                <a:latin typeface="Verdana" pitchFamily="34" charset="0"/>
              </a:rPr>
              <a:t>Плата за негативное воздействие на окружающую среду  </a:t>
            </a:r>
            <a:r>
              <a:rPr lang="ru-RU" sz="1400" b="1">
                <a:latin typeface="Verdana" pitchFamily="34" charset="0"/>
              </a:rPr>
              <a:t>852,7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651500" y="1484313"/>
            <a:ext cx="144463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 flipV="1">
            <a:off x="5651500" y="2133600"/>
            <a:ext cx="144463" cy="1174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51500" y="2636838"/>
            <a:ext cx="144463" cy="144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651500" y="3213100"/>
            <a:ext cx="144463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9" name="Объект 3"/>
          <p:cNvGraphicFramePr>
            <a:graphicFrameLocks/>
          </p:cNvGraphicFramePr>
          <p:nvPr/>
        </p:nvGraphicFramePr>
        <p:xfrm>
          <a:off x="468313" y="908050"/>
          <a:ext cx="3444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Worksheet" r:id="rId4" imgW="5629275" imgH="6200851" progId="Excel.Sheet.8">
                  <p:embed/>
                </p:oleObj>
              </mc:Choice>
              <mc:Fallback>
                <p:oleObj name="Worksheet" r:id="rId4" imgW="5629275" imgH="6200851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3444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плановый период 2018 и 2019 годов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39750" y="4437063"/>
            <a:ext cx="144463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 flipV="1">
            <a:off x="539750" y="4868863"/>
            <a:ext cx="144463" cy="1174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5229225"/>
            <a:ext cx="144463" cy="144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39750" y="5661025"/>
            <a:ext cx="144463" cy="1444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116" name="Прямоугольник 4"/>
          <p:cNvSpPr>
            <a:spLocks noChangeArrowheads="1"/>
          </p:cNvSpPr>
          <p:nvPr/>
        </p:nvSpPr>
        <p:spPr bwMode="auto">
          <a:xfrm>
            <a:off x="755650" y="3860800"/>
            <a:ext cx="367188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Verdana" pitchFamily="34" charset="0"/>
            </a:endParaRPr>
          </a:p>
          <a:p>
            <a:endParaRPr lang="ru-RU" sz="1000">
              <a:latin typeface="Verdana" pitchFamily="34" charset="0"/>
            </a:endParaRP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Доходы от использования имущества  </a:t>
            </a:r>
            <a:r>
              <a:rPr lang="ru-RU" sz="1000" b="1">
                <a:latin typeface="Verdana" pitchFamily="34" charset="0"/>
              </a:rPr>
              <a:t>18300 тыс . руб</a:t>
            </a:r>
            <a:r>
              <a:rPr lang="ru-RU" sz="1000">
                <a:latin typeface="Verdana" pitchFamily="34" charset="0"/>
              </a:rPr>
              <a:t>.</a:t>
            </a: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Штрафы </a:t>
            </a:r>
            <a:r>
              <a:rPr lang="ru-RU" sz="1000" b="1">
                <a:latin typeface="Verdana" pitchFamily="34" charset="0"/>
              </a:rPr>
              <a:t>2314,4 тыс. руб.</a:t>
            </a: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Продажа активов </a:t>
            </a:r>
            <a:r>
              <a:rPr lang="ru-RU" sz="1000" b="1">
                <a:latin typeface="Verdana" pitchFamily="34" charset="0"/>
              </a:rPr>
              <a:t>900 тыс. руб.</a:t>
            </a:r>
          </a:p>
          <a:p>
            <a:endParaRPr lang="ru-RU" sz="1000">
              <a:latin typeface="Verdana" pitchFamily="34" charset="0"/>
            </a:endParaRPr>
          </a:p>
          <a:p>
            <a:endParaRPr lang="ru-RU" sz="1000">
              <a:latin typeface="Verdana" pitchFamily="34" charset="0"/>
            </a:endParaRPr>
          </a:p>
          <a:p>
            <a:r>
              <a:rPr lang="ru-RU" sz="1000">
                <a:latin typeface="Verdana" pitchFamily="34" charset="0"/>
              </a:rPr>
              <a:t>Плата за негативное воздействие на окружающую среду  </a:t>
            </a:r>
            <a:r>
              <a:rPr lang="ru-RU" sz="1000" b="1">
                <a:latin typeface="Verdana" pitchFamily="34" charset="0"/>
              </a:rPr>
              <a:t>869,8  тыс. руб</a:t>
            </a:r>
            <a:r>
              <a:rPr lang="ru-RU" sz="1100" b="1">
                <a:latin typeface="Verdana" pitchFamily="34" charset="0"/>
              </a:rPr>
              <a:t>.</a:t>
            </a:r>
          </a:p>
        </p:txBody>
      </p:sp>
      <p:sp>
        <p:nvSpPr>
          <p:cNvPr id="47117" name="TextBox 15"/>
          <p:cNvSpPr txBox="1">
            <a:spLocks noChangeArrowheads="1"/>
          </p:cNvSpPr>
          <p:nvPr/>
        </p:nvSpPr>
        <p:spPr bwMode="auto">
          <a:xfrm>
            <a:off x="1331913" y="4076700"/>
            <a:ext cx="160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2018 год</a:t>
            </a:r>
          </a:p>
        </p:txBody>
      </p:sp>
      <p:sp>
        <p:nvSpPr>
          <p:cNvPr id="47118" name="TextBox 16"/>
          <p:cNvSpPr txBox="1">
            <a:spLocks noChangeArrowheads="1"/>
          </p:cNvSpPr>
          <p:nvPr/>
        </p:nvSpPr>
        <p:spPr bwMode="auto">
          <a:xfrm>
            <a:off x="6156325" y="4076700"/>
            <a:ext cx="1747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2019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9700" y="4005263"/>
            <a:ext cx="3821113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Доходы</a:t>
            </a:r>
            <a:r>
              <a:rPr lang="ru-RU" sz="1000" dirty="0"/>
              <a:t> </a:t>
            </a:r>
            <a:r>
              <a:rPr lang="ru-RU" sz="1000" dirty="0">
                <a:latin typeface="+mn-lt"/>
              </a:rPr>
              <a:t>от использования имущества </a:t>
            </a:r>
            <a:r>
              <a:rPr lang="ru-RU" sz="1000" b="1" dirty="0">
                <a:latin typeface="+mn-lt"/>
              </a:rPr>
              <a:t>18300 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9700" y="4581525"/>
            <a:ext cx="23050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Штрафы  </a:t>
            </a:r>
            <a:r>
              <a:rPr lang="ru-RU" sz="1000" b="1" dirty="0">
                <a:latin typeface="+mn-lt"/>
              </a:rPr>
              <a:t>2314,5 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9700" y="5084763"/>
            <a:ext cx="3024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Продажа активов </a:t>
            </a:r>
            <a:r>
              <a:rPr lang="ru-RU" sz="1000" b="1" dirty="0">
                <a:latin typeface="+mn-lt"/>
              </a:rPr>
              <a:t>900 тыс.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725" y="5445125"/>
            <a:ext cx="293211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n-lt"/>
            </a:endParaRPr>
          </a:p>
          <a:p>
            <a:pPr>
              <a:defRPr/>
            </a:pPr>
            <a:r>
              <a:rPr lang="ru-RU" sz="1000" dirty="0">
                <a:latin typeface="+mn-lt"/>
              </a:rPr>
              <a:t>Плата за негативное воздействие на </a:t>
            </a:r>
          </a:p>
          <a:p>
            <a:pPr>
              <a:defRPr/>
            </a:pPr>
            <a:r>
              <a:rPr lang="ru-RU" sz="1000" dirty="0">
                <a:latin typeface="+mn-lt"/>
              </a:rPr>
              <a:t>окружающую среду </a:t>
            </a:r>
            <a:r>
              <a:rPr lang="ru-RU" sz="1000" b="1" dirty="0">
                <a:latin typeface="+mn-lt"/>
              </a:rPr>
              <a:t>895,8 тыс. руб.</a:t>
            </a:r>
            <a:endParaRPr lang="ru-RU" sz="1000" b="1" dirty="0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5003800" y="4581525"/>
            <a:ext cx="144463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003800" y="4941888"/>
            <a:ext cx="144463" cy="1254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3800" y="5373688"/>
            <a:ext cx="144463" cy="144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003800" y="5732463"/>
            <a:ext cx="144463" cy="1460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7110" name="Object 6"/>
          <p:cNvGraphicFramePr>
            <a:graphicFrameLocks/>
          </p:cNvGraphicFramePr>
          <p:nvPr/>
        </p:nvGraphicFramePr>
        <p:xfrm>
          <a:off x="5003800" y="981075"/>
          <a:ext cx="3502025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Worksheet" r:id="rId6" imgW="5600700" imgH="6153302" progId="Excel.Sheet.8">
                  <p:embed/>
                </p:oleObj>
              </mc:Choice>
              <mc:Fallback>
                <p:oleObj name="Worksheet" r:id="rId6" imgW="5600700" imgH="6153302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81075"/>
                        <a:ext cx="3502025" cy="30368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1352550" cy="10668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9C338-8001-4E87-879A-2B7A5F96134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0113" y="2492375"/>
            <a:ext cx="2592387" cy="43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Дотации</a:t>
            </a:r>
            <a:r>
              <a:rPr lang="ru-RU" sz="1600" b="1" dirty="0"/>
              <a:t>    14548,5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0113" y="3141663"/>
            <a:ext cx="2592387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Субсидии</a:t>
            </a:r>
            <a:r>
              <a:rPr lang="ru-RU" sz="1600" b="1" dirty="0"/>
              <a:t>  26719,4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0113" y="3933825"/>
            <a:ext cx="2592387" cy="86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Субвенции</a:t>
            </a:r>
            <a:r>
              <a:rPr lang="ru-RU" sz="1600" b="1" dirty="0"/>
              <a:t> 339744,4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941888"/>
            <a:ext cx="2592387" cy="431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Иные межбюджетные трансферты     </a:t>
            </a:r>
            <a:r>
              <a:rPr lang="ru-RU" sz="1600" b="1" dirty="0"/>
              <a:t>14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51500" y="2492375"/>
            <a:ext cx="2592388" cy="43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Дотации</a:t>
            </a:r>
            <a:r>
              <a:rPr lang="ru-RU" sz="1600" b="1" dirty="0"/>
              <a:t>    1943,6</a:t>
            </a: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5651500" y="3068638"/>
            <a:ext cx="2592388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Субсидии</a:t>
            </a:r>
            <a:r>
              <a:rPr lang="ru-RU" sz="1600" b="1" dirty="0"/>
              <a:t>  42181,7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1500" y="3789363"/>
            <a:ext cx="2592388" cy="935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Субвенции</a:t>
            </a:r>
            <a:r>
              <a:rPr lang="ru-RU" sz="1600" b="1" dirty="0"/>
              <a:t> 347305,0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1500" y="4941888"/>
            <a:ext cx="2592388" cy="431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Иные межбюджетные трансферты     </a:t>
            </a:r>
            <a:r>
              <a:rPr lang="ru-RU" sz="1400" b="1" dirty="0"/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56325" y="1628775"/>
            <a:ext cx="172878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391430,3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тыс. руб.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56325" y="1052513"/>
            <a:ext cx="1728788" cy="576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2017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 </a:t>
            </a:r>
            <a:r>
              <a:rPr lang="ru-RU" b="1" dirty="0"/>
              <a:t>Решение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31913" y="1052513"/>
            <a:ext cx="1944687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2016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Решение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31913" y="1628775"/>
            <a:ext cx="1944687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381026,3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тыс. руб.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708400" y="2420938"/>
            <a:ext cx="1655763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635375" y="3141663"/>
            <a:ext cx="1873250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563938" y="4005263"/>
            <a:ext cx="1728787" cy="36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708400" y="4868863"/>
            <a:ext cx="15113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348038" y="1484313"/>
            <a:ext cx="2592387" cy="25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72" name="TextBox 52"/>
          <p:cNvSpPr txBox="1">
            <a:spLocks noChangeArrowheads="1"/>
          </p:cNvSpPr>
          <p:nvPr/>
        </p:nvSpPr>
        <p:spPr bwMode="auto">
          <a:xfrm>
            <a:off x="3851275" y="1125538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Verdana" pitchFamily="34" charset="0"/>
              </a:rPr>
              <a:t>+10404,0</a:t>
            </a:r>
          </a:p>
        </p:txBody>
      </p:sp>
      <p:sp>
        <p:nvSpPr>
          <p:cNvPr id="49173" name="TextBox 53"/>
          <p:cNvSpPr txBox="1">
            <a:spLocks noChangeArrowheads="1"/>
          </p:cNvSpPr>
          <p:nvPr/>
        </p:nvSpPr>
        <p:spPr bwMode="auto">
          <a:xfrm>
            <a:off x="3924300" y="1989138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Verdana" pitchFamily="34" charset="0"/>
              </a:rPr>
              <a:t>-12604,9</a:t>
            </a:r>
          </a:p>
        </p:txBody>
      </p:sp>
      <p:sp>
        <p:nvSpPr>
          <p:cNvPr id="49174" name="TextBox 54"/>
          <p:cNvSpPr txBox="1">
            <a:spLocks noChangeArrowheads="1"/>
          </p:cNvSpPr>
          <p:nvPr/>
        </p:nvSpPr>
        <p:spPr bwMode="auto">
          <a:xfrm>
            <a:off x="3635375" y="2852738"/>
            <a:ext cx="176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Verdana" pitchFamily="34" charset="0"/>
              </a:rPr>
              <a:t>     +15462,3</a:t>
            </a:r>
          </a:p>
        </p:txBody>
      </p:sp>
      <p:sp>
        <p:nvSpPr>
          <p:cNvPr id="49175" name="TextBox 55"/>
          <p:cNvSpPr txBox="1">
            <a:spLocks noChangeArrowheads="1"/>
          </p:cNvSpPr>
          <p:nvPr/>
        </p:nvSpPr>
        <p:spPr bwMode="auto">
          <a:xfrm>
            <a:off x="3924300" y="3789363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+7560,6</a:t>
            </a:r>
          </a:p>
        </p:txBody>
      </p:sp>
      <p:sp>
        <p:nvSpPr>
          <p:cNvPr id="49176" name="TextBox 56"/>
          <p:cNvSpPr txBox="1">
            <a:spLocks noChangeArrowheads="1"/>
          </p:cNvSpPr>
          <p:nvPr/>
        </p:nvSpPr>
        <p:spPr bwMode="auto">
          <a:xfrm>
            <a:off x="4140200" y="4724400"/>
            <a:ext cx="620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Verdana" pitchFamily="34" charset="0"/>
              </a:rPr>
              <a:t>-14</a:t>
            </a:r>
          </a:p>
        </p:txBody>
      </p:sp>
      <p:sp>
        <p:nvSpPr>
          <p:cNvPr id="49177" name="TextBox 60"/>
          <p:cNvSpPr txBox="1">
            <a:spLocks noChangeArrowheads="1"/>
          </p:cNvSpPr>
          <p:nvPr/>
        </p:nvSpPr>
        <p:spPr bwMode="auto">
          <a:xfrm>
            <a:off x="2987675" y="476250"/>
            <a:ext cx="504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Verdana" pitchFamily="34" charset="0"/>
              </a:rPr>
              <a:t>Безвозмездные поступления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1280</Words>
  <Application>Microsoft Office PowerPoint</Application>
  <PresentationFormat>Экран (4:3)</PresentationFormat>
  <Paragraphs>413</Paragraphs>
  <Slides>20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Аспект</vt:lpstr>
      <vt:lpstr>Диаграмма Microsoft Excel</vt:lpstr>
      <vt:lpstr>Worksheet</vt:lpstr>
      <vt:lpstr>Диаграмма</vt:lpstr>
      <vt:lpstr>Проект бюджета Зиминского городского муниципального образования на 2017 год и плановый период 2018 и 2019 годов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МЕЖБЮДЖЕТНЫХ ТРАНСФЕРТОВ В БЮДЖЕТ ЗИМИНСКОГО ГОРОДСКОГО  МУНИЦИПАЛЬНОГО ОБРАЗОВАНИЯ </vt:lpstr>
      <vt:lpstr>Презентация PowerPoint</vt:lpstr>
      <vt:lpstr>Презентация PowerPoint</vt:lpstr>
      <vt:lpstr>Презентация PowerPoint</vt:lpstr>
      <vt:lpstr>Структура расходной части  бюджета в разрезе муниципальных программ на 2017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Помогаева</dc:creator>
  <cp:lastModifiedBy>OIS</cp:lastModifiedBy>
  <cp:revision>919</cp:revision>
  <dcterms:created xsi:type="dcterms:W3CDTF">2013-11-05T05:29:52Z</dcterms:created>
  <dcterms:modified xsi:type="dcterms:W3CDTF">2022-08-26T07:46:53Z</dcterms:modified>
</cp:coreProperties>
</file>