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sldIdLst>
    <p:sldId id="315" r:id="rId2"/>
    <p:sldId id="313" r:id="rId3"/>
    <p:sldId id="321" r:id="rId4"/>
    <p:sldId id="327" r:id="rId5"/>
    <p:sldId id="322" r:id="rId6"/>
    <p:sldId id="323" r:id="rId7"/>
    <p:sldId id="324" r:id="rId8"/>
    <p:sldId id="325" r:id="rId9"/>
    <p:sldId id="326" r:id="rId10"/>
    <p:sldId id="330" r:id="rId11"/>
    <p:sldId id="303" r:id="rId12"/>
    <p:sldId id="317" r:id="rId13"/>
    <p:sldId id="318" r:id="rId14"/>
    <p:sldId id="329" r:id="rId15"/>
    <p:sldId id="304" r:id="rId16"/>
    <p:sldId id="307" r:id="rId17"/>
    <p:sldId id="308" r:id="rId18"/>
    <p:sldId id="309" r:id="rId19"/>
    <p:sldId id="328" r:id="rId20"/>
    <p:sldId id="306" r:id="rId21"/>
    <p:sldId id="305" r:id="rId22"/>
    <p:sldId id="314" r:id="rId23"/>
    <p:sldId id="310" r:id="rId24"/>
    <p:sldId id="311" r:id="rId25"/>
    <p:sldId id="319" r:id="rId26"/>
    <p:sldId id="320" r:id="rId27"/>
    <p:sldId id="312" r:id="rId28"/>
    <p:sldId id="31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1ED2"/>
    <a:srgbClr val="9900CC"/>
    <a:srgbClr val="EA8AC8"/>
    <a:srgbClr val="FF3399"/>
    <a:srgbClr val="FF33CC"/>
    <a:srgbClr val="800080"/>
    <a:srgbClr val="4530C0"/>
    <a:srgbClr val="DCDC14"/>
    <a:srgbClr val="DBDB15"/>
    <a:srgbClr val="F5800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286" autoAdjust="0"/>
  </p:normalViewPr>
  <p:slideViewPr>
    <p:cSldViewPr>
      <p:cViewPr>
        <p:scale>
          <a:sx n="100" d="100"/>
          <a:sy n="100" d="100"/>
        </p:scale>
        <p:origin x="-188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LN\&#1056;&#1072;&#1073;&#1086;&#1095;&#1080;&#1081;%20&#1089;&#1090;&#1086;&#1083;\&#1089;&#1090;&#1088;&#1091;&#1082;&#1090;&#1091;&#1088;&#1072;%20&#1088;&#1072;&#1089;&#1093;%202016&#1075;.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LN\&#1056;&#1072;&#1073;&#1086;&#1095;&#1080;&#1081;%20&#1089;&#1090;&#1086;&#1083;\&#1085;&#1072;%20&#1089;&#1072;&#1081;&#1090;\&#1080;&#1089;&#1087;&#1086;&#1083;&#1085;&#1077;&#1085;&#1080;&#1077;%20&#1079;&#1072;%202017&#1075;.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LN\&#1056;&#1072;&#1073;&#1086;&#1095;&#1080;&#1081;%20&#1089;&#1090;&#1086;&#1083;\&#1085;&#1072;%20&#1089;&#1072;&#1081;&#1090;\&#1080;&#1089;&#1087;&#1086;&#1083;&#1085;&#1077;&#1085;&#1080;&#1077;%20&#1079;&#1072;%202017&#1075;.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LN\&#1056;&#1072;&#1073;&#1086;&#1095;&#1080;&#1081;%20&#1089;&#1090;&#1086;&#1083;\&#1085;&#1072;%20&#1089;&#1072;&#1081;&#1090;\&#1080;&#1089;&#1087;&#1086;&#1083;&#1085;&#1077;&#1085;&#1080;&#1077;%20&#1079;&#1072;%202017&#1075;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4826902887139143"/>
          <c:y val="1.6312032611790917E-2"/>
          <c:w val="0.76474781277340487"/>
          <c:h val="0.78474804698185263"/>
        </c:manualLayout>
      </c:layou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ln w="50800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000" b="1" i="1" baseline="0"/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214434</c:v>
                </c:pt>
                <c:pt idx="1">
                  <c:v>171880.9</c:v>
                </c:pt>
                <c:pt idx="2">
                  <c:v>175006.7</c:v>
                </c:pt>
                <c:pt idx="3">
                  <c:v>192875.6</c:v>
                </c:pt>
                <c:pt idx="4">
                  <c:v>208545.3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50800" cap="sq" cmpd="sng">
              <a:solidFill>
                <a:schemeClr val="accent3">
                  <a:lumMod val="75000"/>
                </a:schemeClr>
              </a:solidFill>
              <a:miter lim="800000"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000" b="1" i="1" baseline="0"/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Лист1!$D$2:$D$6</c:f>
              <c:numCache>
                <c:formatCode>#,##0.00</c:formatCode>
                <c:ptCount val="5"/>
                <c:pt idx="0">
                  <c:v>486104</c:v>
                </c:pt>
                <c:pt idx="1">
                  <c:v>863979.1</c:v>
                </c:pt>
                <c:pt idx="2">
                  <c:v>837082.1</c:v>
                </c:pt>
                <c:pt idx="3">
                  <c:v>856453.6</c:v>
                </c:pt>
                <c:pt idx="4">
                  <c:v>741338.7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ФАКТИЧЕСКОЕ ИСПОЛНЕНИЕ БЮДЖЕТА</c:v>
                </c:pt>
              </c:strCache>
            </c:strRef>
          </c:tx>
          <c:spPr>
            <a:ln w="88900" cap="sq" cmpd="sng">
              <a:solidFill>
                <a:srgbClr val="0070C0"/>
              </a:solidFill>
              <a:miter lim="800000"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000" b="1" i="1" baseline="0"/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700538</c:v>
                </c:pt>
                <c:pt idx="1">
                  <c:v>1035860</c:v>
                </c:pt>
                <c:pt idx="2">
                  <c:v>1012088.8</c:v>
                </c:pt>
                <c:pt idx="3">
                  <c:v>1049329.2</c:v>
                </c:pt>
                <c:pt idx="4">
                  <c:v>949884</c:v>
                </c:pt>
              </c:numCache>
            </c:numRef>
          </c:val>
        </c:ser>
        <c:dLbls>
          <c:showVal val="1"/>
        </c:dLbls>
        <c:dropLines>
          <c:spPr>
            <a:ln cap="sq"/>
          </c:spPr>
        </c:dropLines>
        <c:marker val="1"/>
        <c:axId val="108577152"/>
        <c:axId val="108578688"/>
      </c:lineChart>
      <c:catAx>
        <c:axId val="108577152"/>
        <c:scaling>
          <c:orientation val="minMax"/>
        </c:scaling>
        <c:axPos val="b"/>
        <c:minorGridlines/>
        <c:numFmt formatCode="General" sourceLinked="1"/>
        <c:tickLblPos val="nextTo"/>
        <c:crossAx val="108578688"/>
        <c:crosses val="autoZero"/>
        <c:auto val="1"/>
        <c:lblAlgn val="ctr"/>
        <c:lblOffset val="100"/>
      </c:catAx>
      <c:valAx>
        <c:axId val="108578688"/>
        <c:scaling>
          <c:orientation val="minMax"/>
        </c:scaling>
        <c:axPos val="l"/>
        <c:minorGridlines/>
        <c:numFmt formatCode="#,##0.00" sourceLinked="1"/>
        <c:majorTickMark val="in"/>
        <c:tickLblPos val="nextTo"/>
        <c:crossAx val="108577152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05"/>
          <c:y val="0.82938596221200067"/>
          <c:w val="0.9"/>
          <c:h val="0.15725250222091686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200" baseline="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6327237374464664E-2"/>
          <c:y val="0.58762252757620959"/>
          <c:w val="7.8884982237534929E-2"/>
          <c:h val="0.10122553308287467"/>
        </c:manualLayout>
      </c:layout>
      <c:pie3DChart>
        <c:varyColors val="1"/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1699394929683269"/>
          <c:y val="0.25386427186797883"/>
          <c:w val="0.27391514269683326"/>
          <c:h val="0.71645446279999314"/>
        </c:manualLayout>
      </c:layout>
    </c:legend>
    <c:plotVisOnly val="1"/>
  </c:chart>
  <c:spPr>
    <a:effectLst>
      <a:outerShdw blurRad="50800" dist="50800" dir="5400000" algn="ctr" rotWithShape="0">
        <a:schemeClr val="bg1"/>
      </a:outerShdw>
    </a:effectLst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7631822420315882E-2"/>
          <c:y val="0.15828925774451161"/>
          <c:w val="0.782850849705095"/>
          <c:h val="0.76879889381572253"/>
        </c:manualLayout>
      </c:layout>
      <c:pie3DChart>
        <c:varyColors val="1"/>
        <c:ser>
          <c:idx val="1"/>
          <c:order val="1"/>
          <c:explosion val="41"/>
          <c:dPt>
            <c:idx val="6"/>
            <c:bubble3D val="1"/>
            <c:explosion val="42"/>
          </c:dPt>
          <c:dLbls>
            <c:dLbl>
              <c:idx val="0"/>
              <c:layout>
                <c:manualLayout>
                  <c:x val="1.4790024677312252E-3"/>
                  <c:y val="-8.228106400551048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вопросы; 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/>
                      <a:t> 84 </a:t>
                    </a:r>
                    <a:r>
                      <a:rPr lang="ru-RU" dirty="0"/>
                      <a:t>864,6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0.13402289479255389"/>
                  <c:y val="-0.177805874365838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Национальная </a:t>
                    </a:r>
                    <a:r>
                      <a:rPr lang="ru-RU" dirty="0"/>
                      <a:t>оборона; </a:t>
                    </a:r>
                    <a:r>
                      <a:rPr lang="ru-RU" dirty="0" smtClean="0"/>
                      <a:t>        2 </a:t>
                    </a:r>
                    <a:r>
                      <a:rPr lang="ru-RU" dirty="0"/>
                      <a:t>060,8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0.13284927007179595"/>
                  <c:y val="-6.5895061703091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Национальная </a:t>
                    </a:r>
                    <a:r>
                      <a:rPr lang="ru-RU" dirty="0"/>
                      <a:t>безопасность и правоохранительная деятельность; </a:t>
                    </a:r>
                    <a:r>
                      <a:rPr lang="ru-RU" dirty="0" smtClean="0"/>
                      <a:t>                                    1 </a:t>
                    </a:r>
                    <a:r>
                      <a:rPr lang="ru-RU" dirty="0"/>
                      <a:t>881,0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0.1326657015739949"/>
                  <c:y val="-2.331441104098620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экономика;                              </a:t>
                    </a:r>
                    <a:r>
                      <a:rPr lang="ru-RU" dirty="0"/>
                      <a:t>125 000,7</a:t>
                    </a:r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-1.6625709675197572E-3"/>
                  <c:y val="-1.832884256140098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хозяйство; </a:t>
                    </a:r>
                    <a:r>
                      <a:rPr lang="ru-RU" dirty="0" smtClean="0"/>
                      <a:t>                                   100 </a:t>
                    </a:r>
                    <a:r>
                      <a:rPr lang="ru-RU" dirty="0"/>
                      <a:t>978,4</a:t>
                    </a:r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-8.9651635983771558E-2"/>
                  <c:y val="0.14447507158371897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6.8251505446172867E-2"/>
                  <c:y val="6.2634257902739382E-2"/>
                </c:manualLayout>
              </c:layout>
              <c:showVal val="1"/>
              <c:showCatName val="1"/>
            </c:dLbl>
            <c:dLbl>
              <c:idx val="7"/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</a:t>
                    </a:r>
                    <a:r>
                      <a:rPr lang="ru-RU" dirty="0" smtClean="0"/>
                      <a:t>;     </a:t>
                    </a:r>
                    <a:r>
                      <a:rPr lang="ru-RU" dirty="0"/>
                      <a:t>51 484,4</a:t>
                    </a:r>
                  </a:p>
                </c:rich>
              </c:tx>
              <c:showVal val="1"/>
              <c:showCatName val="1"/>
            </c:dLbl>
            <c:dLbl>
              <c:idx val="8"/>
              <c:layout>
                <c:manualLayout>
                  <c:x val="-8.1680570212367104E-2"/>
                  <c:y val="-0.135504622792374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  Здравоохранение;              </a:t>
                    </a:r>
                    <a:r>
                      <a:rPr lang="ru-RU" dirty="0"/>
                      <a:t>1 206,6</a:t>
                    </a:r>
                  </a:p>
                </c:rich>
              </c:tx>
              <c:showVal val="1"/>
              <c:showCatName val="1"/>
            </c:dLbl>
            <c:dLbl>
              <c:idx val="9"/>
              <c:layout>
                <c:manualLayout>
                  <c:x val="-8.7371240022818819E-2"/>
                  <c:y val="-0.226008939787037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Социальная </a:t>
                    </a:r>
                    <a:r>
                      <a:rPr lang="ru-RU" dirty="0"/>
                      <a:t>политика; </a:t>
                    </a:r>
                    <a:r>
                      <a:rPr lang="ru-RU" dirty="0" smtClean="0"/>
                      <a:t>        56 </a:t>
                    </a:r>
                    <a:r>
                      <a:rPr lang="ru-RU" dirty="0"/>
                      <a:t>264,8</a:t>
                    </a:r>
                  </a:p>
                </c:rich>
              </c:tx>
              <c:showVal val="1"/>
              <c:showCatName val="1"/>
            </c:dLbl>
            <c:dLbl>
              <c:idx val="10"/>
              <c:layout>
                <c:manualLayout>
                  <c:x val="2.4222288929793289E-2"/>
                  <c:y val="-0.22730312817121656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Физическая культура             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и спорт; </a:t>
                    </a:r>
                    <a:endParaRPr lang="ru-RU" dirty="0" smtClean="0"/>
                  </a:p>
                  <a:p>
                    <a:r>
                      <a:rPr lang="ru-RU" dirty="0" smtClean="0"/>
                      <a:t>7 </a:t>
                    </a:r>
                    <a:r>
                      <a:rPr lang="ru-RU" dirty="0"/>
                      <a:t>525,8</a:t>
                    </a:r>
                  </a:p>
                </c:rich>
              </c:tx>
              <c:showVal val="1"/>
              <c:showCatName val="1"/>
            </c:dLbl>
            <c:dLbl>
              <c:idx val="11"/>
              <c:layout>
                <c:manualLayout>
                  <c:x val="5.9847532349580734E-2"/>
                  <c:y val="-0.180835321291735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СМИ;   </a:t>
                    </a:r>
                  </a:p>
                  <a:p>
                    <a:r>
                      <a:rPr lang="ru-RU" dirty="0" smtClean="0"/>
                      <a:t>  7 </a:t>
                    </a:r>
                    <a:r>
                      <a:rPr lang="ru-RU" dirty="0"/>
                      <a:t>040,2</a:t>
                    </a:r>
                  </a:p>
                </c:rich>
              </c:tx>
              <c:showVal val="1"/>
              <c:showCatName val="1"/>
            </c:dLbl>
            <c:dLbl>
              <c:idx val="12"/>
              <c:layout>
                <c:manualLayout>
                  <c:x val="0.18878185338791012"/>
                  <c:y val="-0.2160064852070154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госдарственного и муниципального долга</a:t>
                    </a:r>
                    <a:r>
                      <a:rPr lang="ru-RU" dirty="0" smtClean="0"/>
                      <a:t>;            </a:t>
                    </a:r>
                    <a:r>
                      <a:rPr lang="ru-RU" dirty="0"/>
                      <a:t>2 679,8</a:t>
                    </a:r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Лист1!$B$7:$B$19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масовой информации</c:v>
                </c:pt>
                <c:pt idx="12">
                  <c:v>Обслуживание госдарственного и муниципального долга</c:v>
                </c:pt>
              </c:strCache>
            </c:strRef>
          </c:cat>
          <c:val>
            <c:numRef>
              <c:f>Лист1!$D$7:$D$19</c:f>
              <c:numCache>
                <c:formatCode>#,##0.0</c:formatCode>
                <c:ptCount val="13"/>
                <c:pt idx="0">
                  <c:v>84864.6</c:v>
                </c:pt>
                <c:pt idx="1">
                  <c:v>2060.8000000000002</c:v>
                </c:pt>
                <c:pt idx="2">
                  <c:v>1881</c:v>
                </c:pt>
                <c:pt idx="3">
                  <c:v>125000.7</c:v>
                </c:pt>
                <c:pt idx="4">
                  <c:v>100978.4</c:v>
                </c:pt>
                <c:pt idx="5">
                  <c:v>0</c:v>
                </c:pt>
                <c:pt idx="6">
                  <c:v>513453.6</c:v>
                </c:pt>
                <c:pt idx="7">
                  <c:v>51484.4</c:v>
                </c:pt>
                <c:pt idx="8">
                  <c:v>1206.5999999999999</c:v>
                </c:pt>
                <c:pt idx="9">
                  <c:v>56264.800000000003</c:v>
                </c:pt>
                <c:pt idx="10">
                  <c:v>7525.8</c:v>
                </c:pt>
                <c:pt idx="11">
                  <c:v>7040.2</c:v>
                </c:pt>
                <c:pt idx="12">
                  <c:v>2679.8</c:v>
                </c:pt>
              </c:numCache>
            </c:numRef>
          </c:val>
          <c:bubble3D val="1"/>
        </c:ser>
        <c:ser>
          <c:idx val="0"/>
          <c:order val="0"/>
          <c:explosion val="25"/>
          <c:dLbls>
            <c:showVal val="1"/>
            <c:showCatName val="1"/>
            <c:showLeaderLines val="1"/>
          </c:dLbls>
          <c:cat>
            <c:strRef>
              <c:f>Лист1!$B$7:$B$19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масовой информации</c:v>
                </c:pt>
                <c:pt idx="12">
                  <c:v>Обслуживание госдарственного и муниципального долга</c:v>
                </c:pt>
              </c:strCache>
            </c:strRef>
          </c:cat>
          <c:val>
            <c:numRef>
              <c:f>Лист1!$C$7:$C$19</c:f>
              <c:numCache>
                <c:formatCode>#,##0.0</c:formatCode>
                <c:ptCount val="13"/>
                <c:pt idx="0">
                  <c:v>88201</c:v>
                </c:pt>
                <c:pt idx="1">
                  <c:v>2141.3000000000002</c:v>
                </c:pt>
                <c:pt idx="2">
                  <c:v>2502.1</c:v>
                </c:pt>
                <c:pt idx="3">
                  <c:v>161263.70000000001</c:v>
                </c:pt>
                <c:pt idx="4">
                  <c:v>105951.1</c:v>
                </c:pt>
                <c:pt idx="5">
                  <c:v>385.2</c:v>
                </c:pt>
                <c:pt idx="6">
                  <c:v>522959.2</c:v>
                </c:pt>
                <c:pt idx="7">
                  <c:v>54064.800000000003</c:v>
                </c:pt>
                <c:pt idx="8">
                  <c:v>1254.2</c:v>
                </c:pt>
                <c:pt idx="9">
                  <c:v>63428.7</c:v>
                </c:pt>
                <c:pt idx="10">
                  <c:v>8090.9</c:v>
                </c:pt>
                <c:pt idx="11">
                  <c:v>7938.3</c:v>
                </c:pt>
                <c:pt idx="12">
                  <c:v>2681.6</c:v>
                </c:pt>
              </c:numCache>
            </c:numRef>
          </c:val>
        </c:ser>
        <c:dLbls>
          <c:showVal val="1"/>
          <c:showCatName val="1"/>
        </c:dLbls>
      </c:pie3DChart>
      <c:spPr>
        <a:noFill/>
        <a:ln w="25400">
          <a:noFill/>
        </a:ln>
      </c:spPr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/>
      <c:doughnutChart>
        <c:varyColors val="1"/>
        <c:ser>
          <c:idx val="0"/>
          <c:order val="0"/>
          <c:spPr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12"/>
          <c:dLbls>
            <c:showPercent val="1"/>
            <c:showLeaderLines val="1"/>
          </c:dLbls>
          <c:cat>
            <c:strRef>
              <c:f>Лист2!$C$6:$C$7</c:f>
              <c:strCache>
                <c:ptCount val="2"/>
                <c:pt idx="0">
                  <c:v>     Программные  расходы                                      826 768,8 тыс.руб.</c:v>
                </c:pt>
                <c:pt idx="1">
                  <c:v>     Не программные расходы                                                     127 671,9 тыс.руб.</c:v>
                </c:pt>
              </c:strCache>
            </c:strRef>
          </c:cat>
          <c:val>
            <c:numRef>
              <c:f>Лист2!$D$6:$D$7</c:f>
              <c:numCache>
                <c:formatCode>#,##0.00</c:formatCode>
                <c:ptCount val="2"/>
                <c:pt idx="0">
                  <c:v>826768815.89999998</c:v>
                </c:pt>
                <c:pt idx="1">
                  <c:v>127671896.63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705794797728928"/>
          <c:y val="0.3041138436178204"/>
          <c:w val="0.39239004308163322"/>
          <c:h val="0.223845336757496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2174189771250336"/>
          <c:y val="5.3045699260926803E-2"/>
          <c:w val="0.6245138582152977"/>
          <c:h val="0.94354368035828073"/>
        </c:manualLayout>
      </c:layout>
      <c:pie3DChart>
        <c:varyColors val="1"/>
        <c:ser>
          <c:idx val="0"/>
          <c:order val="0"/>
          <c:explosion val="15"/>
          <c:dPt>
            <c:idx val="2"/>
            <c:explosion val="5"/>
          </c:dPt>
          <c:dLbls>
            <c:dLbl>
              <c:idx val="0"/>
              <c:layout>
                <c:manualLayout>
                  <c:x val="-9.9725931250089023E-2"/>
                  <c:y val="4.3967666371897869E-2"/>
                </c:manualLayout>
              </c:layout>
              <c:showPercent val="1"/>
            </c:dLbl>
            <c:dLbl>
              <c:idx val="1"/>
              <c:layout>
                <c:manualLayout>
                  <c:x val="-7.6317503187913902E-2"/>
                  <c:y val="-0.18080231989313078"/>
                </c:manualLayout>
              </c:layout>
              <c:showPercent val="1"/>
            </c:dLbl>
            <c:dLbl>
              <c:idx val="2"/>
              <c:layout>
                <c:manualLayout>
                  <c:x val="0.14133961415575982"/>
                  <c:y val="3.7197313213795206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Лист3!$B$6:$B$8</c:f>
              <c:strCache>
                <c:ptCount val="3"/>
                <c:pt idx="0">
                  <c:v>Расходы за счет средств местного бюджета</c:v>
                </c:pt>
                <c:pt idx="1">
                  <c:v>Субсидии из областного и федерального бюджета </c:v>
                </c:pt>
                <c:pt idx="2">
                  <c:v>Субвенции из областного и федерального бюджета </c:v>
                </c:pt>
              </c:strCache>
            </c:strRef>
          </c:cat>
          <c:val>
            <c:numRef>
              <c:f>Лист3!$C$6:$C$8</c:f>
              <c:numCache>
                <c:formatCode>#,##0.0</c:formatCode>
                <c:ptCount val="3"/>
                <c:pt idx="0">
                  <c:v>279533</c:v>
                </c:pt>
                <c:pt idx="1">
                  <c:v>173894.7</c:v>
                </c:pt>
                <c:pt idx="2">
                  <c:v>373341.1</c:v>
                </c:pt>
              </c:numCache>
            </c:numRef>
          </c:val>
        </c:ser>
        <c:ser>
          <c:idx val="1"/>
          <c:order val="1"/>
          <c:explosion val="25"/>
          <c:dLbls>
            <c:showPercent val="1"/>
            <c:showLeaderLines val="1"/>
          </c:dLbls>
          <c:cat>
            <c:strRef>
              <c:f>Лист3!$B$6:$B$8</c:f>
              <c:strCache>
                <c:ptCount val="3"/>
                <c:pt idx="0">
                  <c:v>Расходы за счет средств местного бюджета</c:v>
                </c:pt>
                <c:pt idx="1">
                  <c:v>Субсидии из областного и федерального бюджета </c:v>
                </c:pt>
                <c:pt idx="2">
                  <c:v>Субвенции из областного и федерального бюджета </c:v>
                </c:pt>
              </c:strCache>
            </c:strRef>
          </c:cat>
          <c:val>
            <c:numRef>
              <c:f>Лист3!$D$6:$D$8</c:f>
              <c:numCache>
                <c:formatCode>0%</c:formatCode>
                <c:ptCount val="3"/>
                <c:pt idx="0">
                  <c:v>0.33810298598592536</c:v>
                </c:pt>
                <c:pt idx="1">
                  <c:v>0.21033050594071762</c:v>
                </c:pt>
                <c:pt idx="2">
                  <c:v>0.45156650807335735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5785388809124954"/>
          <c:y val="0.26862590299738576"/>
          <c:w val="0.15283989337532075"/>
          <c:h val="0.4678937157932978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60B64-D332-4414-9424-32698DFD547E}" type="doc">
      <dgm:prSet loTypeId="urn:microsoft.com/office/officeart/2005/8/layout/chevron2" loCatId="process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61FFD13A-1792-427A-A1F3-2E34F191C689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462,5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D004A6B-0044-4BB5-B1E0-EA10879577EC}" type="parTrans" cxnId="{8E5972B3-23C9-490E-86D6-3759660DE8B2}">
      <dgm:prSet/>
      <dgm:spPr/>
      <dgm:t>
        <a:bodyPr/>
        <a:lstStyle/>
        <a:p>
          <a:endParaRPr lang="ru-RU"/>
        </a:p>
      </dgm:t>
    </dgm:pt>
    <dgm:pt modelId="{04854A56-32AB-46E4-8A57-8BCBAA849DE1}" type="sibTrans" cxnId="{8E5972B3-23C9-490E-86D6-3759660DE8B2}">
      <dgm:prSet/>
      <dgm:spPr/>
      <dgm:t>
        <a:bodyPr/>
        <a:lstStyle/>
        <a:p>
          <a:endParaRPr lang="ru-RU"/>
        </a:p>
      </dgm:t>
    </dgm:pt>
    <dgm:pt modelId="{B8BD4FD5-275C-453C-AEBA-54BD13F91E43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«Молодежь города Зимы»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2BA1FDE-003C-408E-B651-7DAD9B9CF3D0}" type="parTrans" cxnId="{17101F7D-5DFD-498F-A843-C5BDD403F6EA}">
      <dgm:prSet/>
      <dgm:spPr/>
      <dgm:t>
        <a:bodyPr/>
        <a:lstStyle/>
        <a:p>
          <a:endParaRPr lang="ru-RU"/>
        </a:p>
      </dgm:t>
    </dgm:pt>
    <dgm:pt modelId="{E21AABA7-8C45-4D65-8FC3-34311BF26928}" type="sibTrans" cxnId="{17101F7D-5DFD-498F-A843-C5BDD403F6EA}">
      <dgm:prSet/>
      <dgm:spPr/>
      <dgm:t>
        <a:bodyPr/>
        <a:lstStyle/>
        <a:p>
          <a:endParaRPr lang="ru-RU"/>
        </a:p>
      </dgm:t>
    </dgm:pt>
    <dgm:pt modelId="{31CCABBF-D933-4644-BA50-FBFDD806400C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327,9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5B6496D-0E0B-424C-8813-1E69E2BD7EE0}" type="parTrans" cxnId="{EE8B7745-43BB-411A-8AF6-5D929C667B4A}">
      <dgm:prSet/>
      <dgm:spPr/>
      <dgm:t>
        <a:bodyPr/>
        <a:lstStyle/>
        <a:p>
          <a:endParaRPr lang="ru-RU"/>
        </a:p>
      </dgm:t>
    </dgm:pt>
    <dgm:pt modelId="{AC9C2B6C-0B0A-43D6-83B1-2C8BCFEEE284}" type="sibTrans" cxnId="{EE8B7745-43BB-411A-8AF6-5D929C667B4A}">
      <dgm:prSet/>
      <dgm:spPr/>
      <dgm:t>
        <a:bodyPr/>
        <a:lstStyle/>
        <a:p>
          <a:endParaRPr lang="ru-RU"/>
        </a:p>
      </dgm:t>
    </dgm:pt>
    <dgm:pt modelId="{CBED3D6B-AB9E-41C3-BE7B-B9CD300563D1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«Патриотическое воспитание и допризывная подготовка молодежи города Зимы»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24597F0-E5B5-43C8-A0A9-54BDF714AE8B}" type="parTrans" cxnId="{B61503C8-E154-4646-A485-7DF6201C91F2}">
      <dgm:prSet/>
      <dgm:spPr/>
      <dgm:t>
        <a:bodyPr/>
        <a:lstStyle/>
        <a:p>
          <a:endParaRPr lang="ru-RU"/>
        </a:p>
      </dgm:t>
    </dgm:pt>
    <dgm:pt modelId="{B28497FC-B3F3-4026-89A6-B9244F2DCA25}" type="sibTrans" cxnId="{B61503C8-E154-4646-A485-7DF6201C91F2}">
      <dgm:prSet/>
      <dgm:spPr/>
      <dgm:t>
        <a:bodyPr/>
        <a:lstStyle/>
        <a:p>
          <a:endParaRPr lang="ru-RU"/>
        </a:p>
      </dgm:t>
    </dgm:pt>
    <dgm:pt modelId="{77C69B1E-2B9F-41FF-A195-539B5BD438CC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166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B337D40-1B64-45EA-A8A4-64734E6840CD}" type="parTrans" cxnId="{1C0ACCD1-7FD4-4C62-AB06-830A9C01627C}">
      <dgm:prSet/>
      <dgm:spPr/>
      <dgm:t>
        <a:bodyPr/>
        <a:lstStyle/>
        <a:p>
          <a:endParaRPr lang="ru-RU"/>
        </a:p>
      </dgm:t>
    </dgm:pt>
    <dgm:pt modelId="{368F8C4D-D294-4765-9A21-3472BC1EA722}" type="sibTrans" cxnId="{1C0ACCD1-7FD4-4C62-AB06-830A9C01627C}">
      <dgm:prSet/>
      <dgm:spPr/>
      <dgm:t>
        <a:bodyPr/>
        <a:lstStyle/>
        <a:p>
          <a:endParaRPr lang="ru-RU"/>
        </a:p>
      </dgm:t>
    </dgm:pt>
    <dgm:pt modelId="{9E786375-C752-4951-8631-8553E15CA75D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«Профилактика наркомании «Под знаком Единства»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49E35CC-315A-4152-A104-155BD1C69FD3}" type="parTrans" cxnId="{C0B6873A-70A6-46D2-A1F2-58A2B4DA0C8F}">
      <dgm:prSet/>
      <dgm:spPr/>
      <dgm:t>
        <a:bodyPr/>
        <a:lstStyle/>
        <a:p>
          <a:endParaRPr lang="ru-RU"/>
        </a:p>
      </dgm:t>
    </dgm:pt>
    <dgm:pt modelId="{73703C7F-BE86-4FD0-9074-6D2329B0FF7A}" type="sibTrans" cxnId="{C0B6873A-70A6-46D2-A1F2-58A2B4DA0C8F}">
      <dgm:prSet/>
      <dgm:spPr/>
      <dgm:t>
        <a:bodyPr/>
        <a:lstStyle/>
        <a:p>
          <a:endParaRPr lang="ru-RU"/>
        </a:p>
      </dgm:t>
    </dgm:pt>
    <dgm:pt modelId="{8571194E-E6AD-428D-9247-2619ACEDF2EC}" type="pres">
      <dgm:prSet presAssocID="{71760B64-D332-4414-9424-32698DFD54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ADAED9-5829-43D7-A6D3-E00735DF853E}" type="pres">
      <dgm:prSet presAssocID="{61FFD13A-1792-427A-A1F3-2E34F191C689}" presName="composite" presStyleCnt="0"/>
      <dgm:spPr/>
      <dgm:t>
        <a:bodyPr/>
        <a:lstStyle/>
        <a:p>
          <a:endParaRPr lang="ru-RU"/>
        </a:p>
      </dgm:t>
    </dgm:pt>
    <dgm:pt modelId="{EAAB5359-4F29-4FD8-8E65-585E14F31B18}" type="pres">
      <dgm:prSet presAssocID="{61FFD13A-1792-427A-A1F3-2E34F191C689}" presName="parentText" presStyleLbl="alignNode1" presStyleIdx="0" presStyleCnt="3" custScaleX="129615" custLinFactNeighborX="2277" custLinFactNeighborY="9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F95ED-40D7-4B85-9C45-8490DDF3C51D}" type="pres">
      <dgm:prSet presAssocID="{61FFD13A-1792-427A-A1F3-2E34F191C689}" presName="descendantText" presStyleLbl="alignAcc1" presStyleIdx="0" presStyleCnt="3" custScaleX="93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CC77F-4DEC-4A8F-B23F-094C2E3CFF9A}" type="pres">
      <dgm:prSet presAssocID="{04854A56-32AB-46E4-8A57-8BCBAA849DE1}" presName="sp" presStyleCnt="0"/>
      <dgm:spPr/>
      <dgm:t>
        <a:bodyPr/>
        <a:lstStyle/>
        <a:p>
          <a:endParaRPr lang="ru-RU"/>
        </a:p>
      </dgm:t>
    </dgm:pt>
    <dgm:pt modelId="{9563E132-9FCA-4B37-817A-64BA69BB2BB3}" type="pres">
      <dgm:prSet presAssocID="{31CCABBF-D933-4644-BA50-FBFDD806400C}" presName="composite" presStyleCnt="0"/>
      <dgm:spPr/>
      <dgm:t>
        <a:bodyPr/>
        <a:lstStyle/>
        <a:p>
          <a:endParaRPr lang="ru-RU"/>
        </a:p>
      </dgm:t>
    </dgm:pt>
    <dgm:pt modelId="{14A4CBFE-2D4C-4909-BADA-D74439CB4F0D}" type="pres">
      <dgm:prSet presAssocID="{31CCABBF-D933-4644-BA50-FBFDD806400C}" presName="parentText" presStyleLbl="alignNode1" presStyleIdx="1" presStyleCnt="3" custScaleX="1357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7CB91-C184-4D9D-B6CF-6F5E42E02D77}" type="pres">
      <dgm:prSet presAssocID="{31CCABBF-D933-4644-BA50-FBFDD806400C}" presName="descendantText" presStyleLbl="alignAcc1" presStyleIdx="1" presStyleCnt="3" custScaleX="93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37C63-9EF0-4B6B-B416-D5D55E82BBA6}" type="pres">
      <dgm:prSet presAssocID="{AC9C2B6C-0B0A-43D6-83B1-2C8BCFEEE284}" presName="sp" presStyleCnt="0"/>
      <dgm:spPr/>
      <dgm:t>
        <a:bodyPr/>
        <a:lstStyle/>
        <a:p>
          <a:endParaRPr lang="ru-RU"/>
        </a:p>
      </dgm:t>
    </dgm:pt>
    <dgm:pt modelId="{3819634B-90E4-42D6-A847-A9592A4024CB}" type="pres">
      <dgm:prSet presAssocID="{77C69B1E-2B9F-41FF-A195-539B5BD438CC}" presName="composite" presStyleCnt="0"/>
      <dgm:spPr/>
      <dgm:t>
        <a:bodyPr/>
        <a:lstStyle/>
        <a:p>
          <a:endParaRPr lang="ru-RU"/>
        </a:p>
      </dgm:t>
    </dgm:pt>
    <dgm:pt modelId="{0C200F6F-E219-476E-8355-58B95D7172F6}" type="pres">
      <dgm:prSet presAssocID="{77C69B1E-2B9F-41FF-A195-539B5BD438CC}" presName="parentText" presStyleLbl="alignNode1" presStyleIdx="2" presStyleCnt="3" custScaleX="1337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795EC-CEED-4741-98A4-7843F408B714}" type="pres">
      <dgm:prSet presAssocID="{77C69B1E-2B9F-41FF-A195-539B5BD438CC}" presName="descendantText" presStyleLbl="alignAcc1" presStyleIdx="2" presStyleCnt="3" custScaleX="95175" custLinFactNeighborX="1592" custLinFactNeighborY="-2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AA4C76-4699-441A-9E5E-883D284AC945}" type="presOf" srcId="{71760B64-D332-4414-9424-32698DFD547E}" destId="{8571194E-E6AD-428D-9247-2619ACEDF2EC}" srcOrd="0" destOrd="0" presId="urn:microsoft.com/office/officeart/2005/8/layout/chevron2"/>
    <dgm:cxn modelId="{8E5972B3-23C9-490E-86D6-3759660DE8B2}" srcId="{71760B64-D332-4414-9424-32698DFD547E}" destId="{61FFD13A-1792-427A-A1F3-2E34F191C689}" srcOrd="0" destOrd="0" parTransId="{4D004A6B-0044-4BB5-B1E0-EA10879577EC}" sibTransId="{04854A56-32AB-46E4-8A57-8BCBAA849DE1}"/>
    <dgm:cxn modelId="{EE8B7745-43BB-411A-8AF6-5D929C667B4A}" srcId="{71760B64-D332-4414-9424-32698DFD547E}" destId="{31CCABBF-D933-4644-BA50-FBFDD806400C}" srcOrd="1" destOrd="0" parTransId="{35B6496D-0E0B-424C-8813-1E69E2BD7EE0}" sibTransId="{AC9C2B6C-0B0A-43D6-83B1-2C8BCFEEE284}"/>
    <dgm:cxn modelId="{A5E85096-0C15-4C89-ADE7-F19900A1A9C8}" type="presOf" srcId="{9E786375-C752-4951-8631-8553E15CA75D}" destId="{B81795EC-CEED-4741-98A4-7843F408B714}" srcOrd="0" destOrd="0" presId="urn:microsoft.com/office/officeart/2005/8/layout/chevron2"/>
    <dgm:cxn modelId="{1C0ACCD1-7FD4-4C62-AB06-830A9C01627C}" srcId="{71760B64-D332-4414-9424-32698DFD547E}" destId="{77C69B1E-2B9F-41FF-A195-539B5BD438CC}" srcOrd="2" destOrd="0" parTransId="{FB337D40-1B64-45EA-A8A4-64734E6840CD}" sibTransId="{368F8C4D-D294-4765-9A21-3472BC1EA722}"/>
    <dgm:cxn modelId="{A30ED195-C4C6-4B6C-92FC-DFF6FE12639B}" type="presOf" srcId="{61FFD13A-1792-427A-A1F3-2E34F191C689}" destId="{EAAB5359-4F29-4FD8-8E65-585E14F31B18}" srcOrd="0" destOrd="0" presId="urn:microsoft.com/office/officeart/2005/8/layout/chevron2"/>
    <dgm:cxn modelId="{EB6FDFD3-C6DA-4418-8FE0-C8546E719D41}" type="presOf" srcId="{77C69B1E-2B9F-41FF-A195-539B5BD438CC}" destId="{0C200F6F-E219-476E-8355-58B95D7172F6}" srcOrd="0" destOrd="0" presId="urn:microsoft.com/office/officeart/2005/8/layout/chevron2"/>
    <dgm:cxn modelId="{50939863-8B56-458A-806E-351B0316B790}" type="presOf" srcId="{B8BD4FD5-275C-453C-AEBA-54BD13F91E43}" destId="{10FF95ED-40D7-4B85-9C45-8490DDF3C51D}" srcOrd="0" destOrd="0" presId="urn:microsoft.com/office/officeart/2005/8/layout/chevron2"/>
    <dgm:cxn modelId="{C0B6873A-70A6-46D2-A1F2-58A2B4DA0C8F}" srcId="{77C69B1E-2B9F-41FF-A195-539B5BD438CC}" destId="{9E786375-C752-4951-8631-8553E15CA75D}" srcOrd="0" destOrd="0" parTransId="{C49E35CC-315A-4152-A104-155BD1C69FD3}" sibTransId="{73703C7F-BE86-4FD0-9074-6D2329B0FF7A}"/>
    <dgm:cxn modelId="{17101F7D-5DFD-498F-A843-C5BDD403F6EA}" srcId="{61FFD13A-1792-427A-A1F3-2E34F191C689}" destId="{B8BD4FD5-275C-453C-AEBA-54BD13F91E43}" srcOrd="0" destOrd="0" parTransId="{72BA1FDE-003C-408E-B651-7DAD9B9CF3D0}" sibTransId="{E21AABA7-8C45-4D65-8FC3-34311BF26928}"/>
    <dgm:cxn modelId="{A0FF2285-D019-4CAE-847A-5553D13567D5}" type="presOf" srcId="{31CCABBF-D933-4644-BA50-FBFDD806400C}" destId="{14A4CBFE-2D4C-4909-BADA-D74439CB4F0D}" srcOrd="0" destOrd="0" presId="urn:microsoft.com/office/officeart/2005/8/layout/chevron2"/>
    <dgm:cxn modelId="{B61503C8-E154-4646-A485-7DF6201C91F2}" srcId="{31CCABBF-D933-4644-BA50-FBFDD806400C}" destId="{CBED3D6B-AB9E-41C3-BE7B-B9CD300563D1}" srcOrd="0" destOrd="0" parTransId="{324597F0-E5B5-43C8-A0A9-54BDF714AE8B}" sibTransId="{B28497FC-B3F3-4026-89A6-B9244F2DCA25}"/>
    <dgm:cxn modelId="{74B5F9DA-1CD9-4AC3-B1A7-E17A226145C4}" type="presOf" srcId="{CBED3D6B-AB9E-41C3-BE7B-B9CD300563D1}" destId="{FA47CB91-C184-4D9D-B6CF-6F5E42E02D77}" srcOrd="0" destOrd="0" presId="urn:microsoft.com/office/officeart/2005/8/layout/chevron2"/>
    <dgm:cxn modelId="{935B81BC-CBF9-4069-83F5-BC9913B7EB1B}" type="presParOf" srcId="{8571194E-E6AD-428D-9247-2619ACEDF2EC}" destId="{3EADAED9-5829-43D7-A6D3-E00735DF853E}" srcOrd="0" destOrd="0" presId="urn:microsoft.com/office/officeart/2005/8/layout/chevron2"/>
    <dgm:cxn modelId="{14434275-E39F-4288-999B-7122D0453C20}" type="presParOf" srcId="{3EADAED9-5829-43D7-A6D3-E00735DF853E}" destId="{EAAB5359-4F29-4FD8-8E65-585E14F31B18}" srcOrd="0" destOrd="0" presId="urn:microsoft.com/office/officeart/2005/8/layout/chevron2"/>
    <dgm:cxn modelId="{304773E4-3A66-49FE-9410-DA2FF90F913D}" type="presParOf" srcId="{3EADAED9-5829-43D7-A6D3-E00735DF853E}" destId="{10FF95ED-40D7-4B85-9C45-8490DDF3C51D}" srcOrd="1" destOrd="0" presId="urn:microsoft.com/office/officeart/2005/8/layout/chevron2"/>
    <dgm:cxn modelId="{9969693E-126C-479A-97D5-A04A8EF42BF5}" type="presParOf" srcId="{8571194E-E6AD-428D-9247-2619ACEDF2EC}" destId="{D45CC77F-4DEC-4A8F-B23F-094C2E3CFF9A}" srcOrd="1" destOrd="0" presId="urn:microsoft.com/office/officeart/2005/8/layout/chevron2"/>
    <dgm:cxn modelId="{05617CC7-3EA6-42E8-B903-E1C2E43CFD41}" type="presParOf" srcId="{8571194E-E6AD-428D-9247-2619ACEDF2EC}" destId="{9563E132-9FCA-4B37-817A-64BA69BB2BB3}" srcOrd="2" destOrd="0" presId="urn:microsoft.com/office/officeart/2005/8/layout/chevron2"/>
    <dgm:cxn modelId="{BD25ECD7-ECAB-4ECD-A951-EDDA261F529E}" type="presParOf" srcId="{9563E132-9FCA-4B37-817A-64BA69BB2BB3}" destId="{14A4CBFE-2D4C-4909-BADA-D74439CB4F0D}" srcOrd="0" destOrd="0" presId="urn:microsoft.com/office/officeart/2005/8/layout/chevron2"/>
    <dgm:cxn modelId="{431B9A53-1320-41C3-B560-C8933A916BCB}" type="presParOf" srcId="{9563E132-9FCA-4B37-817A-64BA69BB2BB3}" destId="{FA47CB91-C184-4D9D-B6CF-6F5E42E02D77}" srcOrd="1" destOrd="0" presId="urn:microsoft.com/office/officeart/2005/8/layout/chevron2"/>
    <dgm:cxn modelId="{C3259774-F9BE-4BE5-B20F-07AA0F0CC58B}" type="presParOf" srcId="{8571194E-E6AD-428D-9247-2619ACEDF2EC}" destId="{B9837C63-9EF0-4B6B-B416-D5D55E82BBA6}" srcOrd="3" destOrd="0" presId="urn:microsoft.com/office/officeart/2005/8/layout/chevron2"/>
    <dgm:cxn modelId="{839F5452-06A9-4318-A486-C5AADFBD75B1}" type="presParOf" srcId="{8571194E-E6AD-428D-9247-2619ACEDF2EC}" destId="{3819634B-90E4-42D6-A847-A9592A4024CB}" srcOrd="4" destOrd="0" presId="urn:microsoft.com/office/officeart/2005/8/layout/chevron2"/>
    <dgm:cxn modelId="{088D19A7-A673-40D5-A29B-F126F344EEBC}" type="presParOf" srcId="{3819634B-90E4-42D6-A847-A9592A4024CB}" destId="{0C200F6F-E219-476E-8355-58B95D7172F6}" srcOrd="0" destOrd="0" presId="urn:microsoft.com/office/officeart/2005/8/layout/chevron2"/>
    <dgm:cxn modelId="{7B62FFB1-B2A2-4D4E-8A98-1B32DC5AA1C7}" type="presParOf" srcId="{3819634B-90E4-42D6-A847-A9592A4024CB}" destId="{B81795EC-CEED-4741-98A4-7843F408B7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6CF7B9-B275-4D76-9BF7-01EC9A9873DC}" type="doc">
      <dgm:prSet loTypeId="urn:microsoft.com/office/officeart/2005/8/layout/vList5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95C28CA-809B-4695-9529-8983FA4CFAD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5 418,2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10912BC-E796-4483-910B-F8143767FC27}" type="parTrans" cxnId="{44E8C0B8-EAB9-4F09-A392-17D4F9C1044C}">
      <dgm:prSet/>
      <dgm:spPr/>
      <dgm:t>
        <a:bodyPr/>
        <a:lstStyle/>
        <a:p>
          <a:endParaRPr lang="ru-RU"/>
        </a:p>
      </dgm:t>
    </dgm:pt>
    <dgm:pt modelId="{FDACF350-A4FA-403C-AC2E-39E63E2C4038}" type="sibTrans" cxnId="{44E8C0B8-EAB9-4F09-A392-17D4F9C1044C}">
      <dgm:prSet/>
      <dgm:spPr/>
      <dgm:t>
        <a:bodyPr/>
        <a:lstStyle/>
        <a:p>
          <a:endParaRPr lang="ru-RU"/>
        </a:p>
      </dgm:t>
    </dgm:pt>
    <dgm:pt modelId="{C1EC4684-F5D5-4392-BBC4-A33CC88F264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4 325,1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08D66CF-DC67-47B1-8B35-D8E7F24631ED}" type="parTrans" cxnId="{097F8F98-64A0-4873-9469-7ECD51040713}">
      <dgm:prSet/>
      <dgm:spPr/>
      <dgm:t>
        <a:bodyPr/>
        <a:lstStyle/>
        <a:p>
          <a:endParaRPr lang="ru-RU"/>
        </a:p>
      </dgm:t>
    </dgm:pt>
    <dgm:pt modelId="{FBD01444-8556-457A-BDBD-F231E61A847B}" type="sibTrans" cxnId="{097F8F98-64A0-4873-9469-7ECD51040713}">
      <dgm:prSet/>
      <dgm:spPr/>
      <dgm:t>
        <a:bodyPr/>
        <a:lstStyle/>
        <a:p>
          <a:endParaRPr lang="ru-RU"/>
        </a:p>
      </dgm:t>
    </dgm:pt>
    <dgm:pt modelId="{D5077C75-0BD0-47B2-94A8-66ED0F16037F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28 150,6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1C6EB3E-141D-4BE4-BCCF-DF463E299283}" type="parTrans" cxnId="{5668D845-2F76-4364-B538-8B3C3695AB54}">
      <dgm:prSet/>
      <dgm:spPr/>
      <dgm:t>
        <a:bodyPr/>
        <a:lstStyle/>
        <a:p>
          <a:endParaRPr lang="ru-RU"/>
        </a:p>
      </dgm:t>
    </dgm:pt>
    <dgm:pt modelId="{9299C56A-C46E-4EB0-8182-465F484878E6}" type="sibTrans" cxnId="{5668D845-2F76-4364-B538-8B3C3695AB54}">
      <dgm:prSet/>
      <dgm:spPr/>
      <dgm:t>
        <a:bodyPr/>
        <a:lstStyle/>
        <a:p>
          <a:endParaRPr lang="ru-RU"/>
        </a:p>
      </dgm:t>
    </dgm:pt>
    <dgm:pt modelId="{9B9E19A3-9923-41CE-8C85-A888B0F2D746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«Сохранение и развитие клубных учреждений»</a:t>
          </a:r>
          <a:endParaRPr lang="ru-RU" sz="1400" dirty="0"/>
        </a:p>
      </dgm:t>
    </dgm:pt>
    <dgm:pt modelId="{2A09E3C2-BFFC-4222-AB1D-5089999814EA}" type="parTrans" cxnId="{9CA4E98A-AB9B-4905-B0EA-F141851D5031}">
      <dgm:prSet/>
      <dgm:spPr/>
      <dgm:t>
        <a:bodyPr/>
        <a:lstStyle/>
        <a:p>
          <a:endParaRPr lang="ru-RU"/>
        </a:p>
      </dgm:t>
    </dgm:pt>
    <dgm:pt modelId="{6AD3F2BE-D175-4AE0-AC19-F29428A1B068}" type="sibTrans" cxnId="{9CA4E98A-AB9B-4905-B0EA-F141851D5031}">
      <dgm:prSet/>
      <dgm:spPr/>
      <dgm:t>
        <a:bodyPr/>
        <a:lstStyle/>
        <a:p>
          <a:endParaRPr lang="ru-RU"/>
        </a:p>
      </dgm:t>
    </dgm:pt>
    <dgm:pt modelId="{30066BF3-685B-4C81-98DB-87C367CC7317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12 118,9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02D27D0-FCA5-461D-BBC4-ACFB4E5B88EE}" type="parTrans" cxnId="{A9CB7884-3634-4E2F-9668-1AB3ED11A534}">
      <dgm:prSet/>
      <dgm:spPr/>
      <dgm:t>
        <a:bodyPr/>
        <a:lstStyle/>
        <a:p>
          <a:endParaRPr lang="ru-RU"/>
        </a:p>
      </dgm:t>
    </dgm:pt>
    <dgm:pt modelId="{8A1E8596-28C5-4F5E-875A-5F5309B5DBEE}" type="sibTrans" cxnId="{A9CB7884-3634-4E2F-9668-1AB3ED11A534}">
      <dgm:prSet/>
      <dgm:spPr/>
      <dgm:t>
        <a:bodyPr/>
        <a:lstStyle/>
        <a:p>
          <a:endParaRPr lang="ru-RU"/>
        </a:p>
      </dgm:t>
    </dgm:pt>
    <dgm:pt modelId="{0579DCCE-F01F-4C6A-A509-8DFDAD6606D3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«Развитие библиотечного обслуживания»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2DE6F6B-734F-4C1F-87D4-393E3EC13A9B}" type="parTrans" cxnId="{B000D8D3-F802-4E08-8F61-A4A3B86B8F44}">
      <dgm:prSet/>
      <dgm:spPr/>
      <dgm:t>
        <a:bodyPr/>
        <a:lstStyle/>
        <a:p>
          <a:endParaRPr lang="ru-RU"/>
        </a:p>
      </dgm:t>
    </dgm:pt>
    <dgm:pt modelId="{1102AB57-EF35-48BF-BE0E-38D4D5084A9D}" type="sibTrans" cxnId="{B000D8D3-F802-4E08-8F61-A4A3B86B8F44}">
      <dgm:prSet/>
      <dgm:spPr/>
      <dgm:t>
        <a:bodyPr/>
        <a:lstStyle/>
        <a:p>
          <a:endParaRPr lang="ru-RU"/>
        </a:p>
      </dgm:t>
    </dgm:pt>
    <dgm:pt modelId="{FB74BCA1-1CE5-41C6-8667-235CA7A9417B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17 832,5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CBC1642-9B38-4E43-9E3E-4A8ED3499BDD}" type="parTrans" cxnId="{207DCA7E-4F35-4DF2-9385-515E7455888F}">
      <dgm:prSet/>
      <dgm:spPr/>
      <dgm:t>
        <a:bodyPr/>
        <a:lstStyle/>
        <a:p>
          <a:endParaRPr lang="ru-RU"/>
        </a:p>
      </dgm:t>
    </dgm:pt>
    <dgm:pt modelId="{E2EC317E-3AD1-4975-A3F9-1A7BF8EC1F35}" type="sibTrans" cxnId="{207DCA7E-4F35-4DF2-9385-515E7455888F}">
      <dgm:prSet/>
      <dgm:spPr/>
      <dgm:t>
        <a:bodyPr/>
        <a:lstStyle/>
        <a:p>
          <a:endParaRPr lang="ru-RU"/>
        </a:p>
      </dgm:t>
    </dgm:pt>
    <dgm:pt modelId="{BF11DD54-17A8-4B88-B49A-E46C9204DF7D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7 040,2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94D0C5C-F3E1-4094-B035-B2F535567A77}" type="parTrans" cxnId="{A8892C1D-0056-44AF-B10B-4BC763C53850}">
      <dgm:prSet/>
      <dgm:spPr/>
      <dgm:t>
        <a:bodyPr/>
        <a:lstStyle/>
        <a:p>
          <a:endParaRPr lang="ru-RU"/>
        </a:p>
      </dgm:t>
    </dgm:pt>
    <dgm:pt modelId="{D8BB4236-D119-4CA6-93D6-66582FE01C76}" type="sibTrans" cxnId="{A8892C1D-0056-44AF-B10B-4BC763C53850}">
      <dgm:prSet/>
      <dgm:spPr/>
      <dgm:t>
        <a:bodyPr/>
        <a:lstStyle/>
        <a:p>
          <a:endParaRPr lang="ru-RU"/>
        </a:p>
      </dgm:t>
    </dgm:pt>
    <dgm:pt modelId="{8E987B7E-8198-4457-89F8-15821814A82B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«Обеспечение функций управления культурной сферой»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B6B85FE-C2CE-499D-8AC6-680089B68623}" type="parTrans" cxnId="{7F9DB929-004B-4394-ACE6-CFE93C9C3B26}">
      <dgm:prSet/>
      <dgm:spPr/>
      <dgm:t>
        <a:bodyPr/>
        <a:lstStyle/>
        <a:p>
          <a:endParaRPr lang="ru-RU"/>
        </a:p>
      </dgm:t>
    </dgm:pt>
    <dgm:pt modelId="{F8E8F571-41A4-4251-8D0C-DBD2C336769F}" type="sibTrans" cxnId="{7F9DB929-004B-4394-ACE6-CFE93C9C3B26}">
      <dgm:prSet/>
      <dgm:spPr/>
      <dgm:t>
        <a:bodyPr/>
        <a:lstStyle/>
        <a:p>
          <a:endParaRPr lang="ru-RU"/>
        </a:p>
      </dgm:t>
    </dgm:pt>
    <dgm:pt modelId="{878FF3C4-3AC3-429F-B92C-B69645094874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«Развитие музейного дела»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3FAFCED-1008-4991-8F02-517CC48FE973}" type="parTrans" cxnId="{C7831043-63B7-46A5-A59F-D0981AB289B2}">
      <dgm:prSet/>
      <dgm:spPr/>
      <dgm:t>
        <a:bodyPr/>
        <a:lstStyle/>
        <a:p>
          <a:endParaRPr lang="ru-RU"/>
        </a:p>
      </dgm:t>
    </dgm:pt>
    <dgm:pt modelId="{E486472D-CCCF-4034-B269-BEEDB2F889C8}" type="sibTrans" cxnId="{C7831043-63B7-46A5-A59F-D0981AB289B2}">
      <dgm:prSet/>
      <dgm:spPr/>
      <dgm:t>
        <a:bodyPr/>
        <a:lstStyle/>
        <a:p>
          <a:endParaRPr lang="ru-RU"/>
        </a:p>
      </dgm:t>
    </dgm:pt>
    <dgm:pt modelId="{38BA0A10-11A4-4988-B383-0ACD54F83480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«Дополнительное образование в сфере культуры»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B35D1DA-603F-4BFB-BCC1-3DB2B0D346FE}" type="parTrans" cxnId="{4331B676-7371-4041-A446-4699E8D95A86}">
      <dgm:prSet/>
      <dgm:spPr/>
      <dgm:t>
        <a:bodyPr/>
        <a:lstStyle/>
        <a:p>
          <a:endParaRPr lang="ru-RU"/>
        </a:p>
      </dgm:t>
    </dgm:pt>
    <dgm:pt modelId="{ADE11448-D48C-43A3-AFE1-34C6CF7E9ECA}" type="sibTrans" cxnId="{4331B676-7371-4041-A446-4699E8D95A86}">
      <dgm:prSet/>
      <dgm:spPr/>
      <dgm:t>
        <a:bodyPr/>
        <a:lstStyle/>
        <a:p>
          <a:endParaRPr lang="ru-RU"/>
        </a:p>
      </dgm:t>
    </dgm:pt>
    <dgm:pt modelId="{DDF8184F-C24E-4AB8-A510-0FB20B5870FC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«Информационное обеспечение населения»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5003029-6BC6-4D47-B098-DE58B46F58EF}" type="parTrans" cxnId="{336CDAD6-6356-4448-B4E5-984052B1D956}">
      <dgm:prSet/>
      <dgm:spPr/>
      <dgm:t>
        <a:bodyPr/>
        <a:lstStyle/>
        <a:p>
          <a:endParaRPr lang="ru-RU"/>
        </a:p>
      </dgm:t>
    </dgm:pt>
    <dgm:pt modelId="{179BD123-535E-47D0-A21F-5FA2588852C9}" type="sibTrans" cxnId="{336CDAD6-6356-4448-B4E5-984052B1D956}">
      <dgm:prSet/>
      <dgm:spPr/>
      <dgm:t>
        <a:bodyPr/>
        <a:lstStyle/>
        <a:p>
          <a:endParaRPr lang="ru-RU"/>
        </a:p>
      </dgm:t>
    </dgm:pt>
    <dgm:pt modelId="{B95B53F0-C8C1-4479-BC69-68B2DEF907CE}" type="pres">
      <dgm:prSet presAssocID="{C86CF7B9-B275-4D76-9BF7-01EC9A9873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AB8FDE-C59B-4203-8D84-8B3EA4FD5988}" type="pres">
      <dgm:prSet presAssocID="{395C28CA-809B-4695-9529-8983FA4CFADC}" presName="linNode" presStyleCnt="0"/>
      <dgm:spPr/>
      <dgm:t>
        <a:bodyPr/>
        <a:lstStyle/>
        <a:p>
          <a:endParaRPr lang="ru-RU"/>
        </a:p>
      </dgm:t>
    </dgm:pt>
    <dgm:pt modelId="{A34D8C01-59C2-4DF4-92D0-9BC8ADC552F5}" type="pres">
      <dgm:prSet presAssocID="{395C28CA-809B-4695-9529-8983FA4CFADC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123E8-D177-4E19-B14E-9B2238D8FBD7}" type="pres">
      <dgm:prSet presAssocID="{395C28CA-809B-4695-9529-8983FA4CFADC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B7361-E367-451B-AD3B-F143B3963CA3}" type="pres">
      <dgm:prSet presAssocID="{FDACF350-A4FA-403C-AC2E-39E63E2C4038}" presName="sp" presStyleCnt="0"/>
      <dgm:spPr/>
      <dgm:t>
        <a:bodyPr/>
        <a:lstStyle/>
        <a:p>
          <a:endParaRPr lang="ru-RU"/>
        </a:p>
      </dgm:t>
    </dgm:pt>
    <dgm:pt modelId="{1B1052B5-52C1-4C26-ABA0-D5E46C9C7F58}" type="pres">
      <dgm:prSet presAssocID="{30066BF3-685B-4C81-98DB-87C367CC7317}" presName="linNode" presStyleCnt="0"/>
      <dgm:spPr/>
      <dgm:t>
        <a:bodyPr/>
        <a:lstStyle/>
        <a:p>
          <a:endParaRPr lang="ru-RU"/>
        </a:p>
      </dgm:t>
    </dgm:pt>
    <dgm:pt modelId="{0D697924-5482-4381-8250-FCFFF8ACC9EB}" type="pres">
      <dgm:prSet presAssocID="{30066BF3-685B-4C81-98DB-87C367CC7317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6799D-C762-42EF-A50E-153FBD325BA0}" type="pres">
      <dgm:prSet presAssocID="{30066BF3-685B-4C81-98DB-87C367CC7317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7E9ED-7AD3-497A-A89E-2905F784BDC8}" type="pres">
      <dgm:prSet presAssocID="{8A1E8596-28C5-4F5E-875A-5F5309B5DBEE}" presName="sp" presStyleCnt="0"/>
      <dgm:spPr/>
      <dgm:t>
        <a:bodyPr/>
        <a:lstStyle/>
        <a:p>
          <a:endParaRPr lang="ru-RU"/>
        </a:p>
      </dgm:t>
    </dgm:pt>
    <dgm:pt modelId="{61119637-3E2D-467E-BD48-E3BEA2210A13}" type="pres">
      <dgm:prSet presAssocID="{C1EC4684-F5D5-4392-BBC4-A33CC88F264B}" presName="linNode" presStyleCnt="0"/>
      <dgm:spPr/>
      <dgm:t>
        <a:bodyPr/>
        <a:lstStyle/>
        <a:p>
          <a:endParaRPr lang="ru-RU"/>
        </a:p>
      </dgm:t>
    </dgm:pt>
    <dgm:pt modelId="{3C02C3A0-F952-4816-A8C1-FC5EAEF2CAC2}" type="pres">
      <dgm:prSet presAssocID="{C1EC4684-F5D5-4392-BBC4-A33CC88F264B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00976-93BA-4490-B181-1FE609CDCA9E}" type="pres">
      <dgm:prSet presAssocID="{C1EC4684-F5D5-4392-BBC4-A33CC88F264B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142DE-0F4D-4346-A7C8-DCF88084ABAB}" type="pres">
      <dgm:prSet presAssocID="{FBD01444-8556-457A-BDBD-F231E61A847B}" presName="sp" presStyleCnt="0"/>
      <dgm:spPr/>
      <dgm:t>
        <a:bodyPr/>
        <a:lstStyle/>
        <a:p>
          <a:endParaRPr lang="ru-RU"/>
        </a:p>
      </dgm:t>
    </dgm:pt>
    <dgm:pt modelId="{66216A59-C5F5-471D-9F75-89FA1ECC39D4}" type="pres">
      <dgm:prSet presAssocID="{D5077C75-0BD0-47B2-94A8-66ED0F16037F}" presName="linNode" presStyleCnt="0"/>
      <dgm:spPr/>
      <dgm:t>
        <a:bodyPr/>
        <a:lstStyle/>
        <a:p>
          <a:endParaRPr lang="ru-RU"/>
        </a:p>
      </dgm:t>
    </dgm:pt>
    <dgm:pt modelId="{5CA46157-513B-4B92-B7E0-D14683476A87}" type="pres">
      <dgm:prSet presAssocID="{D5077C75-0BD0-47B2-94A8-66ED0F16037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88540-B6BE-4D93-89AA-931596FE2B15}" type="pres">
      <dgm:prSet presAssocID="{D5077C75-0BD0-47B2-94A8-66ED0F16037F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7B291-D0D2-469C-ABBC-F8BD0A17048B}" type="pres">
      <dgm:prSet presAssocID="{9299C56A-C46E-4EB0-8182-465F484878E6}" presName="sp" presStyleCnt="0"/>
      <dgm:spPr/>
      <dgm:t>
        <a:bodyPr/>
        <a:lstStyle/>
        <a:p>
          <a:endParaRPr lang="ru-RU"/>
        </a:p>
      </dgm:t>
    </dgm:pt>
    <dgm:pt modelId="{9B812839-8473-4928-B7C7-27E9398AFC7B}" type="pres">
      <dgm:prSet presAssocID="{FB74BCA1-1CE5-41C6-8667-235CA7A9417B}" presName="linNode" presStyleCnt="0"/>
      <dgm:spPr/>
      <dgm:t>
        <a:bodyPr/>
        <a:lstStyle/>
        <a:p>
          <a:endParaRPr lang="ru-RU"/>
        </a:p>
      </dgm:t>
    </dgm:pt>
    <dgm:pt modelId="{B80229E3-6EDA-480E-BEAC-653A625D103E}" type="pres">
      <dgm:prSet presAssocID="{FB74BCA1-1CE5-41C6-8667-235CA7A9417B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CA9A1-4773-4309-AC56-B2E14E7CAB53}" type="pres">
      <dgm:prSet presAssocID="{FB74BCA1-1CE5-41C6-8667-235CA7A9417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3CA84-9613-4858-BE34-F7A9E31D8F00}" type="pres">
      <dgm:prSet presAssocID="{E2EC317E-3AD1-4975-A3F9-1A7BF8EC1F35}" presName="sp" presStyleCnt="0"/>
      <dgm:spPr/>
      <dgm:t>
        <a:bodyPr/>
        <a:lstStyle/>
        <a:p>
          <a:endParaRPr lang="ru-RU"/>
        </a:p>
      </dgm:t>
    </dgm:pt>
    <dgm:pt modelId="{910505BE-B117-4569-AA11-969BB3139698}" type="pres">
      <dgm:prSet presAssocID="{BF11DD54-17A8-4B88-B49A-E46C9204DF7D}" presName="linNode" presStyleCnt="0"/>
      <dgm:spPr/>
      <dgm:t>
        <a:bodyPr/>
        <a:lstStyle/>
        <a:p>
          <a:endParaRPr lang="ru-RU"/>
        </a:p>
      </dgm:t>
    </dgm:pt>
    <dgm:pt modelId="{FA281BEF-30DA-4669-B525-D7EBCB43423A}" type="pres">
      <dgm:prSet presAssocID="{BF11DD54-17A8-4B88-B49A-E46C9204DF7D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FCA06-0573-4C0D-8175-4E2AEBAEAA5C}" type="pres">
      <dgm:prSet presAssocID="{BF11DD54-17A8-4B88-B49A-E46C9204DF7D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8EB636-FDB8-4ADE-827D-53DBC4E82C65}" type="presOf" srcId="{878FF3C4-3AC3-429F-B92C-B69645094874}" destId="{86F00976-93BA-4490-B181-1FE609CDCA9E}" srcOrd="0" destOrd="0" presId="urn:microsoft.com/office/officeart/2005/8/layout/vList5"/>
    <dgm:cxn modelId="{F5A8A52E-2957-47F8-8CA6-989EADF23402}" type="presOf" srcId="{BF11DD54-17A8-4B88-B49A-E46C9204DF7D}" destId="{FA281BEF-30DA-4669-B525-D7EBCB43423A}" srcOrd="0" destOrd="0" presId="urn:microsoft.com/office/officeart/2005/8/layout/vList5"/>
    <dgm:cxn modelId="{207DCA7E-4F35-4DF2-9385-515E7455888F}" srcId="{C86CF7B9-B275-4D76-9BF7-01EC9A9873DC}" destId="{FB74BCA1-1CE5-41C6-8667-235CA7A9417B}" srcOrd="4" destOrd="0" parTransId="{CCBC1642-9B38-4E43-9E3E-4A8ED3499BDD}" sibTransId="{E2EC317E-3AD1-4975-A3F9-1A7BF8EC1F35}"/>
    <dgm:cxn modelId="{7F9DB929-004B-4394-ACE6-CFE93C9C3B26}" srcId="{395C28CA-809B-4695-9529-8983FA4CFADC}" destId="{8E987B7E-8198-4457-89F8-15821814A82B}" srcOrd="0" destOrd="0" parTransId="{5B6B85FE-C2CE-499D-8AC6-680089B68623}" sibTransId="{F8E8F571-41A4-4251-8D0C-DBD2C336769F}"/>
    <dgm:cxn modelId="{B000D8D3-F802-4E08-8F61-A4A3B86B8F44}" srcId="{30066BF3-685B-4C81-98DB-87C367CC7317}" destId="{0579DCCE-F01F-4C6A-A509-8DFDAD6606D3}" srcOrd="0" destOrd="0" parTransId="{52DE6F6B-734F-4C1F-87D4-393E3EC13A9B}" sibTransId="{1102AB57-EF35-48BF-BE0E-38D4D5084A9D}"/>
    <dgm:cxn modelId="{0F6A7FD5-C311-4021-86A9-2B7AB3408998}" type="presOf" srcId="{C1EC4684-F5D5-4392-BBC4-A33CC88F264B}" destId="{3C02C3A0-F952-4816-A8C1-FC5EAEF2CAC2}" srcOrd="0" destOrd="0" presId="urn:microsoft.com/office/officeart/2005/8/layout/vList5"/>
    <dgm:cxn modelId="{A697C426-FC54-4590-9E4A-166F2A120E1F}" type="presOf" srcId="{DDF8184F-C24E-4AB8-A510-0FB20B5870FC}" destId="{560FCA06-0573-4C0D-8175-4E2AEBAEAA5C}" srcOrd="0" destOrd="0" presId="urn:microsoft.com/office/officeart/2005/8/layout/vList5"/>
    <dgm:cxn modelId="{E83F8C81-2935-4BED-95E4-D9010D045CBF}" type="presOf" srcId="{395C28CA-809B-4695-9529-8983FA4CFADC}" destId="{A34D8C01-59C2-4DF4-92D0-9BC8ADC552F5}" srcOrd="0" destOrd="0" presId="urn:microsoft.com/office/officeart/2005/8/layout/vList5"/>
    <dgm:cxn modelId="{BDFFDE83-0A88-4D6C-87AD-C2798E7E0E23}" type="presOf" srcId="{38BA0A10-11A4-4988-B383-0ACD54F83480}" destId="{F10CA9A1-4773-4309-AC56-B2E14E7CAB53}" srcOrd="0" destOrd="0" presId="urn:microsoft.com/office/officeart/2005/8/layout/vList5"/>
    <dgm:cxn modelId="{097F8F98-64A0-4873-9469-7ECD51040713}" srcId="{C86CF7B9-B275-4D76-9BF7-01EC9A9873DC}" destId="{C1EC4684-F5D5-4392-BBC4-A33CC88F264B}" srcOrd="2" destOrd="0" parTransId="{808D66CF-DC67-47B1-8B35-D8E7F24631ED}" sibTransId="{FBD01444-8556-457A-BDBD-F231E61A847B}"/>
    <dgm:cxn modelId="{44E8C0B8-EAB9-4F09-A392-17D4F9C1044C}" srcId="{C86CF7B9-B275-4D76-9BF7-01EC9A9873DC}" destId="{395C28CA-809B-4695-9529-8983FA4CFADC}" srcOrd="0" destOrd="0" parTransId="{510912BC-E796-4483-910B-F8143767FC27}" sibTransId="{FDACF350-A4FA-403C-AC2E-39E63E2C4038}"/>
    <dgm:cxn modelId="{A9CB7884-3634-4E2F-9668-1AB3ED11A534}" srcId="{C86CF7B9-B275-4D76-9BF7-01EC9A9873DC}" destId="{30066BF3-685B-4C81-98DB-87C367CC7317}" srcOrd="1" destOrd="0" parTransId="{E02D27D0-FCA5-461D-BBC4-ACFB4E5B88EE}" sibTransId="{8A1E8596-28C5-4F5E-875A-5F5309B5DBEE}"/>
    <dgm:cxn modelId="{60266B24-191E-4E3C-8397-FD7263BA261B}" type="presOf" srcId="{C86CF7B9-B275-4D76-9BF7-01EC9A9873DC}" destId="{B95B53F0-C8C1-4479-BC69-68B2DEF907CE}" srcOrd="0" destOrd="0" presId="urn:microsoft.com/office/officeart/2005/8/layout/vList5"/>
    <dgm:cxn modelId="{5668D845-2F76-4364-B538-8B3C3695AB54}" srcId="{C86CF7B9-B275-4D76-9BF7-01EC9A9873DC}" destId="{D5077C75-0BD0-47B2-94A8-66ED0F16037F}" srcOrd="3" destOrd="0" parTransId="{81C6EB3E-141D-4BE4-BCCF-DF463E299283}" sibTransId="{9299C56A-C46E-4EB0-8182-465F484878E6}"/>
    <dgm:cxn modelId="{7E7753E4-66DF-437D-ABBA-5DAC5DE63BCC}" type="presOf" srcId="{30066BF3-685B-4C81-98DB-87C367CC7317}" destId="{0D697924-5482-4381-8250-FCFFF8ACC9EB}" srcOrd="0" destOrd="0" presId="urn:microsoft.com/office/officeart/2005/8/layout/vList5"/>
    <dgm:cxn modelId="{F1989089-5185-40BC-BEE5-4C4F039266EA}" type="presOf" srcId="{8E987B7E-8198-4457-89F8-15821814A82B}" destId="{D75123E8-D177-4E19-B14E-9B2238D8FBD7}" srcOrd="0" destOrd="0" presId="urn:microsoft.com/office/officeart/2005/8/layout/vList5"/>
    <dgm:cxn modelId="{4331B676-7371-4041-A446-4699E8D95A86}" srcId="{FB74BCA1-1CE5-41C6-8667-235CA7A9417B}" destId="{38BA0A10-11A4-4988-B383-0ACD54F83480}" srcOrd="0" destOrd="0" parTransId="{FB35D1DA-603F-4BFB-BCC1-3DB2B0D346FE}" sibTransId="{ADE11448-D48C-43A3-AFE1-34C6CF7E9ECA}"/>
    <dgm:cxn modelId="{9CA4E98A-AB9B-4905-B0EA-F141851D5031}" srcId="{D5077C75-0BD0-47B2-94A8-66ED0F16037F}" destId="{9B9E19A3-9923-41CE-8C85-A888B0F2D746}" srcOrd="0" destOrd="0" parTransId="{2A09E3C2-BFFC-4222-AB1D-5089999814EA}" sibTransId="{6AD3F2BE-D175-4AE0-AC19-F29428A1B068}"/>
    <dgm:cxn modelId="{C7831043-63B7-46A5-A59F-D0981AB289B2}" srcId="{C1EC4684-F5D5-4392-BBC4-A33CC88F264B}" destId="{878FF3C4-3AC3-429F-B92C-B69645094874}" srcOrd="0" destOrd="0" parTransId="{33FAFCED-1008-4991-8F02-517CC48FE973}" sibTransId="{E486472D-CCCF-4034-B269-BEEDB2F889C8}"/>
    <dgm:cxn modelId="{A8892C1D-0056-44AF-B10B-4BC763C53850}" srcId="{C86CF7B9-B275-4D76-9BF7-01EC9A9873DC}" destId="{BF11DD54-17A8-4B88-B49A-E46C9204DF7D}" srcOrd="5" destOrd="0" parTransId="{594D0C5C-F3E1-4094-B035-B2F535567A77}" sibTransId="{D8BB4236-D119-4CA6-93D6-66582FE01C76}"/>
    <dgm:cxn modelId="{5CE63364-640C-49D1-A622-CC5D333BEDBB}" type="presOf" srcId="{FB74BCA1-1CE5-41C6-8667-235CA7A9417B}" destId="{B80229E3-6EDA-480E-BEAC-653A625D103E}" srcOrd="0" destOrd="0" presId="urn:microsoft.com/office/officeart/2005/8/layout/vList5"/>
    <dgm:cxn modelId="{1821ED5E-B8F3-4720-A217-A158AAB98100}" type="presOf" srcId="{0579DCCE-F01F-4C6A-A509-8DFDAD6606D3}" destId="{DEF6799D-C762-42EF-A50E-153FBD325BA0}" srcOrd="0" destOrd="0" presId="urn:microsoft.com/office/officeart/2005/8/layout/vList5"/>
    <dgm:cxn modelId="{562C4970-9A6A-459B-B275-BFC133D2938F}" type="presOf" srcId="{D5077C75-0BD0-47B2-94A8-66ED0F16037F}" destId="{5CA46157-513B-4B92-B7E0-D14683476A87}" srcOrd="0" destOrd="0" presId="urn:microsoft.com/office/officeart/2005/8/layout/vList5"/>
    <dgm:cxn modelId="{CC547357-A165-4AF5-A6E3-4E1E967CD5BD}" type="presOf" srcId="{9B9E19A3-9923-41CE-8C85-A888B0F2D746}" destId="{1B888540-B6BE-4D93-89AA-931596FE2B15}" srcOrd="0" destOrd="0" presId="urn:microsoft.com/office/officeart/2005/8/layout/vList5"/>
    <dgm:cxn modelId="{336CDAD6-6356-4448-B4E5-984052B1D956}" srcId="{BF11DD54-17A8-4B88-B49A-E46C9204DF7D}" destId="{DDF8184F-C24E-4AB8-A510-0FB20B5870FC}" srcOrd="0" destOrd="0" parTransId="{C5003029-6BC6-4D47-B098-DE58B46F58EF}" sibTransId="{179BD123-535E-47D0-A21F-5FA2588852C9}"/>
    <dgm:cxn modelId="{F31BBFAF-8BEB-463F-BD28-133DB0010A92}" type="presParOf" srcId="{B95B53F0-C8C1-4479-BC69-68B2DEF907CE}" destId="{B7AB8FDE-C59B-4203-8D84-8B3EA4FD5988}" srcOrd="0" destOrd="0" presId="urn:microsoft.com/office/officeart/2005/8/layout/vList5"/>
    <dgm:cxn modelId="{8E99166D-1B82-4169-9040-5C61D34D15C3}" type="presParOf" srcId="{B7AB8FDE-C59B-4203-8D84-8B3EA4FD5988}" destId="{A34D8C01-59C2-4DF4-92D0-9BC8ADC552F5}" srcOrd="0" destOrd="0" presId="urn:microsoft.com/office/officeart/2005/8/layout/vList5"/>
    <dgm:cxn modelId="{61DA64BA-A92E-4650-8BE7-68E3C5D9D68C}" type="presParOf" srcId="{B7AB8FDE-C59B-4203-8D84-8B3EA4FD5988}" destId="{D75123E8-D177-4E19-B14E-9B2238D8FBD7}" srcOrd="1" destOrd="0" presId="urn:microsoft.com/office/officeart/2005/8/layout/vList5"/>
    <dgm:cxn modelId="{B500515F-DCE7-40E3-B341-5D06C4608E6E}" type="presParOf" srcId="{B95B53F0-C8C1-4479-BC69-68B2DEF907CE}" destId="{4F5B7361-E367-451B-AD3B-F143B3963CA3}" srcOrd="1" destOrd="0" presId="urn:microsoft.com/office/officeart/2005/8/layout/vList5"/>
    <dgm:cxn modelId="{7C49D77D-08C8-4134-9B02-2481C4899E45}" type="presParOf" srcId="{B95B53F0-C8C1-4479-BC69-68B2DEF907CE}" destId="{1B1052B5-52C1-4C26-ABA0-D5E46C9C7F58}" srcOrd="2" destOrd="0" presId="urn:microsoft.com/office/officeart/2005/8/layout/vList5"/>
    <dgm:cxn modelId="{30368EFF-26A2-4B54-951E-BF982C1D60BF}" type="presParOf" srcId="{1B1052B5-52C1-4C26-ABA0-D5E46C9C7F58}" destId="{0D697924-5482-4381-8250-FCFFF8ACC9EB}" srcOrd="0" destOrd="0" presId="urn:microsoft.com/office/officeart/2005/8/layout/vList5"/>
    <dgm:cxn modelId="{5D82A491-938F-411E-9040-B6190B932C01}" type="presParOf" srcId="{1B1052B5-52C1-4C26-ABA0-D5E46C9C7F58}" destId="{DEF6799D-C762-42EF-A50E-153FBD325BA0}" srcOrd="1" destOrd="0" presId="urn:microsoft.com/office/officeart/2005/8/layout/vList5"/>
    <dgm:cxn modelId="{FE1E674B-830D-45BE-9F59-C76F1338CF25}" type="presParOf" srcId="{B95B53F0-C8C1-4479-BC69-68B2DEF907CE}" destId="{9397E9ED-7AD3-497A-A89E-2905F784BDC8}" srcOrd="3" destOrd="0" presId="urn:microsoft.com/office/officeart/2005/8/layout/vList5"/>
    <dgm:cxn modelId="{DE3CA2D3-3845-4F54-A9EC-73819D665F4B}" type="presParOf" srcId="{B95B53F0-C8C1-4479-BC69-68B2DEF907CE}" destId="{61119637-3E2D-467E-BD48-E3BEA2210A13}" srcOrd="4" destOrd="0" presId="urn:microsoft.com/office/officeart/2005/8/layout/vList5"/>
    <dgm:cxn modelId="{86277FF7-30B4-4330-97DD-F93EBFD27B86}" type="presParOf" srcId="{61119637-3E2D-467E-BD48-E3BEA2210A13}" destId="{3C02C3A0-F952-4816-A8C1-FC5EAEF2CAC2}" srcOrd="0" destOrd="0" presId="urn:microsoft.com/office/officeart/2005/8/layout/vList5"/>
    <dgm:cxn modelId="{DCCD7735-ED93-464A-AA4E-F5035E75B60F}" type="presParOf" srcId="{61119637-3E2D-467E-BD48-E3BEA2210A13}" destId="{86F00976-93BA-4490-B181-1FE609CDCA9E}" srcOrd="1" destOrd="0" presId="urn:microsoft.com/office/officeart/2005/8/layout/vList5"/>
    <dgm:cxn modelId="{EF068F43-EB6F-417A-B762-7BDE93103CEC}" type="presParOf" srcId="{B95B53F0-C8C1-4479-BC69-68B2DEF907CE}" destId="{A8B142DE-0F4D-4346-A7C8-DCF88084ABAB}" srcOrd="5" destOrd="0" presId="urn:microsoft.com/office/officeart/2005/8/layout/vList5"/>
    <dgm:cxn modelId="{F819288F-FC32-41C9-B2D7-B4106CFC6917}" type="presParOf" srcId="{B95B53F0-C8C1-4479-BC69-68B2DEF907CE}" destId="{66216A59-C5F5-471D-9F75-89FA1ECC39D4}" srcOrd="6" destOrd="0" presId="urn:microsoft.com/office/officeart/2005/8/layout/vList5"/>
    <dgm:cxn modelId="{D07C9057-D558-44A2-AA3E-1EBCBD34D185}" type="presParOf" srcId="{66216A59-C5F5-471D-9F75-89FA1ECC39D4}" destId="{5CA46157-513B-4B92-B7E0-D14683476A87}" srcOrd="0" destOrd="0" presId="urn:microsoft.com/office/officeart/2005/8/layout/vList5"/>
    <dgm:cxn modelId="{6C14B646-5721-4A82-8A0B-BD8ED490BEEC}" type="presParOf" srcId="{66216A59-C5F5-471D-9F75-89FA1ECC39D4}" destId="{1B888540-B6BE-4D93-89AA-931596FE2B15}" srcOrd="1" destOrd="0" presId="urn:microsoft.com/office/officeart/2005/8/layout/vList5"/>
    <dgm:cxn modelId="{4DEEC0B6-D475-4886-8564-A090C9C44471}" type="presParOf" srcId="{B95B53F0-C8C1-4479-BC69-68B2DEF907CE}" destId="{0F77B291-D0D2-469C-ABBC-F8BD0A17048B}" srcOrd="7" destOrd="0" presId="urn:microsoft.com/office/officeart/2005/8/layout/vList5"/>
    <dgm:cxn modelId="{F6A6AAAC-27F5-4B28-9BC4-642824FADF9F}" type="presParOf" srcId="{B95B53F0-C8C1-4479-BC69-68B2DEF907CE}" destId="{9B812839-8473-4928-B7C7-27E9398AFC7B}" srcOrd="8" destOrd="0" presId="urn:microsoft.com/office/officeart/2005/8/layout/vList5"/>
    <dgm:cxn modelId="{C0DC133B-D356-490D-9243-9112D04C90A7}" type="presParOf" srcId="{9B812839-8473-4928-B7C7-27E9398AFC7B}" destId="{B80229E3-6EDA-480E-BEAC-653A625D103E}" srcOrd="0" destOrd="0" presId="urn:microsoft.com/office/officeart/2005/8/layout/vList5"/>
    <dgm:cxn modelId="{454AF149-CD86-4B16-AC91-4FEF90D57160}" type="presParOf" srcId="{9B812839-8473-4928-B7C7-27E9398AFC7B}" destId="{F10CA9A1-4773-4309-AC56-B2E14E7CAB53}" srcOrd="1" destOrd="0" presId="urn:microsoft.com/office/officeart/2005/8/layout/vList5"/>
    <dgm:cxn modelId="{B5F279EF-1571-47BA-9112-24F3DB32E26F}" type="presParOf" srcId="{B95B53F0-C8C1-4479-BC69-68B2DEF907CE}" destId="{7663CA84-9613-4858-BE34-F7A9E31D8F00}" srcOrd="9" destOrd="0" presId="urn:microsoft.com/office/officeart/2005/8/layout/vList5"/>
    <dgm:cxn modelId="{8AA618BD-8742-4D3C-B7AD-AA122B43122A}" type="presParOf" srcId="{B95B53F0-C8C1-4479-BC69-68B2DEF907CE}" destId="{910505BE-B117-4569-AA11-969BB3139698}" srcOrd="10" destOrd="0" presId="urn:microsoft.com/office/officeart/2005/8/layout/vList5"/>
    <dgm:cxn modelId="{E436D26F-84A1-4CE2-A378-2C242FBB8A30}" type="presParOf" srcId="{910505BE-B117-4569-AA11-969BB3139698}" destId="{FA281BEF-30DA-4669-B525-D7EBCB43423A}" srcOrd="0" destOrd="0" presId="urn:microsoft.com/office/officeart/2005/8/layout/vList5"/>
    <dgm:cxn modelId="{FBD1D89C-DF2C-43CB-AF4F-CD18BC68E01C}" type="presParOf" srcId="{910505BE-B117-4569-AA11-969BB3139698}" destId="{560FCA06-0573-4C0D-8175-4E2AEBAEAA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A0E109-1B67-444F-9A0C-A4B5409FDB51}" type="doc">
      <dgm:prSet loTypeId="urn:microsoft.com/office/officeart/2005/8/layout/pyramid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96A843E-042E-4871-B6EA-E793A4D73B10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«Развитие системы профилактики неинфекционных заболеваний и формирование здорового образа жизни населения»</a:t>
          </a:r>
        </a:p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Исполнено: 92,40 тыс.руб.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A09792C-543A-46B9-9745-BE78C77A7971}" type="parTrans" cxnId="{42F5BDA2-2744-465D-9C40-9BB7EA941973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437577-EAE0-47BA-B817-30DC0ABA377B}" type="sibTrans" cxnId="{42F5BDA2-2744-465D-9C40-9BB7EA941973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B940CA-CF1A-4A3F-B315-278D6A06E552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«Профилактика ВИЧ-инфекции»</a:t>
          </a:r>
        </a:p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Исполнено: 58,20тыс.руб.</a:t>
          </a:r>
        </a:p>
      </dgm:t>
    </dgm:pt>
    <dgm:pt modelId="{CD99E2DF-A1AB-4604-B603-9BA73ACC35DA}" type="parTrans" cxnId="{149DFC08-B877-409B-9A30-A3727B214F89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F5ABA2-3D93-4AFC-BBC6-BB24F6F86596}" type="sibTrans" cxnId="{149DFC08-B877-409B-9A30-A3727B214F89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A8B9EB-931E-40F5-B362-A1C050C74515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«Обеспечение медицинских работников жилыми помещениями»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Исполнено:1 000,00тыс.руб.</a:t>
          </a:r>
        </a:p>
      </dgm:t>
    </dgm:pt>
    <dgm:pt modelId="{5F2D5AE4-0A0C-4138-AB01-95F5EA694866}" type="parTrans" cxnId="{E3731A5C-0BE3-41E3-B0C2-5789EC0AA3D3}">
      <dgm:prSet/>
      <dgm:spPr/>
      <dgm:t>
        <a:bodyPr/>
        <a:lstStyle/>
        <a:p>
          <a:endParaRPr lang="ru-RU"/>
        </a:p>
      </dgm:t>
    </dgm:pt>
    <dgm:pt modelId="{D2FE103C-4A86-4B02-A501-3EB46C0DB8A7}" type="sibTrans" cxnId="{E3731A5C-0BE3-41E3-B0C2-5789EC0AA3D3}">
      <dgm:prSet/>
      <dgm:spPr/>
      <dgm:t>
        <a:bodyPr/>
        <a:lstStyle/>
        <a:p>
          <a:endParaRPr lang="ru-RU"/>
        </a:p>
      </dgm:t>
    </dgm:pt>
    <dgm:pt modelId="{323EC244-7B0E-4440-A83F-FC80488ED789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«Профилактика туберкулеза»</a:t>
          </a:r>
        </a:p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Исполнено: 56,00тыс.руб</a:t>
          </a:r>
          <a:endParaRPr lang="ru-RU" sz="1400" dirty="0"/>
        </a:p>
      </dgm:t>
    </dgm:pt>
    <dgm:pt modelId="{9E7C757D-3F74-4073-828B-A20BB6082B4F}" type="parTrans" cxnId="{7B7D80E4-AD83-4C70-B003-FD088B30DCCF}">
      <dgm:prSet/>
      <dgm:spPr/>
      <dgm:t>
        <a:bodyPr/>
        <a:lstStyle/>
        <a:p>
          <a:endParaRPr lang="ru-RU"/>
        </a:p>
      </dgm:t>
    </dgm:pt>
    <dgm:pt modelId="{12218F45-7452-47C3-9C6F-27C33EC9A8D5}" type="sibTrans" cxnId="{7B7D80E4-AD83-4C70-B003-FD088B30DCCF}">
      <dgm:prSet/>
      <dgm:spPr/>
      <dgm:t>
        <a:bodyPr/>
        <a:lstStyle/>
        <a:p>
          <a:endParaRPr lang="ru-RU"/>
        </a:p>
      </dgm:t>
    </dgm:pt>
    <dgm:pt modelId="{C74165D5-7659-4D5C-B8E8-96FC8E49B31A}" type="pres">
      <dgm:prSet presAssocID="{7BA0E109-1B67-444F-9A0C-A4B5409FDB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4BA7A23-FA5F-4970-BDAA-31FF3F40998A}" type="pres">
      <dgm:prSet presAssocID="{7BA0E109-1B67-444F-9A0C-A4B5409FDB51}" presName="pyramid" presStyleLbl="node1" presStyleIdx="0" presStyleCnt="1" custScaleX="111607"/>
      <dgm:spPr/>
      <dgm:t>
        <a:bodyPr/>
        <a:lstStyle/>
        <a:p>
          <a:endParaRPr lang="ru-RU"/>
        </a:p>
      </dgm:t>
    </dgm:pt>
    <dgm:pt modelId="{D1128C38-A9D3-4FF2-8E28-405ABB4DF452}" type="pres">
      <dgm:prSet presAssocID="{7BA0E109-1B67-444F-9A0C-A4B5409FDB51}" presName="theList" presStyleCnt="0"/>
      <dgm:spPr/>
      <dgm:t>
        <a:bodyPr/>
        <a:lstStyle/>
        <a:p>
          <a:endParaRPr lang="ru-RU"/>
        </a:p>
      </dgm:t>
    </dgm:pt>
    <dgm:pt modelId="{2ABFB7B5-32B6-4515-999D-6C515E742AE6}" type="pres">
      <dgm:prSet presAssocID="{D96A843E-042E-4871-B6EA-E793A4D73B10}" presName="aNode" presStyleLbl="fgAcc1" presStyleIdx="0" presStyleCnt="4" custScaleY="147995" custLinFactNeighborX="-12363" custLinFactNeighborY="-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E40D2-7A9E-42F4-B3B4-BD9EC5120D25}" type="pres">
      <dgm:prSet presAssocID="{D96A843E-042E-4871-B6EA-E793A4D73B10}" presName="aSpace" presStyleCnt="0"/>
      <dgm:spPr/>
      <dgm:t>
        <a:bodyPr/>
        <a:lstStyle/>
        <a:p>
          <a:endParaRPr lang="ru-RU"/>
        </a:p>
      </dgm:t>
    </dgm:pt>
    <dgm:pt modelId="{1F71F523-A32C-4C93-A3A3-F293E5878706}" type="pres">
      <dgm:prSet presAssocID="{2EB940CA-CF1A-4A3F-B315-278D6A06E552}" presName="aNode" presStyleLbl="fgAcc1" presStyleIdx="1" presStyleCnt="4" custLinFactNeighborX="-12363" custLinFactNeighborY="59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31CCC-F82F-4443-9061-6E44FE44DD87}" type="pres">
      <dgm:prSet presAssocID="{2EB940CA-CF1A-4A3F-B315-278D6A06E552}" presName="aSpace" presStyleCnt="0"/>
      <dgm:spPr/>
      <dgm:t>
        <a:bodyPr/>
        <a:lstStyle/>
        <a:p>
          <a:endParaRPr lang="ru-RU"/>
        </a:p>
      </dgm:t>
    </dgm:pt>
    <dgm:pt modelId="{893F773F-7ABA-4927-B0A2-CB97C1083F97}" type="pres">
      <dgm:prSet presAssocID="{323EC244-7B0E-4440-A83F-FC80488ED789}" presName="aNode" presStyleLbl="fgAcc1" presStyleIdx="2" presStyleCnt="4" custLinFactY="6262" custLinFactNeighborX="-1236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81D80-1153-4449-ADC4-39A5ADCD057E}" type="pres">
      <dgm:prSet presAssocID="{323EC244-7B0E-4440-A83F-FC80488ED789}" presName="aSpace" presStyleCnt="0"/>
      <dgm:spPr/>
      <dgm:t>
        <a:bodyPr/>
        <a:lstStyle/>
        <a:p>
          <a:endParaRPr lang="ru-RU"/>
        </a:p>
      </dgm:t>
    </dgm:pt>
    <dgm:pt modelId="{B423A76A-B960-4E50-B80B-4F669BE9F967}" type="pres">
      <dgm:prSet presAssocID="{82A8B9EB-931E-40F5-B362-A1C050C74515}" presName="aNode" presStyleLbl="fgAcc1" presStyleIdx="3" presStyleCnt="4" custScaleY="114765" custLinFactY="26428" custLinFactNeighborX="-1016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29A10-2FAA-4289-BB69-38967AA77001}" type="pres">
      <dgm:prSet presAssocID="{82A8B9EB-931E-40F5-B362-A1C050C74515}" presName="aSpace" presStyleCnt="0"/>
      <dgm:spPr/>
      <dgm:t>
        <a:bodyPr/>
        <a:lstStyle/>
        <a:p>
          <a:endParaRPr lang="ru-RU"/>
        </a:p>
      </dgm:t>
    </dgm:pt>
  </dgm:ptLst>
  <dgm:cxnLst>
    <dgm:cxn modelId="{42F5BDA2-2744-465D-9C40-9BB7EA941973}" srcId="{7BA0E109-1B67-444F-9A0C-A4B5409FDB51}" destId="{D96A843E-042E-4871-B6EA-E793A4D73B10}" srcOrd="0" destOrd="0" parTransId="{DA09792C-543A-46B9-9745-BE78C77A7971}" sibTransId="{86437577-EAE0-47BA-B817-30DC0ABA377B}"/>
    <dgm:cxn modelId="{149DFC08-B877-409B-9A30-A3727B214F89}" srcId="{7BA0E109-1B67-444F-9A0C-A4B5409FDB51}" destId="{2EB940CA-CF1A-4A3F-B315-278D6A06E552}" srcOrd="1" destOrd="0" parTransId="{CD99E2DF-A1AB-4604-B603-9BA73ACC35DA}" sibTransId="{2AF5ABA2-3D93-4AFC-BBC6-BB24F6F86596}"/>
    <dgm:cxn modelId="{F54C81D4-EB12-44D2-9108-CED38926F14D}" type="presOf" srcId="{2EB940CA-CF1A-4A3F-B315-278D6A06E552}" destId="{1F71F523-A32C-4C93-A3A3-F293E5878706}" srcOrd="0" destOrd="0" presId="urn:microsoft.com/office/officeart/2005/8/layout/pyramid2"/>
    <dgm:cxn modelId="{DD9ABC1B-F0B5-4827-8D6B-CA18019B956C}" type="presOf" srcId="{D96A843E-042E-4871-B6EA-E793A4D73B10}" destId="{2ABFB7B5-32B6-4515-999D-6C515E742AE6}" srcOrd="0" destOrd="0" presId="urn:microsoft.com/office/officeart/2005/8/layout/pyramid2"/>
    <dgm:cxn modelId="{3ADBA885-892F-4CE3-94CE-F4EA1CCD9443}" type="presOf" srcId="{323EC244-7B0E-4440-A83F-FC80488ED789}" destId="{893F773F-7ABA-4927-B0A2-CB97C1083F97}" srcOrd="0" destOrd="0" presId="urn:microsoft.com/office/officeart/2005/8/layout/pyramid2"/>
    <dgm:cxn modelId="{6A4063ED-8822-4251-A31D-DD4983E62712}" type="presOf" srcId="{7BA0E109-1B67-444F-9A0C-A4B5409FDB51}" destId="{C74165D5-7659-4D5C-B8E8-96FC8E49B31A}" srcOrd="0" destOrd="0" presId="urn:microsoft.com/office/officeart/2005/8/layout/pyramid2"/>
    <dgm:cxn modelId="{DC71672A-2473-4FF0-B7D3-BE070D2C234C}" type="presOf" srcId="{82A8B9EB-931E-40F5-B362-A1C050C74515}" destId="{B423A76A-B960-4E50-B80B-4F669BE9F967}" srcOrd="0" destOrd="0" presId="urn:microsoft.com/office/officeart/2005/8/layout/pyramid2"/>
    <dgm:cxn modelId="{E3731A5C-0BE3-41E3-B0C2-5789EC0AA3D3}" srcId="{7BA0E109-1B67-444F-9A0C-A4B5409FDB51}" destId="{82A8B9EB-931E-40F5-B362-A1C050C74515}" srcOrd="3" destOrd="0" parTransId="{5F2D5AE4-0A0C-4138-AB01-95F5EA694866}" sibTransId="{D2FE103C-4A86-4B02-A501-3EB46C0DB8A7}"/>
    <dgm:cxn modelId="{7B7D80E4-AD83-4C70-B003-FD088B30DCCF}" srcId="{7BA0E109-1B67-444F-9A0C-A4B5409FDB51}" destId="{323EC244-7B0E-4440-A83F-FC80488ED789}" srcOrd="2" destOrd="0" parTransId="{9E7C757D-3F74-4073-828B-A20BB6082B4F}" sibTransId="{12218F45-7452-47C3-9C6F-27C33EC9A8D5}"/>
    <dgm:cxn modelId="{CBBB1DD9-6191-4067-8034-DD997991D0B2}" type="presParOf" srcId="{C74165D5-7659-4D5C-B8E8-96FC8E49B31A}" destId="{B4BA7A23-FA5F-4970-BDAA-31FF3F40998A}" srcOrd="0" destOrd="0" presId="urn:microsoft.com/office/officeart/2005/8/layout/pyramid2"/>
    <dgm:cxn modelId="{C0BF9CDF-4F5A-4A67-A9D9-0F7E058E97FA}" type="presParOf" srcId="{C74165D5-7659-4D5C-B8E8-96FC8E49B31A}" destId="{D1128C38-A9D3-4FF2-8E28-405ABB4DF452}" srcOrd="1" destOrd="0" presId="urn:microsoft.com/office/officeart/2005/8/layout/pyramid2"/>
    <dgm:cxn modelId="{2C4A5A51-05EA-42B2-A44E-A90CD24B7E5F}" type="presParOf" srcId="{D1128C38-A9D3-4FF2-8E28-405ABB4DF452}" destId="{2ABFB7B5-32B6-4515-999D-6C515E742AE6}" srcOrd="0" destOrd="0" presId="urn:microsoft.com/office/officeart/2005/8/layout/pyramid2"/>
    <dgm:cxn modelId="{6A045FBB-94B2-438D-9FE2-9930AADE6BE5}" type="presParOf" srcId="{D1128C38-A9D3-4FF2-8E28-405ABB4DF452}" destId="{EB2E40D2-7A9E-42F4-B3B4-BD9EC5120D25}" srcOrd="1" destOrd="0" presId="urn:microsoft.com/office/officeart/2005/8/layout/pyramid2"/>
    <dgm:cxn modelId="{9850E665-3488-4BE3-BC15-791D0B30EE01}" type="presParOf" srcId="{D1128C38-A9D3-4FF2-8E28-405ABB4DF452}" destId="{1F71F523-A32C-4C93-A3A3-F293E5878706}" srcOrd="2" destOrd="0" presId="urn:microsoft.com/office/officeart/2005/8/layout/pyramid2"/>
    <dgm:cxn modelId="{7C4B34AC-2F2D-4E6A-A4F8-624726067833}" type="presParOf" srcId="{D1128C38-A9D3-4FF2-8E28-405ABB4DF452}" destId="{20731CCC-F82F-4443-9061-6E44FE44DD87}" srcOrd="3" destOrd="0" presId="urn:microsoft.com/office/officeart/2005/8/layout/pyramid2"/>
    <dgm:cxn modelId="{C44AFE3F-7513-40E4-B5C0-356A600DB72B}" type="presParOf" srcId="{D1128C38-A9D3-4FF2-8E28-405ABB4DF452}" destId="{893F773F-7ABA-4927-B0A2-CB97C1083F97}" srcOrd="4" destOrd="0" presId="urn:microsoft.com/office/officeart/2005/8/layout/pyramid2"/>
    <dgm:cxn modelId="{48F5B7B1-2B36-4C6A-8F8F-7C3B79055040}" type="presParOf" srcId="{D1128C38-A9D3-4FF2-8E28-405ABB4DF452}" destId="{DAE81D80-1153-4449-ADC4-39A5ADCD057E}" srcOrd="5" destOrd="0" presId="urn:microsoft.com/office/officeart/2005/8/layout/pyramid2"/>
    <dgm:cxn modelId="{B375AAFD-ABFE-400E-9570-C2E648CBF9EB}" type="presParOf" srcId="{D1128C38-A9D3-4FF2-8E28-405ABB4DF452}" destId="{B423A76A-B960-4E50-B80B-4F669BE9F967}" srcOrd="6" destOrd="0" presId="urn:microsoft.com/office/officeart/2005/8/layout/pyramid2"/>
    <dgm:cxn modelId="{E622D30A-68F0-4BB0-A1DC-F7C281CB0C64}" type="presParOf" srcId="{D1128C38-A9D3-4FF2-8E28-405ABB4DF452}" destId="{EC429A10-2FAA-4289-BB69-38967AA7700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3E9343-138C-492D-8800-5CBE0BA72B61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19D9BDF-E4D3-4CC3-BD86-E2D74646EF67}">
      <dgm:prSet custT="1"/>
      <dgm:spPr/>
      <dgm:t>
        <a:bodyPr/>
        <a:lstStyle/>
        <a:p>
          <a:pPr rtl="0"/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«Обеспечение максимальной вовлеченности населения в систематические занятия физкультурой и спортом и развитие спорта высших достижений»</a:t>
          </a:r>
        </a:p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Исполнено: 5 313,00тыс.руб.</a:t>
          </a:r>
        </a:p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4B28799-70C7-4C99-8FEB-A5134E10F291}" type="parTrans" cxnId="{01EF33D8-61C6-4EDF-8FFE-2008099C5EE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CE6A7C0-8972-46C9-A806-23F4A279426C}" type="sibTrans" cxnId="{01EF33D8-61C6-4EDF-8FFE-2008099C5EE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A09A04D-37E7-41B7-8450-66FE167F2EED}">
      <dgm:prSet custT="1"/>
      <dgm:spPr/>
      <dgm:t>
        <a:bodyPr/>
        <a:lstStyle/>
        <a:p>
          <a:pPr rtl="0"/>
          <a:r>
            <a:rPr lang="ru-RU" sz="1400" smtClean="0">
              <a:latin typeface="Times New Roman" pitchFamily="18" charset="0"/>
              <a:cs typeface="Times New Roman" pitchFamily="18" charset="0"/>
            </a:rPr>
            <a:t>«Реализация комплекса мер по совершенствованию спортивной инфраструктуры и материально-технической базы для занятий физической культуры и спорта»</a:t>
          </a:r>
        </a:p>
        <a:p>
          <a:pPr rtl="0"/>
          <a:r>
            <a:rPr lang="ru-RU" sz="1400" smtClean="0">
              <a:latin typeface="Times New Roman" pitchFamily="18" charset="0"/>
              <a:cs typeface="Times New Roman" pitchFamily="18" charset="0"/>
            </a:rPr>
            <a:t>Исполнено: 2 212,90 тыс.руб.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B181853-8DC0-4101-84CB-5052936C6D7D}" type="parTrans" cxnId="{76538747-4599-49A3-8305-6C46BE3E40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6E026C7-2531-4A35-95A9-2BD376E1B619}" type="sibTrans" cxnId="{76538747-4599-49A3-8305-6C46BE3E40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D0CEB03-5FE8-430B-A33C-AB843B9E6D1B}" type="pres">
      <dgm:prSet presAssocID="{223E9343-138C-492D-8800-5CBE0BA72B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7017DC-93D6-4334-B0C4-07EEBF57F214}" type="pres">
      <dgm:prSet presAssocID="{B19D9BDF-E4D3-4CC3-BD86-E2D74646EF67}" presName="parentLin" presStyleCnt="0"/>
      <dgm:spPr/>
      <dgm:t>
        <a:bodyPr/>
        <a:lstStyle/>
        <a:p>
          <a:endParaRPr lang="ru-RU"/>
        </a:p>
      </dgm:t>
    </dgm:pt>
    <dgm:pt modelId="{A6595D12-3155-4069-9B96-FE0E506CB37C}" type="pres">
      <dgm:prSet presAssocID="{B19D9BDF-E4D3-4CC3-BD86-E2D74646EF6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6590688-37CA-4B28-8661-A93B87328518}" type="pres">
      <dgm:prSet presAssocID="{B19D9BDF-E4D3-4CC3-BD86-E2D74646EF67}" presName="parentText" presStyleLbl="node1" presStyleIdx="0" presStyleCnt="2" custScaleX="60196" custLinFactNeighborX="-8397" custLinFactNeighborY="-165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7A76A-0B87-4C95-A9FF-8DCDBEAE0C13}" type="pres">
      <dgm:prSet presAssocID="{B19D9BDF-E4D3-4CC3-BD86-E2D74646EF67}" presName="negativeSpace" presStyleCnt="0"/>
      <dgm:spPr/>
      <dgm:t>
        <a:bodyPr/>
        <a:lstStyle/>
        <a:p>
          <a:endParaRPr lang="ru-RU"/>
        </a:p>
      </dgm:t>
    </dgm:pt>
    <dgm:pt modelId="{2D7ADF42-211A-4509-8638-14707370E1EC}" type="pres">
      <dgm:prSet presAssocID="{B19D9BDF-E4D3-4CC3-BD86-E2D74646EF67}" presName="childText" presStyleLbl="conFgAcc1" presStyleIdx="0" presStyleCnt="2" custScaleX="55725" custScaleY="42299" custLinFactNeighborX="3053" custLinFactNeighborY="94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9047B-C5E3-42C8-9C10-B37126051E98}" type="pres">
      <dgm:prSet presAssocID="{CCE6A7C0-8972-46C9-A806-23F4A279426C}" presName="spaceBetweenRectangles" presStyleCnt="0"/>
      <dgm:spPr/>
      <dgm:t>
        <a:bodyPr/>
        <a:lstStyle/>
        <a:p>
          <a:endParaRPr lang="ru-RU"/>
        </a:p>
      </dgm:t>
    </dgm:pt>
    <dgm:pt modelId="{2B22ADC7-318F-4EE6-B1DD-D4A67E090858}" type="pres">
      <dgm:prSet presAssocID="{8A09A04D-37E7-41B7-8450-66FE167F2EED}" presName="parentLin" presStyleCnt="0"/>
      <dgm:spPr/>
      <dgm:t>
        <a:bodyPr/>
        <a:lstStyle/>
        <a:p>
          <a:endParaRPr lang="ru-RU"/>
        </a:p>
      </dgm:t>
    </dgm:pt>
    <dgm:pt modelId="{01E30671-48AF-4B79-9A32-557E1FBF9CD9}" type="pres">
      <dgm:prSet presAssocID="{8A09A04D-37E7-41B7-8450-66FE167F2EE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6E6FC34-FE87-41A1-A975-685DF515FA88}" type="pres">
      <dgm:prSet presAssocID="{8A09A04D-37E7-41B7-8450-66FE167F2EED}" presName="parentText" presStyleLbl="node1" presStyleIdx="1" presStyleCnt="2" custScaleX="60290" custScaleY="87639" custLinFactX="62050" custLinFactNeighborX="100000" custLinFactNeighborY="141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06AA3-3B37-4DF1-A105-7BE8D0212F08}" type="pres">
      <dgm:prSet presAssocID="{8A09A04D-37E7-41B7-8450-66FE167F2EED}" presName="negativeSpace" presStyleCnt="0"/>
      <dgm:spPr/>
      <dgm:t>
        <a:bodyPr/>
        <a:lstStyle/>
        <a:p>
          <a:endParaRPr lang="ru-RU"/>
        </a:p>
      </dgm:t>
    </dgm:pt>
    <dgm:pt modelId="{55378D91-09FA-4FA0-A8E3-F6523727BCE4}" type="pres">
      <dgm:prSet presAssocID="{8A09A04D-37E7-41B7-8450-66FE167F2EED}" presName="childText" presStyleLbl="conFgAcc1" presStyleIdx="1" presStyleCnt="2" custScaleX="55725" custScaleY="43299" custLinFactNeighborX="42361" custLinFactNeighborY="-77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B486AA-BF80-49E4-B8C5-3F190708B324}" type="presOf" srcId="{B19D9BDF-E4D3-4CC3-BD86-E2D74646EF67}" destId="{A6595D12-3155-4069-9B96-FE0E506CB37C}" srcOrd="0" destOrd="0" presId="urn:microsoft.com/office/officeart/2005/8/layout/list1"/>
    <dgm:cxn modelId="{8C7AA425-D4FA-442A-8CCE-2C7D6AB385F7}" type="presOf" srcId="{8A09A04D-37E7-41B7-8450-66FE167F2EED}" destId="{46E6FC34-FE87-41A1-A975-685DF515FA88}" srcOrd="1" destOrd="0" presId="urn:microsoft.com/office/officeart/2005/8/layout/list1"/>
    <dgm:cxn modelId="{961D4EB4-6C77-4C47-ADB5-2530D1E93596}" type="presOf" srcId="{223E9343-138C-492D-8800-5CBE0BA72B61}" destId="{4D0CEB03-5FE8-430B-A33C-AB843B9E6D1B}" srcOrd="0" destOrd="0" presId="urn:microsoft.com/office/officeart/2005/8/layout/list1"/>
    <dgm:cxn modelId="{C99C1F51-BA57-4667-8630-2765E542E73E}" type="presOf" srcId="{B19D9BDF-E4D3-4CC3-BD86-E2D74646EF67}" destId="{A6590688-37CA-4B28-8661-A93B87328518}" srcOrd="1" destOrd="0" presId="urn:microsoft.com/office/officeart/2005/8/layout/list1"/>
    <dgm:cxn modelId="{76538747-4599-49A3-8305-6C46BE3E4051}" srcId="{223E9343-138C-492D-8800-5CBE0BA72B61}" destId="{8A09A04D-37E7-41B7-8450-66FE167F2EED}" srcOrd="1" destOrd="0" parTransId="{DB181853-8DC0-4101-84CB-5052936C6D7D}" sibTransId="{16E026C7-2531-4A35-95A9-2BD376E1B619}"/>
    <dgm:cxn modelId="{01EF33D8-61C6-4EDF-8FFE-2008099C5EE4}" srcId="{223E9343-138C-492D-8800-5CBE0BA72B61}" destId="{B19D9BDF-E4D3-4CC3-BD86-E2D74646EF67}" srcOrd="0" destOrd="0" parTransId="{54B28799-70C7-4C99-8FEB-A5134E10F291}" sibTransId="{CCE6A7C0-8972-46C9-A806-23F4A279426C}"/>
    <dgm:cxn modelId="{95E5C25A-D99B-454B-8140-DBB217970EF2}" type="presOf" srcId="{8A09A04D-37E7-41B7-8450-66FE167F2EED}" destId="{01E30671-48AF-4B79-9A32-557E1FBF9CD9}" srcOrd="0" destOrd="0" presId="urn:microsoft.com/office/officeart/2005/8/layout/list1"/>
    <dgm:cxn modelId="{F0913F37-F1A7-41A2-8EE3-8DA879FB4CC2}" type="presParOf" srcId="{4D0CEB03-5FE8-430B-A33C-AB843B9E6D1B}" destId="{BE7017DC-93D6-4334-B0C4-07EEBF57F214}" srcOrd="0" destOrd="0" presId="urn:microsoft.com/office/officeart/2005/8/layout/list1"/>
    <dgm:cxn modelId="{80E8AD9E-F069-4273-A6D9-5EEFD641BAD3}" type="presParOf" srcId="{BE7017DC-93D6-4334-B0C4-07EEBF57F214}" destId="{A6595D12-3155-4069-9B96-FE0E506CB37C}" srcOrd="0" destOrd="0" presId="urn:microsoft.com/office/officeart/2005/8/layout/list1"/>
    <dgm:cxn modelId="{F56C8A09-9E3F-40A2-A730-CE57DC12BCEF}" type="presParOf" srcId="{BE7017DC-93D6-4334-B0C4-07EEBF57F214}" destId="{A6590688-37CA-4B28-8661-A93B87328518}" srcOrd="1" destOrd="0" presId="urn:microsoft.com/office/officeart/2005/8/layout/list1"/>
    <dgm:cxn modelId="{759E618D-DF44-40B6-9534-5C65600818ED}" type="presParOf" srcId="{4D0CEB03-5FE8-430B-A33C-AB843B9E6D1B}" destId="{F657A76A-0B87-4C95-A9FF-8DCDBEAE0C13}" srcOrd="1" destOrd="0" presId="urn:microsoft.com/office/officeart/2005/8/layout/list1"/>
    <dgm:cxn modelId="{76050697-CE37-49C9-805D-6D7ACA423E32}" type="presParOf" srcId="{4D0CEB03-5FE8-430B-A33C-AB843B9E6D1B}" destId="{2D7ADF42-211A-4509-8638-14707370E1EC}" srcOrd="2" destOrd="0" presId="urn:microsoft.com/office/officeart/2005/8/layout/list1"/>
    <dgm:cxn modelId="{A6B2EAE1-AD23-4F51-9B75-58580A350150}" type="presParOf" srcId="{4D0CEB03-5FE8-430B-A33C-AB843B9E6D1B}" destId="{20A9047B-C5E3-42C8-9C10-B37126051E98}" srcOrd="3" destOrd="0" presId="urn:microsoft.com/office/officeart/2005/8/layout/list1"/>
    <dgm:cxn modelId="{90149CD9-1E14-4962-A57D-7D7ECCBE034F}" type="presParOf" srcId="{4D0CEB03-5FE8-430B-A33C-AB843B9E6D1B}" destId="{2B22ADC7-318F-4EE6-B1DD-D4A67E090858}" srcOrd="4" destOrd="0" presId="urn:microsoft.com/office/officeart/2005/8/layout/list1"/>
    <dgm:cxn modelId="{D26C71DE-D5D3-4D79-9A54-CE36492D85EA}" type="presParOf" srcId="{2B22ADC7-318F-4EE6-B1DD-D4A67E090858}" destId="{01E30671-48AF-4B79-9A32-557E1FBF9CD9}" srcOrd="0" destOrd="0" presId="urn:microsoft.com/office/officeart/2005/8/layout/list1"/>
    <dgm:cxn modelId="{72A5A762-787D-4D39-BBA3-EF4A66852675}" type="presParOf" srcId="{2B22ADC7-318F-4EE6-B1DD-D4A67E090858}" destId="{46E6FC34-FE87-41A1-A975-685DF515FA88}" srcOrd="1" destOrd="0" presId="urn:microsoft.com/office/officeart/2005/8/layout/list1"/>
    <dgm:cxn modelId="{A286ED12-DECA-44B7-A275-947F3DA70E8B}" type="presParOf" srcId="{4D0CEB03-5FE8-430B-A33C-AB843B9E6D1B}" destId="{25B06AA3-3B37-4DF1-A105-7BE8D0212F08}" srcOrd="5" destOrd="0" presId="urn:microsoft.com/office/officeart/2005/8/layout/list1"/>
    <dgm:cxn modelId="{65105659-2F50-4C2C-9FD5-E4BA312D93D6}" type="presParOf" srcId="{4D0CEB03-5FE8-430B-A33C-AB843B9E6D1B}" destId="{55378D91-09FA-4FA0-A8E3-F6523727BCE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CEDBE3-FCBE-4323-9529-F07897988114}" type="doc">
      <dgm:prSet loTypeId="urn:microsoft.com/office/officeart/2005/8/layout/hierarchy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2C3A054-837E-4B24-BC70-1ECDB1B08B04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788,10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C88336-106C-4CA7-91FE-6D09D6B8C28F}" type="parTrans" cxnId="{A53D3194-EB2C-4735-B707-14254D1718A1}">
      <dgm:prSet/>
      <dgm:spPr/>
      <dgm:t>
        <a:bodyPr/>
        <a:lstStyle/>
        <a:p>
          <a:endParaRPr lang="ru-RU"/>
        </a:p>
      </dgm:t>
    </dgm:pt>
    <dgm:pt modelId="{BAD6B6AC-FE35-48AD-B91B-9487F96B1275}" type="sibTrans" cxnId="{A53D3194-EB2C-4735-B707-14254D1718A1}">
      <dgm:prSet/>
      <dgm:spPr/>
      <dgm:t>
        <a:bodyPr/>
        <a:lstStyle/>
        <a:p>
          <a:endParaRPr lang="ru-RU"/>
        </a:p>
      </dgm:t>
    </dgm:pt>
    <dgm:pt modelId="{7A466841-4B4E-415F-A6B3-EB2295C3FA12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«Подготовка объектов коммунальной инфраструктуры к отопительному сезону»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3CA5478-7FAF-45F7-AAFB-60F5B8A9F42A}" type="parTrans" cxnId="{30A79768-AC57-41F0-BDA6-AFC7DBC45FF4}">
      <dgm:prSet/>
      <dgm:spPr/>
      <dgm:t>
        <a:bodyPr/>
        <a:lstStyle/>
        <a:p>
          <a:endParaRPr lang="ru-RU"/>
        </a:p>
      </dgm:t>
    </dgm:pt>
    <dgm:pt modelId="{097DF640-003B-46E0-81BA-77EA302A33D0}" type="sibTrans" cxnId="{30A79768-AC57-41F0-BDA6-AFC7DBC45FF4}">
      <dgm:prSet/>
      <dgm:spPr/>
      <dgm:t>
        <a:bodyPr/>
        <a:lstStyle/>
        <a:p>
          <a:endParaRPr lang="ru-RU"/>
        </a:p>
      </dgm:t>
    </dgm:pt>
    <dgm:pt modelId="{777250E9-D8A8-46D6-A012-9DB8CD22DD48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5 399,8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3001241-16DF-4C7F-9E64-E82730A6604F}" type="parTrans" cxnId="{F37276DE-5866-432E-A0FE-6056CA5AB478}">
      <dgm:prSet/>
      <dgm:spPr/>
      <dgm:t>
        <a:bodyPr/>
        <a:lstStyle/>
        <a:p>
          <a:endParaRPr lang="ru-RU"/>
        </a:p>
      </dgm:t>
    </dgm:pt>
    <dgm:pt modelId="{BBA0ED98-E1FA-4BA5-B309-E3D6FCE1B4A2}" type="sibTrans" cxnId="{F37276DE-5866-432E-A0FE-6056CA5AB478}">
      <dgm:prSet/>
      <dgm:spPr/>
      <dgm:t>
        <a:bodyPr/>
        <a:lstStyle/>
        <a:p>
          <a:endParaRPr lang="ru-RU"/>
        </a:p>
      </dgm:t>
    </dgm:pt>
    <dgm:pt modelId="{A31CB936-D89D-43B4-8D50-2BFDEF68C71D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«Капитальный ремонт общего имущества многоквартирных домов и муниципального жилищного фонда на территории ЗГМО»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D894A88-5D8E-45A4-A8B8-6C318B799A4B}" type="parTrans" cxnId="{48C65034-AD0D-4BDB-B5CF-3973BD07C385}">
      <dgm:prSet/>
      <dgm:spPr/>
      <dgm:t>
        <a:bodyPr/>
        <a:lstStyle/>
        <a:p>
          <a:endParaRPr lang="ru-RU"/>
        </a:p>
      </dgm:t>
    </dgm:pt>
    <dgm:pt modelId="{68C402B1-A22A-401F-A4D9-81F082ECE3BE}" type="sibTrans" cxnId="{48C65034-AD0D-4BDB-B5CF-3973BD07C385}">
      <dgm:prSet/>
      <dgm:spPr/>
      <dgm:t>
        <a:bodyPr/>
        <a:lstStyle/>
        <a:p>
          <a:endParaRPr lang="ru-RU"/>
        </a:p>
      </dgm:t>
    </dgm:pt>
    <dgm:pt modelId="{B89DF9E1-4842-4218-9A98-631279BD72D4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8 728,70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F8B04B1-52C6-47BD-AE4E-BD74E57571CB}" type="parTrans" cxnId="{A11E7584-66EB-4810-A98A-E14F18068BC1}">
      <dgm:prSet/>
      <dgm:spPr/>
      <dgm:t>
        <a:bodyPr/>
        <a:lstStyle/>
        <a:p>
          <a:endParaRPr lang="ru-RU"/>
        </a:p>
      </dgm:t>
    </dgm:pt>
    <dgm:pt modelId="{8D35318D-2A78-4C3F-B723-E2601DCFA0D3}" type="sibTrans" cxnId="{A11E7584-66EB-4810-A98A-E14F18068BC1}">
      <dgm:prSet/>
      <dgm:spPr/>
      <dgm:t>
        <a:bodyPr/>
        <a:lstStyle/>
        <a:p>
          <a:endParaRPr lang="ru-RU"/>
        </a:p>
      </dgm:t>
    </dgm:pt>
    <dgm:pt modelId="{B65AE0BC-EA8F-48C6-A60F-E1108CF7D8C1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 Благоустройство»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2440BC9-D82F-4131-B7EA-D7B097F49229}" type="parTrans" cxnId="{02492A9B-753E-4BA9-8E40-073571354648}">
      <dgm:prSet/>
      <dgm:spPr/>
      <dgm:t>
        <a:bodyPr/>
        <a:lstStyle/>
        <a:p>
          <a:endParaRPr lang="ru-RU"/>
        </a:p>
      </dgm:t>
    </dgm:pt>
    <dgm:pt modelId="{9D539157-F7C8-4338-81CE-4D8653FB5A8A}" type="sibTrans" cxnId="{02492A9B-753E-4BA9-8E40-073571354648}">
      <dgm:prSet/>
      <dgm:spPr/>
      <dgm:t>
        <a:bodyPr/>
        <a:lstStyle/>
        <a:p>
          <a:endParaRPr lang="ru-RU"/>
        </a:p>
      </dgm:t>
    </dgm:pt>
    <dgm:pt modelId="{A8F569C9-16AB-4FCD-959B-EE0E67419780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14 240,70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DBA06D-26F1-4F8D-8E2E-6F6F7E9CFA54}" type="parTrans" cxnId="{663793DC-E738-42BA-929C-0354A83DEEC3}">
      <dgm:prSet/>
      <dgm:spPr/>
      <dgm:t>
        <a:bodyPr/>
        <a:lstStyle/>
        <a:p>
          <a:endParaRPr lang="ru-RU"/>
        </a:p>
      </dgm:t>
    </dgm:pt>
    <dgm:pt modelId="{F6C9A600-15B2-4D73-BD35-9FCF3CA49B26}" type="sibTrans" cxnId="{663793DC-E738-42BA-929C-0354A83DEEC3}">
      <dgm:prSet/>
      <dgm:spPr/>
      <dgm:t>
        <a:bodyPr/>
        <a:lstStyle/>
        <a:p>
          <a:endParaRPr lang="ru-RU"/>
        </a:p>
      </dgm:t>
    </dgm:pt>
    <dgm:pt modelId="{7E94E991-30CE-4AD1-97C4-1D35DD56C047}">
      <dgm:prSet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«Энергосбережение и повышение энергетической  эффективности на территории ЗГМО»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63EF19D-9359-44C0-8C3D-580B55490942}" type="parTrans" cxnId="{CF2290BB-D74E-4899-B38C-6CC29DB03599}">
      <dgm:prSet/>
      <dgm:spPr/>
      <dgm:t>
        <a:bodyPr/>
        <a:lstStyle/>
        <a:p>
          <a:endParaRPr lang="ru-RU"/>
        </a:p>
      </dgm:t>
    </dgm:pt>
    <dgm:pt modelId="{D9BFAC9B-0F59-464C-B448-DBE236743E8F}" type="sibTrans" cxnId="{CF2290BB-D74E-4899-B38C-6CC29DB03599}">
      <dgm:prSet/>
      <dgm:spPr/>
      <dgm:t>
        <a:bodyPr/>
        <a:lstStyle/>
        <a:p>
          <a:endParaRPr lang="ru-RU"/>
        </a:p>
      </dgm:t>
    </dgm:pt>
    <dgm:pt modelId="{32927A4E-E8C2-40C3-B853-A1E250B6C86F}" type="pres">
      <dgm:prSet presAssocID="{33CEDBE3-FCBE-4323-9529-F0789798811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B592B4C-5284-4D20-B176-42BAE0800EFF}" type="pres">
      <dgm:prSet presAssocID="{D2C3A054-837E-4B24-BC70-1ECDB1B08B04}" presName="root" presStyleCnt="0"/>
      <dgm:spPr/>
    </dgm:pt>
    <dgm:pt modelId="{B818D48C-D30C-45F2-8009-DABC089B2B99}" type="pres">
      <dgm:prSet presAssocID="{D2C3A054-837E-4B24-BC70-1ECDB1B08B04}" presName="rootComposite" presStyleCnt="0"/>
      <dgm:spPr/>
    </dgm:pt>
    <dgm:pt modelId="{39E69366-086A-4B4D-960C-717CC089A4A5}" type="pres">
      <dgm:prSet presAssocID="{D2C3A054-837E-4B24-BC70-1ECDB1B08B04}" presName="rootText" presStyleLbl="node1" presStyleIdx="0" presStyleCnt="4" custLinFactY="-2750" custLinFactNeighborX="3974" custLinFactNeighborY="-100000"/>
      <dgm:spPr/>
      <dgm:t>
        <a:bodyPr/>
        <a:lstStyle/>
        <a:p>
          <a:endParaRPr lang="ru-RU"/>
        </a:p>
      </dgm:t>
    </dgm:pt>
    <dgm:pt modelId="{4CB6E1B6-B5EE-4D4A-BFC0-0ED815382D9C}" type="pres">
      <dgm:prSet presAssocID="{D2C3A054-837E-4B24-BC70-1ECDB1B08B04}" presName="rootConnector" presStyleLbl="node1" presStyleIdx="0" presStyleCnt="4"/>
      <dgm:spPr/>
      <dgm:t>
        <a:bodyPr/>
        <a:lstStyle/>
        <a:p>
          <a:endParaRPr lang="ru-RU"/>
        </a:p>
      </dgm:t>
    </dgm:pt>
    <dgm:pt modelId="{F0724B41-F068-42BB-8652-D17CFB12F894}" type="pres">
      <dgm:prSet presAssocID="{D2C3A054-837E-4B24-BC70-1ECDB1B08B04}" presName="childShape" presStyleCnt="0"/>
      <dgm:spPr/>
    </dgm:pt>
    <dgm:pt modelId="{6E22BE93-C0E1-4FFC-9255-36FC2368B233}" type="pres">
      <dgm:prSet presAssocID="{763EF19D-9359-44C0-8C3D-580B55490942}" presName="Name13" presStyleLbl="parChTrans1D2" presStyleIdx="0" presStyleCnt="4"/>
      <dgm:spPr/>
      <dgm:t>
        <a:bodyPr/>
        <a:lstStyle/>
        <a:p>
          <a:endParaRPr lang="ru-RU"/>
        </a:p>
      </dgm:t>
    </dgm:pt>
    <dgm:pt modelId="{14FA861F-89B5-47BA-8DE7-5F5DCC0B3C08}" type="pres">
      <dgm:prSet presAssocID="{7E94E991-30CE-4AD1-97C4-1D35DD56C047}" presName="childText" presStyleLbl="bgAcc1" presStyleIdx="0" presStyleCnt="4" custScaleX="113385" custScaleY="208387" custLinFactNeighborX="-276" custLinFactNeighborY="-72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3ED67-2B63-4B35-8F15-DD724C417313}" type="pres">
      <dgm:prSet presAssocID="{A8F569C9-16AB-4FCD-959B-EE0E67419780}" presName="root" presStyleCnt="0"/>
      <dgm:spPr/>
    </dgm:pt>
    <dgm:pt modelId="{5B76AF23-0683-44F7-B3F8-1779AA7AA450}" type="pres">
      <dgm:prSet presAssocID="{A8F569C9-16AB-4FCD-959B-EE0E67419780}" presName="rootComposite" presStyleCnt="0"/>
      <dgm:spPr/>
    </dgm:pt>
    <dgm:pt modelId="{AF4F91F2-4521-4802-87AC-E4EA5C8C5CD2}" type="pres">
      <dgm:prSet presAssocID="{A8F569C9-16AB-4FCD-959B-EE0E67419780}" presName="rootText" presStyleLbl="node1" presStyleIdx="1" presStyleCnt="4" custLinFactY="88198" custLinFactNeighborX="4831" custLinFactNeighborY="100000"/>
      <dgm:spPr/>
      <dgm:t>
        <a:bodyPr/>
        <a:lstStyle/>
        <a:p>
          <a:endParaRPr lang="ru-RU"/>
        </a:p>
      </dgm:t>
    </dgm:pt>
    <dgm:pt modelId="{56E276CB-FDEF-4A17-9EBC-7A35F66393D8}" type="pres">
      <dgm:prSet presAssocID="{A8F569C9-16AB-4FCD-959B-EE0E67419780}" presName="rootConnector" presStyleLbl="node1" presStyleIdx="1" presStyleCnt="4"/>
      <dgm:spPr/>
      <dgm:t>
        <a:bodyPr/>
        <a:lstStyle/>
        <a:p>
          <a:endParaRPr lang="ru-RU"/>
        </a:p>
      </dgm:t>
    </dgm:pt>
    <dgm:pt modelId="{115173CF-9068-4A89-9E86-869877CBB690}" type="pres">
      <dgm:prSet presAssocID="{A8F569C9-16AB-4FCD-959B-EE0E67419780}" presName="childShape" presStyleCnt="0"/>
      <dgm:spPr/>
    </dgm:pt>
    <dgm:pt modelId="{59212AF6-98DD-4133-B99D-7127AD3A9450}" type="pres">
      <dgm:prSet presAssocID="{43CA5478-7FAF-45F7-AAFB-60F5B8A9F42A}" presName="Name13" presStyleLbl="parChTrans1D2" presStyleIdx="1" presStyleCnt="4"/>
      <dgm:spPr/>
      <dgm:t>
        <a:bodyPr/>
        <a:lstStyle/>
        <a:p>
          <a:endParaRPr lang="ru-RU"/>
        </a:p>
      </dgm:t>
    </dgm:pt>
    <dgm:pt modelId="{9C142312-C72F-4AF3-A3F1-4290215F76C2}" type="pres">
      <dgm:prSet presAssocID="{7A466841-4B4E-415F-A6B3-EB2295C3FA12}" presName="childText" presStyleLbl="bgAcc1" presStyleIdx="1" presStyleCnt="4" custScaleX="131170" custScaleY="159292" custLinFactY="85111" custLinFactNeighborX="643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360DD-8781-4EF1-9F35-D20B4C013A63}" type="pres">
      <dgm:prSet presAssocID="{777250E9-D8A8-46D6-A012-9DB8CD22DD48}" presName="root" presStyleCnt="0"/>
      <dgm:spPr/>
    </dgm:pt>
    <dgm:pt modelId="{B30E2049-F00C-48DE-87D9-C518B1EFE614}" type="pres">
      <dgm:prSet presAssocID="{777250E9-D8A8-46D6-A012-9DB8CD22DD48}" presName="rootComposite" presStyleCnt="0"/>
      <dgm:spPr/>
    </dgm:pt>
    <dgm:pt modelId="{42705BC0-1E8B-47E9-A43C-1E6204268326}" type="pres">
      <dgm:prSet presAssocID="{777250E9-D8A8-46D6-A012-9DB8CD22DD48}" presName="rootText" presStyleLbl="node1" presStyleIdx="2" presStyleCnt="4" custLinFactX="22941" custLinFactNeighborX="100000" custLinFactNeighborY="-77955"/>
      <dgm:spPr/>
      <dgm:t>
        <a:bodyPr/>
        <a:lstStyle/>
        <a:p>
          <a:endParaRPr lang="ru-RU"/>
        </a:p>
      </dgm:t>
    </dgm:pt>
    <dgm:pt modelId="{7A7A8857-456A-4014-848A-21D945325EFC}" type="pres">
      <dgm:prSet presAssocID="{777250E9-D8A8-46D6-A012-9DB8CD22DD48}" presName="rootConnector" presStyleLbl="node1" presStyleIdx="2" presStyleCnt="4"/>
      <dgm:spPr/>
      <dgm:t>
        <a:bodyPr/>
        <a:lstStyle/>
        <a:p>
          <a:endParaRPr lang="ru-RU"/>
        </a:p>
      </dgm:t>
    </dgm:pt>
    <dgm:pt modelId="{95628B56-EBA6-4E74-9996-33B020471898}" type="pres">
      <dgm:prSet presAssocID="{777250E9-D8A8-46D6-A012-9DB8CD22DD48}" presName="childShape" presStyleCnt="0"/>
      <dgm:spPr/>
    </dgm:pt>
    <dgm:pt modelId="{0854E12A-6B06-4D22-A1C2-7E7768C36032}" type="pres">
      <dgm:prSet presAssocID="{3D894A88-5D8E-45A4-A8B8-6C318B799A4B}" presName="Name13" presStyleLbl="parChTrans1D2" presStyleIdx="2" presStyleCnt="4"/>
      <dgm:spPr/>
      <dgm:t>
        <a:bodyPr/>
        <a:lstStyle/>
        <a:p>
          <a:endParaRPr lang="ru-RU"/>
        </a:p>
      </dgm:t>
    </dgm:pt>
    <dgm:pt modelId="{BB3C4384-9E40-4BB0-83AE-8E20F3E061AB}" type="pres">
      <dgm:prSet presAssocID="{A31CB936-D89D-43B4-8D50-2BFDEF68C71D}" presName="childText" presStyleLbl="bgAcc1" presStyleIdx="2" presStyleCnt="4" custScaleX="115506" custScaleY="267650" custLinFactX="58063" custLinFactNeighborX="100000" custLinFactNeighborY="-69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6CD50-70A8-4DCA-AD91-010A8CF6F248}" type="pres">
      <dgm:prSet presAssocID="{B89DF9E1-4842-4218-9A98-631279BD72D4}" presName="root" presStyleCnt="0"/>
      <dgm:spPr/>
    </dgm:pt>
    <dgm:pt modelId="{5972C6DA-2352-4EF2-AACD-5689506A8223}" type="pres">
      <dgm:prSet presAssocID="{B89DF9E1-4842-4218-9A98-631279BD72D4}" presName="rootComposite" presStyleCnt="0"/>
      <dgm:spPr/>
    </dgm:pt>
    <dgm:pt modelId="{D5643C54-AE88-4B85-8397-5D84BAD3CB27}" type="pres">
      <dgm:prSet presAssocID="{B89DF9E1-4842-4218-9A98-631279BD72D4}" presName="rootText" presStyleLbl="node1" presStyleIdx="3" presStyleCnt="4" custLinFactY="96325" custLinFactNeighborX="-95681" custLinFactNeighborY="100000"/>
      <dgm:spPr/>
      <dgm:t>
        <a:bodyPr/>
        <a:lstStyle/>
        <a:p>
          <a:endParaRPr lang="ru-RU"/>
        </a:p>
      </dgm:t>
    </dgm:pt>
    <dgm:pt modelId="{2CB16637-62F6-4448-944A-A939AF8B7CD4}" type="pres">
      <dgm:prSet presAssocID="{B89DF9E1-4842-4218-9A98-631279BD72D4}" presName="rootConnector" presStyleLbl="node1" presStyleIdx="3" presStyleCnt="4"/>
      <dgm:spPr/>
      <dgm:t>
        <a:bodyPr/>
        <a:lstStyle/>
        <a:p>
          <a:endParaRPr lang="ru-RU"/>
        </a:p>
      </dgm:t>
    </dgm:pt>
    <dgm:pt modelId="{289C747F-8706-4602-9A99-2D38BDBB88FE}" type="pres">
      <dgm:prSet presAssocID="{B89DF9E1-4842-4218-9A98-631279BD72D4}" presName="childShape" presStyleCnt="0"/>
      <dgm:spPr/>
    </dgm:pt>
    <dgm:pt modelId="{408A0997-4772-4550-AC74-B343A2364CB1}" type="pres">
      <dgm:prSet presAssocID="{02440BC9-D82F-4131-B7EA-D7B097F49229}" presName="Name13" presStyleLbl="parChTrans1D2" presStyleIdx="3" presStyleCnt="4"/>
      <dgm:spPr/>
      <dgm:t>
        <a:bodyPr/>
        <a:lstStyle/>
        <a:p>
          <a:endParaRPr lang="ru-RU"/>
        </a:p>
      </dgm:t>
    </dgm:pt>
    <dgm:pt modelId="{A2E75BFD-2FEC-4FC6-A43B-9A2E18142167}" type="pres">
      <dgm:prSet presAssocID="{B65AE0BC-EA8F-48C6-A60F-E1108CF7D8C1}" presName="childText" presStyleLbl="bgAcc1" presStyleIdx="3" presStyleCnt="4" custScaleX="114202" custScaleY="142360" custLinFactX="-14123" custLinFactY="100000" custLinFactNeighborX="-100000" custLinFactNeighborY="101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8E0414-CBB3-4DD9-A3FC-5DB748956C48}" type="presOf" srcId="{7A466841-4B4E-415F-A6B3-EB2295C3FA12}" destId="{9C142312-C72F-4AF3-A3F1-4290215F76C2}" srcOrd="0" destOrd="0" presId="urn:microsoft.com/office/officeart/2005/8/layout/hierarchy3"/>
    <dgm:cxn modelId="{349A1645-2782-4D0C-96CB-6AC7D7791255}" type="presOf" srcId="{D2C3A054-837E-4B24-BC70-1ECDB1B08B04}" destId="{39E69366-086A-4B4D-960C-717CC089A4A5}" srcOrd="0" destOrd="0" presId="urn:microsoft.com/office/officeart/2005/8/layout/hierarchy3"/>
    <dgm:cxn modelId="{00AC7C27-4994-443A-B650-028D91C4D78A}" type="presOf" srcId="{33CEDBE3-FCBE-4323-9529-F07897988114}" destId="{32927A4E-E8C2-40C3-B853-A1E250B6C86F}" srcOrd="0" destOrd="0" presId="urn:microsoft.com/office/officeart/2005/8/layout/hierarchy3"/>
    <dgm:cxn modelId="{C181AF33-FF49-4E4E-98EA-EA2F6093DCD1}" type="presOf" srcId="{D2C3A054-837E-4B24-BC70-1ECDB1B08B04}" destId="{4CB6E1B6-B5EE-4D4A-BFC0-0ED815382D9C}" srcOrd="1" destOrd="0" presId="urn:microsoft.com/office/officeart/2005/8/layout/hierarchy3"/>
    <dgm:cxn modelId="{A53D3194-EB2C-4735-B707-14254D1718A1}" srcId="{33CEDBE3-FCBE-4323-9529-F07897988114}" destId="{D2C3A054-837E-4B24-BC70-1ECDB1B08B04}" srcOrd="0" destOrd="0" parTransId="{1CC88336-106C-4CA7-91FE-6D09D6B8C28F}" sibTransId="{BAD6B6AC-FE35-48AD-B91B-9487F96B1275}"/>
    <dgm:cxn modelId="{85DC4C56-E6AF-45C7-9894-FD1E3CA322F9}" type="presOf" srcId="{B65AE0BC-EA8F-48C6-A60F-E1108CF7D8C1}" destId="{A2E75BFD-2FEC-4FC6-A43B-9A2E18142167}" srcOrd="0" destOrd="0" presId="urn:microsoft.com/office/officeart/2005/8/layout/hierarchy3"/>
    <dgm:cxn modelId="{280F080F-5F81-4000-A097-D604B82CC5DD}" type="presOf" srcId="{B89DF9E1-4842-4218-9A98-631279BD72D4}" destId="{D5643C54-AE88-4B85-8397-5D84BAD3CB27}" srcOrd="0" destOrd="0" presId="urn:microsoft.com/office/officeart/2005/8/layout/hierarchy3"/>
    <dgm:cxn modelId="{30A79768-AC57-41F0-BDA6-AFC7DBC45FF4}" srcId="{A8F569C9-16AB-4FCD-959B-EE0E67419780}" destId="{7A466841-4B4E-415F-A6B3-EB2295C3FA12}" srcOrd="0" destOrd="0" parTransId="{43CA5478-7FAF-45F7-AAFB-60F5B8A9F42A}" sibTransId="{097DF640-003B-46E0-81BA-77EA302A33D0}"/>
    <dgm:cxn modelId="{E4C77E05-13E7-4078-BAD4-7BF47E47275D}" type="presOf" srcId="{A8F569C9-16AB-4FCD-959B-EE0E67419780}" destId="{56E276CB-FDEF-4A17-9EBC-7A35F66393D8}" srcOrd="1" destOrd="0" presId="urn:microsoft.com/office/officeart/2005/8/layout/hierarchy3"/>
    <dgm:cxn modelId="{2106BA34-79E4-4205-AD13-5D983BDE0A15}" type="presOf" srcId="{777250E9-D8A8-46D6-A012-9DB8CD22DD48}" destId="{42705BC0-1E8B-47E9-A43C-1E6204268326}" srcOrd="0" destOrd="0" presId="urn:microsoft.com/office/officeart/2005/8/layout/hierarchy3"/>
    <dgm:cxn modelId="{E9C5BB49-6BDF-4499-8354-629927A72CA8}" type="presOf" srcId="{763EF19D-9359-44C0-8C3D-580B55490942}" destId="{6E22BE93-C0E1-4FFC-9255-36FC2368B233}" srcOrd="0" destOrd="0" presId="urn:microsoft.com/office/officeart/2005/8/layout/hierarchy3"/>
    <dgm:cxn modelId="{32A31FC2-8994-4C7C-A668-D448D92751AB}" type="presOf" srcId="{777250E9-D8A8-46D6-A012-9DB8CD22DD48}" destId="{7A7A8857-456A-4014-848A-21D945325EFC}" srcOrd="1" destOrd="0" presId="urn:microsoft.com/office/officeart/2005/8/layout/hierarchy3"/>
    <dgm:cxn modelId="{CF2290BB-D74E-4899-B38C-6CC29DB03599}" srcId="{D2C3A054-837E-4B24-BC70-1ECDB1B08B04}" destId="{7E94E991-30CE-4AD1-97C4-1D35DD56C047}" srcOrd="0" destOrd="0" parTransId="{763EF19D-9359-44C0-8C3D-580B55490942}" sibTransId="{D9BFAC9B-0F59-464C-B448-DBE236743E8F}"/>
    <dgm:cxn modelId="{636F3842-539D-4238-93B5-BD29644DF0B0}" type="presOf" srcId="{A31CB936-D89D-43B4-8D50-2BFDEF68C71D}" destId="{BB3C4384-9E40-4BB0-83AE-8E20F3E061AB}" srcOrd="0" destOrd="0" presId="urn:microsoft.com/office/officeart/2005/8/layout/hierarchy3"/>
    <dgm:cxn modelId="{48C65034-AD0D-4BDB-B5CF-3973BD07C385}" srcId="{777250E9-D8A8-46D6-A012-9DB8CD22DD48}" destId="{A31CB936-D89D-43B4-8D50-2BFDEF68C71D}" srcOrd="0" destOrd="0" parTransId="{3D894A88-5D8E-45A4-A8B8-6C318B799A4B}" sibTransId="{68C402B1-A22A-401F-A4D9-81F082ECE3BE}"/>
    <dgm:cxn modelId="{F37276DE-5866-432E-A0FE-6056CA5AB478}" srcId="{33CEDBE3-FCBE-4323-9529-F07897988114}" destId="{777250E9-D8A8-46D6-A012-9DB8CD22DD48}" srcOrd="2" destOrd="0" parTransId="{23001241-16DF-4C7F-9E64-E82730A6604F}" sibTransId="{BBA0ED98-E1FA-4BA5-B309-E3D6FCE1B4A2}"/>
    <dgm:cxn modelId="{62D1A5A4-7B5E-4414-A3C7-32816FBCD548}" type="presOf" srcId="{7E94E991-30CE-4AD1-97C4-1D35DD56C047}" destId="{14FA861F-89B5-47BA-8DE7-5F5DCC0B3C08}" srcOrd="0" destOrd="0" presId="urn:microsoft.com/office/officeart/2005/8/layout/hierarchy3"/>
    <dgm:cxn modelId="{30A5E9DE-2C5C-45B1-BEAC-0004010E26A8}" type="presOf" srcId="{43CA5478-7FAF-45F7-AAFB-60F5B8A9F42A}" destId="{59212AF6-98DD-4133-B99D-7127AD3A9450}" srcOrd="0" destOrd="0" presId="urn:microsoft.com/office/officeart/2005/8/layout/hierarchy3"/>
    <dgm:cxn modelId="{A0E0674C-8D58-4A66-9E34-500021CBAAE4}" type="presOf" srcId="{B89DF9E1-4842-4218-9A98-631279BD72D4}" destId="{2CB16637-62F6-4448-944A-A939AF8B7CD4}" srcOrd="1" destOrd="0" presId="urn:microsoft.com/office/officeart/2005/8/layout/hierarchy3"/>
    <dgm:cxn modelId="{FBA35724-3920-4956-A4FA-0E07C54D6752}" type="presOf" srcId="{3D894A88-5D8E-45A4-A8B8-6C318B799A4B}" destId="{0854E12A-6B06-4D22-A1C2-7E7768C36032}" srcOrd="0" destOrd="0" presId="urn:microsoft.com/office/officeart/2005/8/layout/hierarchy3"/>
    <dgm:cxn modelId="{02492A9B-753E-4BA9-8E40-073571354648}" srcId="{B89DF9E1-4842-4218-9A98-631279BD72D4}" destId="{B65AE0BC-EA8F-48C6-A60F-E1108CF7D8C1}" srcOrd="0" destOrd="0" parTransId="{02440BC9-D82F-4131-B7EA-D7B097F49229}" sibTransId="{9D539157-F7C8-4338-81CE-4D8653FB5A8A}"/>
    <dgm:cxn modelId="{A11E7584-66EB-4810-A98A-E14F18068BC1}" srcId="{33CEDBE3-FCBE-4323-9529-F07897988114}" destId="{B89DF9E1-4842-4218-9A98-631279BD72D4}" srcOrd="3" destOrd="0" parTransId="{5F8B04B1-52C6-47BD-AE4E-BD74E57571CB}" sibTransId="{8D35318D-2A78-4C3F-B723-E2601DCFA0D3}"/>
    <dgm:cxn modelId="{663793DC-E738-42BA-929C-0354A83DEEC3}" srcId="{33CEDBE3-FCBE-4323-9529-F07897988114}" destId="{A8F569C9-16AB-4FCD-959B-EE0E67419780}" srcOrd="1" destOrd="0" parTransId="{4FDBA06D-26F1-4F8D-8E2E-6F6F7E9CFA54}" sibTransId="{F6C9A600-15B2-4D73-BD35-9FCF3CA49B26}"/>
    <dgm:cxn modelId="{5CFF95D3-961A-452C-8BBA-2EE2598FB866}" type="presOf" srcId="{02440BC9-D82F-4131-B7EA-D7B097F49229}" destId="{408A0997-4772-4550-AC74-B343A2364CB1}" srcOrd="0" destOrd="0" presId="urn:microsoft.com/office/officeart/2005/8/layout/hierarchy3"/>
    <dgm:cxn modelId="{5227A09C-FDB0-4B0A-88BA-CF3BB3999DC6}" type="presOf" srcId="{A8F569C9-16AB-4FCD-959B-EE0E67419780}" destId="{AF4F91F2-4521-4802-87AC-E4EA5C8C5CD2}" srcOrd="0" destOrd="0" presId="urn:microsoft.com/office/officeart/2005/8/layout/hierarchy3"/>
    <dgm:cxn modelId="{B1AEDC06-5036-4C7D-A4C7-4BD91628BE81}" type="presParOf" srcId="{32927A4E-E8C2-40C3-B853-A1E250B6C86F}" destId="{1B592B4C-5284-4D20-B176-42BAE0800EFF}" srcOrd="0" destOrd="0" presId="urn:microsoft.com/office/officeart/2005/8/layout/hierarchy3"/>
    <dgm:cxn modelId="{61B380A4-D3C7-421D-8461-A2E42B950BD0}" type="presParOf" srcId="{1B592B4C-5284-4D20-B176-42BAE0800EFF}" destId="{B818D48C-D30C-45F2-8009-DABC089B2B99}" srcOrd="0" destOrd="0" presId="urn:microsoft.com/office/officeart/2005/8/layout/hierarchy3"/>
    <dgm:cxn modelId="{1501B58F-5AB0-469C-9B07-E3917671BD3B}" type="presParOf" srcId="{B818D48C-D30C-45F2-8009-DABC089B2B99}" destId="{39E69366-086A-4B4D-960C-717CC089A4A5}" srcOrd="0" destOrd="0" presId="urn:microsoft.com/office/officeart/2005/8/layout/hierarchy3"/>
    <dgm:cxn modelId="{2DD3D503-CECD-4130-A92E-993CF34553AC}" type="presParOf" srcId="{B818D48C-D30C-45F2-8009-DABC089B2B99}" destId="{4CB6E1B6-B5EE-4D4A-BFC0-0ED815382D9C}" srcOrd="1" destOrd="0" presId="urn:microsoft.com/office/officeart/2005/8/layout/hierarchy3"/>
    <dgm:cxn modelId="{8CC666CD-0902-47F2-A575-8AC2CD404696}" type="presParOf" srcId="{1B592B4C-5284-4D20-B176-42BAE0800EFF}" destId="{F0724B41-F068-42BB-8652-D17CFB12F894}" srcOrd="1" destOrd="0" presId="urn:microsoft.com/office/officeart/2005/8/layout/hierarchy3"/>
    <dgm:cxn modelId="{0E32FEAA-DC88-4FC7-973D-CC3F844F8D73}" type="presParOf" srcId="{F0724B41-F068-42BB-8652-D17CFB12F894}" destId="{6E22BE93-C0E1-4FFC-9255-36FC2368B233}" srcOrd="0" destOrd="0" presId="urn:microsoft.com/office/officeart/2005/8/layout/hierarchy3"/>
    <dgm:cxn modelId="{AA8DA98A-64A3-4748-BAC8-41B377821421}" type="presParOf" srcId="{F0724B41-F068-42BB-8652-D17CFB12F894}" destId="{14FA861F-89B5-47BA-8DE7-5F5DCC0B3C08}" srcOrd="1" destOrd="0" presId="urn:microsoft.com/office/officeart/2005/8/layout/hierarchy3"/>
    <dgm:cxn modelId="{215A2A8A-AF87-4193-A15A-EBBE5E67B4B5}" type="presParOf" srcId="{32927A4E-E8C2-40C3-B853-A1E250B6C86F}" destId="{B533ED67-2B63-4B35-8F15-DD724C417313}" srcOrd="1" destOrd="0" presId="urn:microsoft.com/office/officeart/2005/8/layout/hierarchy3"/>
    <dgm:cxn modelId="{C231CCE2-FE1A-4688-AEEC-0A1B4109A887}" type="presParOf" srcId="{B533ED67-2B63-4B35-8F15-DD724C417313}" destId="{5B76AF23-0683-44F7-B3F8-1779AA7AA450}" srcOrd="0" destOrd="0" presId="urn:microsoft.com/office/officeart/2005/8/layout/hierarchy3"/>
    <dgm:cxn modelId="{A335CF12-B959-4A95-B5D8-863F0324CD31}" type="presParOf" srcId="{5B76AF23-0683-44F7-B3F8-1779AA7AA450}" destId="{AF4F91F2-4521-4802-87AC-E4EA5C8C5CD2}" srcOrd="0" destOrd="0" presId="urn:microsoft.com/office/officeart/2005/8/layout/hierarchy3"/>
    <dgm:cxn modelId="{493A3F25-DB4C-4BC1-B387-59970A8A5B86}" type="presParOf" srcId="{5B76AF23-0683-44F7-B3F8-1779AA7AA450}" destId="{56E276CB-FDEF-4A17-9EBC-7A35F66393D8}" srcOrd="1" destOrd="0" presId="urn:microsoft.com/office/officeart/2005/8/layout/hierarchy3"/>
    <dgm:cxn modelId="{213C250E-B2A1-48B5-B900-1464181BFB16}" type="presParOf" srcId="{B533ED67-2B63-4B35-8F15-DD724C417313}" destId="{115173CF-9068-4A89-9E86-869877CBB690}" srcOrd="1" destOrd="0" presId="urn:microsoft.com/office/officeart/2005/8/layout/hierarchy3"/>
    <dgm:cxn modelId="{2E88154F-4F7D-44CC-85EB-00AF0E7D94B1}" type="presParOf" srcId="{115173CF-9068-4A89-9E86-869877CBB690}" destId="{59212AF6-98DD-4133-B99D-7127AD3A9450}" srcOrd="0" destOrd="0" presId="urn:microsoft.com/office/officeart/2005/8/layout/hierarchy3"/>
    <dgm:cxn modelId="{E39CD419-B828-4F01-8B06-0C17D53F2E47}" type="presParOf" srcId="{115173CF-9068-4A89-9E86-869877CBB690}" destId="{9C142312-C72F-4AF3-A3F1-4290215F76C2}" srcOrd="1" destOrd="0" presId="urn:microsoft.com/office/officeart/2005/8/layout/hierarchy3"/>
    <dgm:cxn modelId="{796E704D-BE78-4440-B1FE-6F766007D874}" type="presParOf" srcId="{32927A4E-E8C2-40C3-B853-A1E250B6C86F}" destId="{52F360DD-8781-4EF1-9F35-D20B4C013A63}" srcOrd="2" destOrd="0" presId="urn:microsoft.com/office/officeart/2005/8/layout/hierarchy3"/>
    <dgm:cxn modelId="{EF96324A-4E61-45BE-BE7E-114C870FE19A}" type="presParOf" srcId="{52F360DD-8781-4EF1-9F35-D20B4C013A63}" destId="{B30E2049-F00C-48DE-87D9-C518B1EFE614}" srcOrd="0" destOrd="0" presId="urn:microsoft.com/office/officeart/2005/8/layout/hierarchy3"/>
    <dgm:cxn modelId="{68117D90-8D90-41A2-98BF-350A267D9924}" type="presParOf" srcId="{B30E2049-F00C-48DE-87D9-C518B1EFE614}" destId="{42705BC0-1E8B-47E9-A43C-1E6204268326}" srcOrd="0" destOrd="0" presId="urn:microsoft.com/office/officeart/2005/8/layout/hierarchy3"/>
    <dgm:cxn modelId="{9EA61533-70B2-4426-A3CD-944B309A35DF}" type="presParOf" srcId="{B30E2049-F00C-48DE-87D9-C518B1EFE614}" destId="{7A7A8857-456A-4014-848A-21D945325EFC}" srcOrd="1" destOrd="0" presId="urn:microsoft.com/office/officeart/2005/8/layout/hierarchy3"/>
    <dgm:cxn modelId="{15C18072-0761-4008-97C1-DDBD9ABC1EE6}" type="presParOf" srcId="{52F360DD-8781-4EF1-9F35-D20B4C013A63}" destId="{95628B56-EBA6-4E74-9996-33B020471898}" srcOrd="1" destOrd="0" presId="urn:microsoft.com/office/officeart/2005/8/layout/hierarchy3"/>
    <dgm:cxn modelId="{6110C641-AEE5-4E8D-B02E-D18DF487E0F8}" type="presParOf" srcId="{95628B56-EBA6-4E74-9996-33B020471898}" destId="{0854E12A-6B06-4D22-A1C2-7E7768C36032}" srcOrd="0" destOrd="0" presId="urn:microsoft.com/office/officeart/2005/8/layout/hierarchy3"/>
    <dgm:cxn modelId="{A21AEA76-EF34-4CBF-B8AB-B2AE8E070F8F}" type="presParOf" srcId="{95628B56-EBA6-4E74-9996-33B020471898}" destId="{BB3C4384-9E40-4BB0-83AE-8E20F3E061AB}" srcOrd="1" destOrd="0" presId="urn:microsoft.com/office/officeart/2005/8/layout/hierarchy3"/>
    <dgm:cxn modelId="{EBC56308-63AD-422C-808E-BC2DB8F03AEB}" type="presParOf" srcId="{32927A4E-E8C2-40C3-B853-A1E250B6C86F}" destId="{75F6CD50-70A8-4DCA-AD91-010A8CF6F248}" srcOrd="3" destOrd="0" presId="urn:microsoft.com/office/officeart/2005/8/layout/hierarchy3"/>
    <dgm:cxn modelId="{0BC676E9-9B2E-49A2-9551-B6BB21709F8F}" type="presParOf" srcId="{75F6CD50-70A8-4DCA-AD91-010A8CF6F248}" destId="{5972C6DA-2352-4EF2-AACD-5689506A8223}" srcOrd="0" destOrd="0" presId="urn:microsoft.com/office/officeart/2005/8/layout/hierarchy3"/>
    <dgm:cxn modelId="{55217399-7DBE-4288-8C8A-20AFFF95CE3A}" type="presParOf" srcId="{5972C6DA-2352-4EF2-AACD-5689506A8223}" destId="{D5643C54-AE88-4B85-8397-5D84BAD3CB27}" srcOrd="0" destOrd="0" presId="urn:microsoft.com/office/officeart/2005/8/layout/hierarchy3"/>
    <dgm:cxn modelId="{7AEAC9F6-8179-46F3-9615-910B6804AA4A}" type="presParOf" srcId="{5972C6DA-2352-4EF2-AACD-5689506A8223}" destId="{2CB16637-62F6-4448-944A-A939AF8B7CD4}" srcOrd="1" destOrd="0" presId="urn:microsoft.com/office/officeart/2005/8/layout/hierarchy3"/>
    <dgm:cxn modelId="{36FC22A8-27C7-444E-B07A-321D64BB4DBA}" type="presParOf" srcId="{75F6CD50-70A8-4DCA-AD91-010A8CF6F248}" destId="{289C747F-8706-4602-9A99-2D38BDBB88FE}" srcOrd="1" destOrd="0" presId="urn:microsoft.com/office/officeart/2005/8/layout/hierarchy3"/>
    <dgm:cxn modelId="{E000BA7A-B3D6-4A5D-BBB1-880A5D5835C5}" type="presParOf" srcId="{289C747F-8706-4602-9A99-2D38BDBB88FE}" destId="{408A0997-4772-4550-AC74-B343A2364CB1}" srcOrd="0" destOrd="0" presId="urn:microsoft.com/office/officeart/2005/8/layout/hierarchy3"/>
    <dgm:cxn modelId="{680D51B0-4E74-4BB2-B388-1BE3E05EFCDA}" type="presParOf" srcId="{289C747F-8706-4602-9A99-2D38BDBB88FE}" destId="{A2E75BFD-2FEC-4FC6-A43B-9A2E1814216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CEC88F-09A2-4022-988F-31A00CC9D112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5A7BC54-163C-4447-A242-BA8301710BC9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«Содействие развитию малого и среднего предпринимательства г.Зимы»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F64A612-50F1-449D-AD48-EE0CEC0D2232}" type="parTrans" cxnId="{FA21E8A8-D815-497A-98E7-3CF8303667DA}">
      <dgm:prSet/>
      <dgm:spPr/>
      <dgm:t>
        <a:bodyPr/>
        <a:lstStyle/>
        <a:p>
          <a:endParaRPr lang="ru-RU"/>
        </a:p>
      </dgm:t>
    </dgm:pt>
    <dgm:pt modelId="{BE3DD398-E1EA-46C5-BE62-F791732A8822}" type="sibTrans" cxnId="{FA21E8A8-D815-497A-98E7-3CF8303667DA}">
      <dgm:prSet/>
      <dgm:spPr/>
      <dgm:t>
        <a:bodyPr/>
        <a:lstStyle/>
        <a:p>
          <a:endParaRPr lang="ru-RU"/>
        </a:p>
      </dgm:t>
    </dgm:pt>
    <dgm:pt modelId="{1BB322FB-A044-4284-88C9-7E0A4921F16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«Торговая политика г.Зимы»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055CFF9-2770-45A2-A591-6F832446CBA7}" type="parTrans" cxnId="{5AE312D5-56F8-4211-9299-749A4397DB20}">
      <dgm:prSet/>
      <dgm:spPr/>
      <dgm:t>
        <a:bodyPr/>
        <a:lstStyle/>
        <a:p>
          <a:endParaRPr lang="ru-RU"/>
        </a:p>
      </dgm:t>
    </dgm:pt>
    <dgm:pt modelId="{EAE9F661-57F8-47B9-A5F0-1996C8FFF903}" type="sibTrans" cxnId="{5AE312D5-56F8-4211-9299-749A4397DB20}">
      <dgm:prSet/>
      <dgm:spPr/>
      <dgm:t>
        <a:bodyPr/>
        <a:lstStyle/>
        <a:p>
          <a:endParaRPr lang="ru-RU"/>
        </a:p>
      </dgm:t>
    </dgm:pt>
    <dgm:pt modelId="{524F53C5-84CD-4BCD-AD26-92B1BFADDDBB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«Развитие бытового обслуживания г.Зимы»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919B629-C9FF-4D39-A30B-C800D5EEC15C}" type="parTrans" cxnId="{5DE22BA9-832C-4987-8F93-7DFA96355AB5}">
      <dgm:prSet/>
      <dgm:spPr/>
      <dgm:t>
        <a:bodyPr/>
        <a:lstStyle/>
        <a:p>
          <a:endParaRPr lang="ru-RU"/>
        </a:p>
      </dgm:t>
    </dgm:pt>
    <dgm:pt modelId="{363BAA01-6117-409C-8F88-86263C5C5494}" type="sibTrans" cxnId="{5DE22BA9-832C-4987-8F93-7DFA96355AB5}">
      <dgm:prSet/>
      <dgm:spPr/>
      <dgm:t>
        <a:bodyPr/>
        <a:lstStyle/>
        <a:p>
          <a:endParaRPr lang="ru-RU"/>
        </a:p>
      </dgm:t>
    </dgm:pt>
    <dgm:pt modelId="{523DA977-F24C-4B4B-9C8B-3FC74A158F77}" type="pres">
      <dgm:prSet presAssocID="{D1CEC88F-09A2-4022-988F-31A00CC9D1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70A7F2-14AE-44A8-83EB-E59C3B927908}" type="pres">
      <dgm:prSet presAssocID="{E5A7BC54-163C-4447-A242-BA8301710BC9}" presName="parentLin" presStyleCnt="0"/>
      <dgm:spPr/>
    </dgm:pt>
    <dgm:pt modelId="{C4B99BA0-17FF-4946-AF7A-A0B95F0AE1CE}" type="pres">
      <dgm:prSet presAssocID="{E5A7BC54-163C-4447-A242-BA8301710BC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142700D-A78F-4743-A8AB-1B94DC4D5FDD}" type="pres">
      <dgm:prSet presAssocID="{E5A7BC54-163C-4447-A242-BA8301710BC9}" presName="parentText" presStyleLbl="node1" presStyleIdx="0" presStyleCnt="3" custLinFactNeighborX="-1234" custLinFactNeighborY="-30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C1A23-E80C-4F6C-992C-BAC819AC822B}" type="pres">
      <dgm:prSet presAssocID="{E5A7BC54-163C-4447-A242-BA8301710BC9}" presName="negativeSpace" presStyleCnt="0"/>
      <dgm:spPr/>
    </dgm:pt>
    <dgm:pt modelId="{A7B6A9B4-77C3-4E80-ADF8-A7A76FE6979F}" type="pres">
      <dgm:prSet presAssocID="{E5A7BC54-163C-4447-A242-BA8301710BC9}" presName="childText" presStyleLbl="conFgAcc1" presStyleIdx="0" presStyleCnt="3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AF2DE063-13DA-4D4E-96EA-EE0FD896D615}" type="pres">
      <dgm:prSet presAssocID="{BE3DD398-E1EA-46C5-BE62-F791732A8822}" presName="spaceBetweenRectangles" presStyleCnt="0"/>
      <dgm:spPr/>
    </dgm:pt>
    <dgm:pt modelId="{B4727231-6D04-4270-ACF0-E3CAF17362B3}" type="pres">
      <dgm:prSet presAssocID="{1BB322FB-A044-4284-88C9-7E0A4921F16F}" presName="parentLin" presStyleCnt="0"/>
      <dgm:spPr/>
    </dgm:pt>
    <dgm:pt modelId="{8C6296E0-1315-4E8A-AEC1-BED06B5F81FC}" type="pres">
      <dgm:prSet presAssocID="{1BB322FB-A044-4284-88C9-7E0A4921F16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1977A98-3580-48CC-9411-1E59A21A7EA0}" type="pres">
      <dgm:prSet presAssocID="{1BB322FB-A044-4284-88C9-7E0A4921F16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65DB7-90C0-4AA4-A05D-5099161A52C9}" type="pres">
      <dgm:prSet presAssocID="{1BB322FB-A044-4284-88C9-7E0A4921F16F}" presName="negativeSpace" presStyleCnt="0"/>
      <dgm:spPr/>
    </dgm:pt>
    <dgm:pt modelId="{E5E83F72-92DD-461F-A3A3-D409F1567C62}" type="pres">
      <dgm:prSet presAssocID="{1BB322FB-A044-4284-88C9-7E0A4921F16F}" presName="childText" presStyleLbl="conFgAcc1" presStyleIdx="1" presStyleCnt="3">
        <dgm:presLayoutVars>
          <dgm:bulletEnabled val="1"/>
        </dgm:presLayoutVars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0E0497F6-39B6-4BC1-978C-88B95AB43CE0}" type="pres">
      <dgm:prSet presAssocID="{EAE9F661-57F8-47B9-A5F0-1996C8FFF903}" presName="spaceBetweenRectangles" presStyleCnt="0"/>
      <dgm:spPr/>
    </dgm:pt>
    <dgm:pt modelId="{2DF90C1E-2C8E-464A-8FC3-664EA4C66C29}" type="pres">
      <dgm:prSet presAssocID="{524F53C5-84CD-4BCD-AD26-92B1BFADDDBB}" presName="parentLin" presStyleCnt="0"/>
      <dgm:spPr/>
    </dgm:pt>
    <dgm:pt modelId="{90E2879D-D414-4790-BD14-38BD19ECD346}" type="pres">
      <dgm:prSet presAssocID="{524F53C5-84CD-4BCD-AD26-92B1BFADDDB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1417245-4210-44CA-9902-56E559606E3D}" type="pres">
      <dgm:prSet presAssocID="{524F53C5-84CD-4BCD-AD26-92B1BFADDDB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94FF7-7AFE-4354-8363-450D03750DB8}" type="pres">
      <dgm:prSet presAssocID="{524F53C5-84CD-4BCD-AD26-92B1BFADDDBB}" presName="negativeSpace" presStyleCnt="0"/>
      <dgm:spPr/>
    </dgm:pt>
    <dgm:pt modelId="{25F4685B-462B-4804-9815-9656F9E26ED9}" type="pres">
      <dgm:prSet presAssocID="{524F53C5-84CD-4BCD-AD26-92B1BFADDDBB}" presName="childText" presStyleLbl="conFgAcc1" presStyleIdx="2" presStyleCnt="3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</dgm:ptLst>
  <dgm:cxnLst>
    <dgm:cxn modelId="{B1999F51-D7D6-4B55-9E70-6897EFF10FC7}" type="presOf" srcId="{E5A7BC54-163C-4447-A242-BA8301710BC9}" destId="{F142700D-A78F-4743-A8AB-1B94DC4D5FDD}" srcOrd="1" destOrd="0" presId="urn:microsoft.com/office/officeart/2005/8/layout/list1"/>
    <dgm:cxn modelId="{E5C6F5CF-4709-4D22-A529-06FC2AB40A8B}" type="presOf" srcId="{1BB322FB-A044-4284-88C9-7E0A4921F16F}" destId="{C1977A98-3580-48CC-9411-1E59A21A7EA0}" srcOrd="1" destOrd="0" presId="urn:microsoft.com/office/officeart/2005/8/layout/list1"/>
    <dgm:cxn modelId="{5DE22BA9-832C-4987-8F93-7DFA96355AB5}" srcId="{D1CEC88F-09A2-4022-988F-31A00CC9D112}" destId="{524F53C5-84CD-4BCD-AD26-92B1BFADDDBB}" srcOrd="2" destOrd="0" parTransId="{0919B629-C9FF-4D39-A30B-C800D5EEC15C}" sibTransId="{363BAA01-6117-409C-8F88-86263C5C5494}"/>
    <dgm:cxn modelId="{E1661F30-7F45-436F-B865-3A040D997E57}" type="presOf" srcId="{524F53C5-84CD-4BCD-AD26-92B1BFADDDBB}" destId="{90E2879D-D414-4790-BD14-38BD19ECD346}" srcOrd="0" destOrd="0" presId="urn:microsoft.com/office/officeart/2005/8/layout/list1"/>
    <dgm:cxn modelId="{5AE312D5-56F8-4211-9299-749A4397DB20}" srcId="{D1CEC88F-09A2-4022-988F-31A00CC9D112}" destId="{1BB322FB-A044-4284-88C9-7E0A4921F16F}" srcOrd="1" destOrd="0" parTransId="{B055CFF9-2770-45A2-A591-6F832446CBA7}" sibTransId="{EAE9F661-57F8-47B9-A5F0-1996C8FFF903}"/>
    <dgm:cxn modelId="{2E8E4B9D-9269-42E8-862A-969A52AFD05E}" type="presOf" srcId="{524F53C5-84CD-4BCD-AD26-92B1BFADDDBB}" destId="{01417245-4210-44CA-9902-56E559606E3D}" srcOrd="1" destOrd="0" presId="urn:microsoft.com/office/officeart/2005/8/layout/list1"/>
    <dgm:cxn modelId="{FA21E8A8-D815-497A-98E7-3CF8303667DA}" srcId="{D1CEC88F-09A2-4022-988F-31A00CC9D112}" destId="{E5A7BC54-163C-4447-A242-BA8301710BC9}" srcOrd="0" destOrd="0" parTransId="{1F64A612-50F1-449D-AD48-EE0CEC0D2232}" sibTransId="{BE3DD398-E1EA-46C5-BE62-F791732A8822}"/>
    <dgm:cxn modelId="{1847B0DB-07F0-4387-9175-5686B6D0BCEF}" type="presOf" srcId="{E5A7BC54-163C-4447-A242-BA8301710BC9}" destId="{C4B99BA0-17FF-4946-AF7A-A0B95F0AE1CE}" srcOrd="0" destOrd="0" presId="urn:microsoft.com/office/officeart/2005/8/layout/list1"/>
    <dgm:cxn modelId="{60594304-8905-45B9-9219-D7854B45CD02}" type="presOf" srcId="{1BB322FB-A044-4284-88C9-7E0A4921F16F}" destId="{8C6296E0-1315-4E8A-AEC1-BED06B5F81FC}" srcOrd="0" destOrd="0" presId="urn:microsoft.com/office/officeart/2005/8/layout/list1"/>
    <dgm:cxn modelId="{4BC81215-A96F-44FD-BAA3-9BD9AA954FFD}" type="presOf" srcId="{D1CEC88F-09A2-4022-988F-31A00CC9D112}" destId="{523DA977-F24C-4B4B-9C8B-3FC74A158F77}" srcOrd="0" destOrd="0" presId="urn:microsoft.com/office/officeart/2005/8/layout/list1"/>
    <dgm:cxn modelId="{E2676D64-2DB2-4BD7-B630-A9454F8DCD67}" type="presParOf" srcId="{523DA977-F24C-4B4B-9C8B-3FC74A158F77}" destId="{4970A7F2-14AE-44A8-83EB-E59C3B927908}" srcOrd="0" destOrd="0" presId="urn:microsoft.com/office/officeart/2005/8/layout/list1"/>
    <dgm:cxn modelId="{CB34FF1C-DA77-4079-9B41-5D3860F95E7D}" type="presParOf" srcId="{4970A7F2-14AE-44A8-83EB-E59C3B927908}" destId="{C4B99BA0-17FF-4946-AF7A-A0B95F0AE1CE}" srcOrd="0" destOrd="0" presId="urn:microsoft.com/office/officeart/2005/8/layout/list1"/>
    <dgm:cxn modelId="{A2B84941-2FF1-4EDC-9E1C-D61E8DB84CAA}" type="presParOf" srcId="{4970A7F2-14AE-44A8-83EB-E59C3B927908}" destId="{F142700D-A78F-4743-A8AB-1B94DC4D5FDD}" srcOrd="1" destOrd="0" presId="urn:microsoft.com/office/officeart/2005/8/layout/list1"/>
    <dgm:cxn modelId="{7E55C63A-6BA1-4CD8-9B2F-0C80592F06D2}" type="presParOf" srcId="{523DA977-F24C-4B4B-9C8B-3FC74A158F77}" destId="{ED5C1A23-E80C-4F6C-992C-BAC819AC822B}" srcOrd="1" destOrd="0" presId="urn:microsoft.com/office/officeart/2005/8/layout/list1"/>
    <dgm:cxn modelId="{1890EC07-98E5-41D9-AF70-CAB42C5A3E08}" type="presParOf" srcId="{523DA977-F24C-4B4B-9C8B-3FC74A158F77}" destId="{A7B6A9B4-77C3-4E80-ADF8-A7A76FE6979F}" srcOrd="2" destOrd="0" presId="urn:microsoft.com/office/officeart/2005/8/layout/list1"/>
    <dgm:cxn modelId="{351F0B33-C275-4C99-ABB7-C46D51CFD8E9}" type="presParOf" srcId="{523DA977-F24C-4B4B-9C8B-3FC74A158F77}" destId="{AF2DE063-13DA-4D4E-96EA-EE0FD896D615}" srcOrd="3" destOrd="0" presId="urn:microsoft.com/office/officeart/2005/8/layout/list1"/>
    <dgm:cxn modelId="{3EA7662E-FDD2-4340-829A-2AB1EBC01650}" type="presParOf" srcId="{523DA977-F24C-4B4B-9C8B-3FC74A158F77}" destId="{B4727231-6D04-4270-ACF0-E3CAF17362B3}" srcOrd="4" destOrd="0" presId="urn:microsoft.com/office/officeart/2005/8/layout/list1"/>
    <dgm:cxn modelId="{CC390A3D-61C2-4ECD-92DB-DDEBAC98CFFC}" type="presParOf" srcId="{B4727231-6D04-4270-ACF0-E3CAF17362B3}" destId="{8C6296E0-1315-4E8A-AEC1-BED06B5F81FC}" srcOrd="0" destOrd="0" presId="urn:microsoft.com/office/officeart/2005/8/layout/list1"/>
    <dgm:cxn modelId="{9C0EBA81-9F21-4FF9-B561-1172F1A5B611}" type="presParOf" srcId="{B4727231-6D04-4270-ACF0-E3CAF17362B3}" destId="{C1977A98-3580-48CC-9411-1E59A21A7EA0}" srcOrd="1" destOrd="0" presId="urn:microsoft.com/office/officeart/2005/8/layout/list1"/>
    <dgm:cxn modelId="{F271B833-8211-4A66-907D-E664916AC6D2}" type="presParOf" srcId="{523DA977-F24C-4B4B-9C8B-3FC74A158F77}" destId="{80F65DB7-90C0-4AA4-A05D-5099161A52C9}" srcOrd="5" destOrd="0" presId="urn:microsoft.com/office/officeart/2005/8/layout/list1"/>
    <dgm:cxn modelId="{35E53907-3F19-43B1-A8C5-D0D690FB9C07}" type="presParOf" srcId="{523DA977-F24C-4B4B-9C8B-3FC74A158F77}" destId="{E5E83F72-92DD-461F-A3A3-D409F1567C62}" srcOrd="6" destOrd="0" presId="urn:microsoft.com/office/officeart/2005/8/layout/list1"/>
    <dgm:cxn modelId="{9A395FA4-CDE1-4139-8CE1-4A85A2280644}" type="presParOf" srcId="{523DA977-F24C-4B4B-9C8B-3FC74A158F77}" destId="{0E0497F6-39B6-4BC1-978C-88B95AB43CE0}" srcOrd="7" destOrd="0" presId="urn:microsoft.com/office/officeart/2005/8/layout/list1"/>
    <dgm:cxn modelId="{048CC730-D942-4412-BA59-D15CE565FA4E}" type="presParOf" srcId="{523DA977-F24C-4B4B-9C8B-3FC74A158F77}" destId="{2DF90C1E-2C8E-464A-8FC3-664EA4C66C29}" srcOrd="8" destOrd="0" presId="urn:microsoft.com/office/officeart/2005/8/layout/list1"/>
    <dgm:cxn modelId="{5AD4CAAB-A129-4FF9-A115-7B2602DC89B8}" type="presParOf" srcId="{2DF90C1E-2C8E-464A-8FC3-664EA4C66C29}" destId="{90E2879D-D414-4790-BD14-38BD19ECD346}" srcOrd="0" destOrd="0" presId="urn:microsoft.com/office/officeart/2005/8/layout/list1"/>
    <dgm:cxn modelId="{A450AB66-B616-4445-97DA-02BF652FC884}" type="presParOf" srcId="{2DF90C1E-2C8E-464A-8FC3-664EA4C66C29}" destId="{01417245-4210-44CA-9902-56E559606E3D}" srcOrd="1" destOrd="0" presId="urn:microsoft.com/office/officeart/2005/8/layout/list1"/>
    <dgm:cxn modelId="{57D957B1-450F-4276-B230-EEE275E18BC6}" type="presParOf" srcId="{523DA977-F24C-4B4B-9C8B-3FC74A158F77}" destId="{74E94FF7-7AFE-4354-8363-450D03750DB8}" srcOrd="9" destOrd="0" presId="urn:microsoft.com/office/officeart/2005/8/layout/list1"/>
    <dgm:cxn modelId="{7C7B4639-21EC-4648-A122-2435A07E93BD}" type="presParOf" srcId="{523DA977-F24C-4B4B-9C8B-3FC74A158F77}" destId="{25F4685B-462B-4804-9815-9656F9E26ED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19D0DF-C657-411D-B8D4-A689341FCA43}" type="doc">
      <dgm:prSet loTypeId="urn:microsoft.com/office/officeart/2005/8/layout/hList9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6DA3DC6-A2DE-449D-80A3-A49C628CF84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Муниципальная программа «Формирование современной городской среды ЗГМО»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 2017 год</a:t>
          </a:r>
        </a:p>
        <a:p>
          <a:r>
            <a:rPr lang="ru-RU" sz="1400" i="1" u="sng" dirty="0" smtClean="0">
              <a:latin typeface="Times New Roman" pitchFamily="18" charset="0"/>
              <a:cs typeface="Times New Roman" pitchFamily="18" charset="0"/>
            </a:rPr>
            <a:t>98,86%</a:t>
          </a:r>
          <a:endParaRPr lang="ru-RU" sz="1400" i="1" u="sng" dirty="0">
            <a:latin typeface="Times New Roman" pitchFamily="18" charset="0"/>
            <a:cs typeface="Times New Roman" pitchFamily="18" charset="0"/>
          </a:endParaRPr>
        </a:p>
      </dgm:t>
    </dgm:pt>
    <dgm:pt modelId="{B8662313-D07D-4992-9988-DAE6C3180E5E}" type="parTrans" cxnId="{1482E0F7-0404-4EBD-BCFC-2F6158EBAD80}">
      <dgm:prSet/>
      <dgm:spPr/>
      <dgm:t>
        <a:bodyPr/>
        <a:lstStyle/>
        <a:p>
          <a:endParaRPr lang="ru-RU"/>
        </a:p>
      </dgm:t>
    </dgm:pt>
    <dgm:pt modelId="{E02EFB8B-850C-4D48-B393-8375393B04CF}" type="sibTrans" cxnId="{1482E0F7-0404-4EBD-BCFC-2F6158EBAD80}">
      <dgm:prSet/>
      <dgm:spPr/>
      <dgm:t>
        <a:bodyPr/>
        <a:lstStyle/>
        <a:p>
          <a:endParaRPr lang="ru-RU"/>
        </a:p>
      </dgm:t>
    </dgm:pt>
    <dgm:pt modelId="{EFACAD7C-311E-4B23-BE3E-F191EEEDF6F0}">
      <dgm:prSet phldrT="[Текст]" custT="1"/>
      <dgm:spPr>
        <a:solidFill>
          <a:schemeClr val="accent6">
            <a:lumMod val="60000"/>
            <a:lumOff val="4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«Благоустройство общественных территорий» </a:t>
          </a:r>
        </a:p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Исполнено: </a:t>
          </a:r>
        </a:p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6 787,6 тыс.руб.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9001286-5289-440A-A308-3991812481A2}" type="parTrans" cxnId="{52439F23-6B84-403C-AA09-0898AC6C2D15}">
      <dgm:prSet/>
      <dgm:spPr/>
      <dgm:t>
        <a:bodyPr/>
        <a:lstStyle/>
        <a:p>
          <a:endParaRPr lang="ru-RU"/>
        </a:p>
      </dgm:t>
    </dgm:pt>
    <dgm:pt modelId="{AC404E0A-FF9A-4644-BF52-D0EA3A4B3B3E}" type="sibTrans" cxnId="{52439F23-6B84-403C-AA09-0898AC6C2D15}">
      <dgm:prSet/>
      <dgm:spPr/>
      <dgm:t>
        <a:bodyPr/>
        <a:lstStyle/>
        <a:p>
          <a:endParaRPr lang="ru-RU"/>
        </a:p>
      </dgm:t>
    </dgm:pt>
    <dgm:pt modelId="{25B3FEF7-BE36-4B84-AFA7-3D13061784C1}">
      <dgm:prSet custT="1"/>
      <dgm:spPr>
        <a:solidFill>
          <a:schemeClr val="accent3">
            <a:lumMod val="60000"/>
            <a:lumOff val="4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«Благоустройство дворовых территорий многоквартирных  домов» </a:t>
          </a:r>
        </a:p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Исполнено:</a:t>
          </a:r>
        </a:p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11 016,0тыс.руб.</a:t>
          </a:r>
        </a:p>
      </dgm:t>
    </dgm:pt>
    <dgm:pt modelId="{521A3B97-1275-43BF-AA18-C0DE7E04CC65}" type="parTrans" cxnId="{A98D3146-2B69-4632-86D5-A14F3E4D461A}">
      <dgm:prSet/>
      <dgm:spPr/>
      <dgm:t>
        <a:bodyPr/>
        <a:lstStyle/>
        <a:p>
          <a:endParaRPr lang="ru-RU"/>
        </a:p>
      </dgm:t>
    </dgm:pt>
    <dgm:pt modelId="{EF4C6918-174F-4553-860F-FCEE3B6DFDC6}" type="sibTrans" cxnId="{A98D3146-2B69-4632-86D5-A14F3E4D461A}">
      <dgm:prSet/>
      <dgm:spPr/>
      <dgm:t>
        <a:bodyPr/>
        <a:lstStyle/>
        <a:p>
          <a:endParaRPr lang="ru-RU"/>
        </a:p>
      </dgm:t>
    </dgm:pt>
    <dgm:pt modelId="{3E909085-E1BA-4AEE-8633-4AB83171AF1B}" type="pres">
      <dgm:prSet presAssocID="{EE19D0DF-C657-411D-B8D4-A689341FCA4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5E5FBA2-2BB2-48C2-B1AA-55FB499C5B91}" type="pres">
      <dgm:prSet presAssocID="{D6DA3DC6-A2DE-449D-80A3-A49C628CF84C}" presName="posSpace" presStyleCnt="0"/>
      <dgm:spPr/>
      <dgm:t>
        <a:bodyPr/>
        <a:lstStyle/>
        <a:p>
          <a:endParaRPr lang="ru-RU"/>
        </a:p>
      </dgm:t>
    </dgm:pt>
    <dgm:pt modelId="{A925FF9E-A2DA-49D8-B679-D0029AE0BD6D}" type="pres">
      <dgm:prSet presAssocID="{D6DA3DC6-A2DE-449D-80A3-A49C628CF84C}" presName="vertFlow" presStyleCnt="0"/>
      <dgm:spPr/>
      <dgm:t>
        <a:bodyPr/>
        <a:lstStyle/>
        <a:p>
          <a:endParaRPr lang="ru-RU"/>
        </a:p>
      </dgm:t>
    </dgm:pt>
    <dgm:pt modelId="{ECE29E09-CBA8-4177-8C5C-381B97009553}" type="pres">
      <dgm:prSet presAssocID="{D6DA3DC6-A2DE-449D-80A3-A49C628CF84C}" presName="topSpace" presStyleCnt="0"/>
      <dgm:spPr/>
      <dgm:t>
        <a:bodyPr/>
        <a:lstStyle/>
        <a:p>
          <a:endParaRPr lang="ru-RU"/>
        </a:p>
      </dgm:t>
    </dgm:pt>
    <dgm:pt modelId="{E834C945-2D18-4531-9447-1550884CFC52}" type="pres">
      <dgm:prSet presAssocID="{D6DA3DC6-A2DE-449D-80A3-A49C628CF84C}" presName="firstComp" presStyleCnt="0"/>
      <dgm:spPr/>
      <dgm:t>
        <a:bodyPr/>
        <a:lstStyle/>
        <a:p>
          <a:endParaRPr lang="ru-RU"/>
        </a:p>
      </dgm:t>
    </dgm:pt>
    <dgm:pt modelId="{23114D0F-9A0D-4398-8021-4C7768530984}" type="pres">
      <dgm:prSet presAssocID="{D6DA3DC6-A2DE-449D-80A3-A49C628CF84C}" presName="firstChild" presStyleLbl="bgAccFollowNode1" presStyleIdx="0" presStyleCnt="2" custLinFactNeighborX="-11920" custLinFactNeighborY="-40023"/>
      <dgm:spPr/>
      <dgm:t>
        <a:bodyPr/>
        <a:lstStyle/>
        <a:p>
          <a:endParaRPr lang="ru-RU"/>
        </a:p>
      </dgm:t>
    </dgm:pt>
    <dgm:pt modelId="{55F35DE6-B4C7-4350-8A61-FABA9F0E9CD6}" type="pres">
      <dgm:prSet presAssocID="{D6DA3DC6-A2DE-449D-80A3-A49C628CF84C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2F2B7-EC34-4006-BFC7-C30FAF6C251A}" type="pres">
      <dgm:prSet presAssocID="{EFACAD7C-311E-4B23-BE3E-F191EEEDF6F0}" presName="comp" presStyleCnt="0"/>
      <dgm:spPr/>
      <dgm:t>
        <a:bodyPr/>
        <a:lstStyle/>
        <a:p>
          <a:endParaRPr lang="ru-RU"/>
        </a:p>
      </dgm:t>
    </dgm:pt>
    <dgm:pt modelId="{1D5C931C-AC7C-43B4-9CAA-48EEEF8E614D}" type="pres">
      <dgm:prSet presAssocID="{EFACAD7C-311E-4B23-BE3E-F191EEEDF6F0}" presName="child" presStyleLbl="bgAccFollowNode1" presStyleIdx="1" presStyleCnt="2" custScaleX="100140" custScaleY="95829" custLinFactNeighborX="-14965" custLinFactNeighborY="-23100"/>
      <dgm:spPr/>
      <dgm:t>
        <a:bodyPr/>
        <a:lstStyle/>
        <a:p>
          <a:endParaRPr lang="ru-RU"/>
        </a:p>
      </dgm:t>
    </dgm:pt>
    <dgm:pt modelId="{8E0EA6D6-4AC6-4F72-B83B-715AA090E74F}" type="pres">
      <dgm:prSet presAssocID="{EFACAD7C-311E-4B23-BE3E-F191EEEDF6F0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C6A5D-7BDD-4D77-8DDD-38B0C0B0362A}" type="pres">
      <dgm:prSet presAssocID="{D6DA3DC6-A2DE-449D-80A3-A49C628CF84C}" presName="negSpace" presStyleCnt="0"/>
      <dgm:spPr/>
      <dgm:t>
        <a:bodyPr/>
        <a:lstStyle/>
        <a:p>
          <a:endParaRPr lang="ru-RU"/>
        </a:p>
      </dgm:t>
    </dgm:pt>
    <dgm:pt modelId="{D859F3E0-94A0-422B-89AB-D130ED39F8B5}" type="pres">
      <dgm:prSet presAssocID="{D6DA3DC6-A2DE-449D-80A3-A49C628CF84C}" presName="circle" presStyleLbl="node1" presStyleIdx="0" presStyleCnt="1" custScaleX="161324" custScaleY="159588" custLinFactNeighborX="-30104" custLinFactNeighborY="28033"/>
      <dgm:spPr/>
      <dgm:t>
        <a:bodyPr/>
        <a:lstStyle/>
        <a:p>
          <a:endParaRPr lang="ru-RU"/>
        </a:p>
      </dgm:t>
    </dgm:pt>
  </dgm:ptLst>
  <dgm:cxnLst>
    <dgm:cxn modelId="{A98D3146-2B69-4632-86D5-A14F3E4D461A}" srcId="{D6DA3DC6-A2DE-449D-80A3-A49C628CF84C}" destId="{25B3FEF7-BE36-4B84-AFA7-3D13061784C1}" srcOrd="0" destOrd="0" parTransId="{521A3B97-1275-43BF-AA18-C0DE7E04CC65}" sibTransId="{EF4C6918-174F-4553-860F-FCEE3B6DFDC6}"/>
    <dgm:cxn modelId="{F6963B70-D67A-46E3-BAA6-C3E70B6310C4}" type="presOf" srcId="{EFACAD7C-311E-4B23-BE3E-F191EEEDF6F0}" destId="{8E0EA6D6-4AC6-4F72-B83B-715AA090E74F}" srcOrd="1" destOrd="0" presId="urn:microsoft.com/office/officeart/2005/8/layout/hList9"/>
    <dgm:cxn modelId="{1482E0F7-0404-4EBD-BCFC-2F6158EBAD80}" srcId="{EE19D0DF-C657-411D-B8D4-A689341FCA43}" destId="{D6DA3DC6-A2DE-449D-80A3-A49C628CF84C}" srcOrd="0" destOrd="0" parTransId="{B8662313-D07D-4992-9988-DAE6C3180E5E}" sibTransId="{E02EFB8B-850C-4D48-B393-8375393B04CF}"/>
    <dgm:cxn modelId="{78A12232-1BD7-41A2-B0F3-38936088B91F}" type="presOf" srcId="{25B3FEF7-BE36-4B84-AFA7-3D13061784C1}" destId="{23114D0F-9A0D-4398-8021-4C7768530984}" srcOrd="0" destOrd="0" presId="urn:microsoft.com/office/officeart/2005/8/layout/hList9"/>
    <dgm:cxn modelId="{457D18DB-0D6F-442D-80E7-0EFEE10F301A}" type="presOf" srcId="{EE19D0DF-C657-411D-B8D4-A689341FCA43}" destId="{3E909085-E1BA-4AEE-8633-4AB83171AF1B}" srcOrd="0" destOrd="0" presId="urn:microsoft.com/office/officeart/2005/8/layout/hList9"/>
    <dgm:cxn modelId="{52439F23-6B84-403C-AA09-0898AC6C2D15}" srcId="{D6DA3DC6-A2DE-449D-80A3-A49C628CF84C}" destId="{EFACAD7C-311E-4B23-BE3E-F191EEEDF6F0}" srcOrd="1" destOrd="0" parTransId="{79001286-5289-440A-A308-3991812481A2}" sibTransId="{AC404E0A-FF9A-4644-BF52-D0EA3A4B3B3E}"/>
    <dgm:cxn modelId="{48521EBD-90D5-4F7C-9EE2-0ED21B4757BD}" type="presOf" srcId="{25B3FEF7-BE36-4B84-AFA7-3D13061784C1}" destId="{55F35DE6-B4C7-4350-8A61-FABA9F0E9CD6}" srcOrd="1" destOrd="0" presId="urn:microsoft.com/office/officeart/2005/8/layout/hList9"/>
    <dgm:cxn modelId="{8AFFBBDC-BB1C-461D-9BEC-096F0DADC5E9}" type="presOf" srcId="{D6DA3DC6-A2DE-449D-80A3-A49C628CF84C}" destId="{D859F3E0-94A0-422B-89AB-D130ED39F8B5}" srcOrd="0" destOrd="0" presId="urn:microsoft.com/office/officeart/2005/8/layout/hList9"/>
    <dgm:cxn modelId="{57E6A1CA-E3FB-4E9D-A48C-F97B3191AF0A}" type="presOf" srcId="{EFACAD7C-311E-4B23-BE3E-F191EEEDF6F0}" destId="{1D5C931C-AC7C-43B4-9CAA-48EEEF8E614D}" srcOrd="0" destOrd="0" presId="urn:microsoft.com/office/officeart/2005/8/layout/hList9"/>
    <dgm:cxn modelId="{E14A5B38-E8A5-44B6-8549-6A08D5D1305C}" type="presParOf" srcId="{3E909085-E1BA-4AEE-8633-4AB83171AF1B}" destId="{55E5FBA2-2BB2-48C2-B1AA-55FB499C5B91}" srcOrd="0" destOrd="0" presId="urn:microsoft.com/office/officeart/2005/8/layout/hList9"/>
    <dgm:cxn modelId="{2CB628A4-E784-48E5-8353-A3127C6A7D89}" type="presParOf" srcId="{3E909085-E1BA-4AEE-8633-4AB83171AF1B}" destId="{A925FF9E-A2DA-49D8-B679-D0029AE0BD6D}" srcOrd="1" destOrd="0" presId="urn:microsoft.com/office/officeart/2005/8/layout/hList9"/>
    <dgm:cxn modelId="{D6423FA7-9DCE-4801-A0D8-0769595A50EA}" type="presParOf" srcId="{A925FF9E-A2DA-49D8-B679-D0029AE0BD6D}" destId="{ECE29E09-CBA8-4177-8C5C-381B97009553}" srcOrd="0" destOrd="0" presId="urn:microsoft.com/office/officeart/2005/8/layout/hList9"/>
    <dgm:cxn modelId="{30782A16-D72A-4FED-BAA0-68F5CEE6C692}" type="presParOf" srcId="{A925FF9E-A2DA-49D8-B679-D0029AE0BD6D}" destId="{E834C945-2D18-4531-9447-1550884CFC52}" srcOrd="1" destOrd="0" presId="urn:microsoft.com/office/officeart/2005/8/layout/hList9"/>
    <dgm:cxn modelId="{25882BC0-4F85-4D9E-814A-961AA581A523}" type="presParOf" srcId="{E834C945-2D18-4531-9447-1550884CFC52}" destId="{23114D0F-9A0D-4398-8021-4C7768530984}" srcOrd="0" destOrd="0" presId="urn:microsoft.com/office/officeart/2005/8/layout/hList9"/>
    <dgm:cxn modelId="{B652F3E9-1362-440A-B43D-8CB2A93F9B53}" type="presParOf" srcId="{E834C945-2D18-4531-9447-1550884CFC52}" destId="{55F35DE6-B4C7-4350-8A61-FABA9F0E9CD6}" srcOrd="1" destOrd="0" presId="urn:microsoft.com/office/officeart/2005/8/layout/hList9"/>
    <dgm:cxn modelId="{20873A30-B040-47B6-AD13-AFA93C854909}" type="presParOf" srcId="{A925FF9E-A2DA-49D8-B679-D0029AE0BD6D}" destId="{7832F2B7-EC34-4006-BFC7-C30FAF6C251A}" srcOrd="2" destOrd="0" presId="urn:microsoft.com/office/officeart/2005/8/layout/hList9"/>
    <dgm:cxn modelId="{A9D9B201-E1E0-4D98-94C8-650F9F997647}" type="presParOf" srcId="{7832F2B7-EC34-4006-BFC7-C30FAF6C251A}" destId="{1D5C931C-AC7C-43B4-9CAA-48EEEF8E614D}" srcOrd="0" destOrd="0" presId="urn:microsoft.com/office/officeart/2005/8/layout/hList9"/>
    <dgm:cxn modelId="{30963C34-B481-45AE-8E8A-B3BF5E942BFC}" type="presParOf" srcId="{7832F2B7-EC34-4006-BFC7-C30FAF6C251A}" destId="{8E0EA6D6-4AC6-4F72-B83B-715AA090E74F}" srcOrd="1" destOrd="0" presId="urn:microsoft.com/office/officeart/2005/8/layout/hList9"/>
    <dgm:cxn modelId="{9D495FED-A8E1-4645-A10A-44869F599C71}" type="presParOf" srcId="{3E909085-E1BA-4AEE-8633-4AB83171AF1B}" destId="{778C6A5D-7BDD-4D77-8DDD-38B0C0B0362A}" srcOrd="2" destOrd="0" presId="urn:microsoft.com/office/officeart/2005/8/layout/hList9"/>
    <dgm:cxn modelId="{BDF2E9E3-BC67-4C0D-8A53-EA40231B8F3D}" type="presParOf" srcId="{3E909085-E1BA-4AEE-8633-4AB83171AF1B}" destId="{D859F3E0-94A0-422B-89AB-D130ED39F8B5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0E005D-8F2D-4224-A0E7-D582B4A5283B}" type="doc">
      <dgm:prSet loTypeId="urn:microsoft.com/office/officeart/2005/8/layout/lProcess2" loCatId="list" qsTypeId="urn:microsoft.com/office/officeart/2005/8/quickstyle/3d2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37B3C30F-8451-4795-831F-A7CEB2FB1FD5}">
      <dgm:prSet phldrT="[Текст]" custT="1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Муниципальная программа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«Охрана окружающей среды ЗГМО»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 2016-2019г.г.  </a:t>
          </a:r>
          <a:r>
            <a:rPr lang="ru-RU" sz="1400" i="1" u="sng" dirty="0" smtClean="0">
              <a:latin typeface="Times New Roman" pitchFamily="18" charset="0"/>
              <a:cs typeface="Times New Roman" pitchFamily="18" charset="0"/>
            </a:rPr>
            <a:t>99,14%</a:t>
          </a:r>
          <a:endParaRPr lang="ru-RU" sz="1400" i="1" u="sng" dirty="0">
            <a:latin typeface="Times New Roman" pitchFamily="18" charset="0"/>
            <a:cs typeface="Times New Roman" pitchFamily="18" charset="0"/>
          </a:endParaRPr>
        </a:p>
      </dgm:t>
    </dgm:pt>
    <dgm:pt modelId="{A2C903AB-DA04-40C6-8845-4914C3493BA8}" type="parTrans" cxnId="{5BD62AA1-22CD-47EC-9798-913402E76962}">
      <dgm:prSet/>
      <dgm:spPr/>
      <dgm:t>
        <a:bodyPr/>
        <a:lstStyle/>
        <a:p>
          <a:endParaRPr lang="ru-RU"/>
        </a:p>
      </dgm:t>
    </dgm:pt>
    <dgm:pt modelId="{7537CD39-1857-40BA-956E-43C9DD9628C1}" type="sibTrans" cxnId="{5BD62AA1-22CD-47EC-9798-913402E76962}">
      <dgm:prSet/>
      <dgm:spPr/>
      <dgm:t>
        <a:bodyPr/>
        <a:lstStyle/>
        <a:p>
          <a:endParaRPr lang="ru-RU"/>
        </a:p>
      </dgm:t>
    </dgm:pt>
    <dgm:pt modelId="{61B1EC3D-8CE9-4CFE-988F-35583B47FFC2}">
      <dgm:prSet phldrT="[Текст]" custT="1"/>
      <dgm:spPr/>
      <dgm:t>
        <a:bodyPr/>
        <a:lstStyle/>
        <a:p>
          <a:pPr algn="ctr"/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Подпрограмма:</a:t>
          </a:r>
        </a:p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«Обеспечение безопасности гидротехнического сооружения, предотвращение негативного воздействия на водных объектах» Исполнено:</a:t>
          </a:r>
        </a:p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51 000,0 тыс.руб.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F3944E3-E0D3-4F37-A796-7A0163062AF0}" type="parTrans" cxnId="{D21493B9-8EE6-422F-A47E-978A12A2FD99}">
      <dgm:prSet/>
      <dgm:spPr/>
      <dgm:t>
        <a:bodyPr/>
        <a:lstStyle/>
        <a:p>
          <a:endParaRPr lang="ru-RU"/>
        </a:p>
      </dgm:t>
    </dgm:pt>
    <dgm:pt modelId="{1DCDABCE-4A3F-410A-A354-29DD59FE0CA9}" type="sibTrans" cxnId="{D21493B9-8EE6-422F-A47E-978A12A2FD99}">
      <dgm:prSet/>
      <dgm:spPr/>
      <dgm:t>
        <a:bodyPr/>
        <a:lstStyle/>
        <a:p>
          <a:endParaRPr lang="ru-RU"/>
        </a:p>
      </dgm:t>
    </dgm:pt>
    <dgm:pt modelId="{C4ACCB8D-7CD8-4F5C-B05D-B4E543CB78C1}" type="pres">
      <dgm:prSet presAssocID="{3C0E005D-8F2D-4224-A0E7-D582B4A5283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A6BF5D-C4AF-4FEE-A991-2E58817457FB}" type="pres">
      <dgm:prSet presAssocID="{37B3C30F-8451-4795-831F-A7CEB2FB1FD5}" presName="compNode" presStyleCnt="0"/>
      <dgm:spPr/>
      <dgm:t>
        <a:bodyPr/>
        <a:lstStyle/>
        <a:p>
          <a:endParaRPr lang="ru-RU"/>
        </a:p>
      </dgm:t>
    </dgm:pt>
    <dgm:pt modelId="{825B5525-ECE8-47D8-A5A6-22022AA037D8}" type="pres">
      <dgm:prSet presAssocID="{37B3C30F-8451-4795-831F-A7CEB2FB1FD5}" presName="aNode" presStyleLbl="bgShp" presStyleIdx="0" presStyleCnt="1"/>
      <dgm:spPr/>
      <dgm:t>
        <a:bodyPr/>
        <a:lstStyle/>
        <a:p>
          <a:endParaRPr lang="ru-RU"/>
        </a:p>
      </dgm:t>
    </dgm:pt>
    <dgm:pt modelId="{8E0D5B48-B14E-4A20-8F24-5DF01E659F0A}" type="pres">
      <dgm:prSet presAssocID="{37B3C30F-8451-4795-831F-A7CEB2FB1FD5}" presName="textNode" presStyleLbl="bgShp" presStyleIdx="0" presStyleCnt="1"/>
      <dgm:spPr/>
      <dgm:t>
        <a:bodyPr/>
        <a:lstStyle/>
        <a:p>
          <a:endParaRPr lang="ru-RU"/>
        </a:p>
      </dgm:t>
    </dgm:pt>
    <dgm:pt modelId="{857B6222-2AE1-45BF-8F2D-B2074C3ED123}" type="pres">
      <dgm:prSet presAssocID="{37B3C30F-8451-4795-831F-A7CEB2FB1FD5}" presName="compChildNode" presStyleCnt="0"/>
      <dgm:spPr/>
      <dgm:t>
        <a:bodyPr/>
        <a:lstStyle/>
        <a:p>
          <a:endParaRPr lang="ru-RU"/>
        </a:p>
      </dgm:t>
    </dgm:pt>
    <dgm:pt modelId="{A0B981AD-2E93-42A8-939D-7717F48FFC58}" type="pres">
      <dgm:prSet presAssocID="{37B3C30F-8451-4795-831F-A7CEB2FB1FD5}" presName="theInnerList" presStyleCnt="0"/>
      <dgm:spPr/>
      <dgm:t>
        <a:bodyPr/>
        <a:lstStyle/>
        <a:p>
          <a:endParaRPr lang="ru-RU"/>
        </a:p>
      </dgm:t>
    </dgm:pt>
    <dgm:pt modelId="{8703579B-D880-4C10-ABE0-184149CB4E82}" type="pres">
      <dgm:prSet presAssocID="{61B1EC3D-8CE9-4CFE-988F-35583B47FFC2}" presName="childNode" presStyleLbl="node1" presStyleIdx="0" presStyleCnt="1" custScaleY="90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D62AA1-22CD-47EC-9798-913402E76962}" srcId="{3C0E005D-8F2D-4224-A0E7-D582B4A5283B}" destId="{37B3C30F-8451-4795-831F-A7CEB2FB1FD5}" srcOrd="0" destOrd="0" parTransId="{A2C903AB-DA04-40C6-8845-4914C3493BA8}" sibTransId="{7537CD39-1857-40BA-956E-43C9DD9628C1}"/>
    <dgm:cxn modelId="{A8E52A8C-E383-4674-8DB5-005B0363E100}" type="presOf" srcId="{37B3C30F-8451-4795-831F-A7CEB2FB1FD5}" destId="{8E0D5B48-B14E-4A20-8F24-5DF01E659F0A}" srcOrd="1" destOrd="0" presId="urn:microsoft.com/office/officeart/2005/8/layout/lProcess2"/>
    <dgm:cxn modelId="{D21493B9-8EE6-422F-A47E-978A12A2FD99}" srcId="{37B3C30F-8451-4795-831F-A7CEB2FB1FD5}" destId="{61B1EC3D-8CE9-4CFE-988F-35583B47FFC2}" srcOrd="0" destOrd="0" parTransId="{7F3944E3-E0D3-4F37-A796-7A0163062AF0}" sibTransId="{1DCDABCE-4A3F-410A-A354-29DD59FE0CA9}"/>
    <dgm:cxn modelId="{823B4823-2AFC-4CF8-BD89-139A3BAEB3B9}" type="presOf" srcId="{3C0E005D-8F2D-4224-A0E7-D582B4A5283B}" destId="{C4ACCB8D-7CD8-4F5C-B05D-B4E543CB78C1}" srcOrd="0" destOrd="0" presId="urn:microsoft.com/office/officeart/2005/8/layout/lProcess2"/>
    <dgm:cxn modelId="{CE3D1AB2-6918-48B8-AFE5-9A7D6AE2AF69}" type="presOf" srcId="{37B3C30F-8451-4795-831F-A7CEB2FB1FD5}" destId="{825B5525-ECE8-47D8-A5A6-22022AA037D8}" srcOrd="0" destOrd="0" presId="urn:microsoft.com/office/officeart/2005/8/layout/lProcess2"/>
    <dgm:cxn modelId="{D6614EDC-12FC-4FC3-BE41-77E72E2D324A}" type="presOf" srcId="{61B1EC3D-8CE9-4CFE-988F-35583B47FFC2}" destId="{8703579B-D880-4C10-ABE0-184149CB4E82}" srcOrd="0" destOrd="0" presId="urn:microsoft.com/office/officeart/2005/8/layout/lProcess2"/>
    <dgm:cxn modelId="{CBF1CE3D-F0AC-4466-8970-BF1A033C4DAC}" type="presParOf" srcId="{C4ACCB8D-7CD8-4F5C-B05D-B4E543CB78C1}" destId="{7AA6BF5D-C4AF-4FEE-A991-2E58817457FB}" srcOrd="0" destOrd="0" presId="urn:microsoft.com/office/officeart/2005/8/layout/lProcess2"/>
    <dgm:cxn modelId="{60F29215-CC9C-49AC-A947-79DF258D7894}" type="presParOf" srcId="{7AA6BF5D-C4AF-4FEE-A991-2E58817457FB}" destId="{825B5525-ECE8-47D8-A5A6-22022AA037D8}" srcOrd="0" destOrd="0" presId="urn:microsoft.com/office/officeart/2005/8/layout/lProcess2"/>
    <dgm:cxn modelId="{1101F24E-A733-45BE-AE2D-6EADA45CAC99}" type="presParOf" srcId="{7AA6BF5D-C4AF-4FEE-A991-2E58817457FB}" destId="{8E0D5B48-B14E-4A20-8F24-5DF01E659F0A}" srcOrd="1" destOrd="0" presId="urn:microsoft.com/office/officeart/2005/8/layout/lProcess2"/>
    <dgm:cxn modelId="{3B6BA122-0E91-4C1C-9FF3-D0BCF03DE741}" type="presParOf" srcId="{7AA6BF5D-C4AF-4FEE-A991-2E58817457FB}" destId="{857B6222-2AE1-45BF-8F2D-B2074C3ED123}" srcOrd="2" destOrd="0" presId="urn:microsoft.com/office/officeart/2005/8/layout/lProcess2"/>
    <dgm:cxn modelId="{83CF573D-2343-42F6-9D2A-78FBBCFCE708}" type="presParOf" srcId="{857B6222-2AE1-45BF-8F2D-B2074C3ED123}" destId="{A0B981AD-2E93-42A8-939D-7717F48FFC58}" srcOrd="0" destOrd="0" presId="urn:microsoft.com/office/officeart/2005/8/layout/lProcess2"/>
    <dgm:cxn modelId="{6FEBA6BF-AFFC-471C-BE70-F403CA209CF7}" type="presParOf" srcId="{A0B981AD-2E93-42A8-939D-7717F48FFC58}" destId="{8703579B-D880-4C10-ABE0-184149CB4E8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69A37-70CA-4A15-8A70-5FC026AC213F}" type="datetimeFigureOut">
              <a:rPr lang="ru-RU" smtClean="0"/>
              <a:pPr/>
              <a:t>26.04.2018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A1A6A-3946-47F8-8175-5BCB1B07C84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482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B2E50-4A50-4D9C-8431-824A5B108914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82CF-FE6F-405B-9AF7-8E6AAC073CC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078D-A9E6-474F-8335-2DEB2CDF51B8}" type="datetimeFigureOut">
              <a:rPr lang="ru-RU" smtClean="0"/>
              <a:pPr/>
              <a:t>26.04.2018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37C3-CB03-4C05-9D0A-063E9F1CBAB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078D-A9E6-474F-8335-2DEB2CDF51B8}" type="datetimeFigureOut">
              <a:rPr lang="ru-RU" smtClean="0"/>
              <a:pPr/>
              <a:t>26.04.2018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37C3-CB03-4C05-9D0A-063E9F1CBA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078D-A9E6-474F-8335-2DEB2CDF51B8}" type="datetimeFigureOut">
              <a:rPr lang="ru-RU" smtClean="0"/>
              <a:pPr/>
              <a:t>26.04.2018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37C3-CB03-4C05-9D0A-063E9F1CBA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078D-A9E6-474F-8335-2DEB2CDF51B8}" type="datetimeFigureOut">
              <a:rPr lang="ru-RU" smtClean="0"/>
              <a:pPr/>
              <a:t>26.04.2018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37C3-CB03-4C05-9D0A-063E9F1CBAB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078D-A9E6-474F-8335-2DEB2CDF51B8}" type="datetimeFigureOut">
              <a:rPr lang="ru-RU" smtClean="0"/>
              <a:pPr/>
              <a:t>26.04.2018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37C3-CB03-4C05-9D0A-063E9F1CBA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078D-A9E6-474F-8335-2DEB2CDF51B8}" type="datetimeFigureOut">
              <a:rPr lang="ru-RU" smtClean="0"/>
              <a:pPr/>
              <a:t>26.04.2018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37C3-CB03-4C05-9D0A-063E9F1CBAB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078D-A9E6-474F-8335-2DEB2CDF51B8}" type="datetimeFigureOut">
              <a:rPr lang="ru-RU" smtClean="0"/>
              <a:pPr/>
              <a:t>26.04.2018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37C3-CB03-4C05-9D0A-063E9F1CBAB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078D-A9E6-474F-8335-2DEB2CDF51B8}" type="datetimeFigureOut">
              <a:rPr lang="ru-RU" smtClean="0"/>
              <a:pPr/>
              <a:t>26.04.2018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37C3-CB03-4C05-9D0A-063E9F1CBA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078D-A9E6-474F-8335-2DEB2CDF51B8}" type="datetimeFigureOut">
              <a:rPr lang="ru-RU" smtClean="0"/>
              <a:pPr/>
              <a:t>26.04.2018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37C3-CB03-4C05-9D0A-063E9F1CBA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078D-A9E6-474F-8335-2DEB2CDF51B8}" type="datetimeFigureOut">
              <a:rPr lang="ru-RU" smtClean="0"/>
              <a:pPr/>
              <a:t>26.04.2018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37C3-CB03-4C05-9D0A-063E9F1CBA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078D-A9E6-474F-8335-2DEB2CDF51B8}" type="datetimeFigureOut">
              <a:rPr lang="ru-RU" smtClean="0"/>
              <a:pPr/>
              <a:t>26.04.2018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37C3-CB03-4C05-9D0A-063E9F1CBAB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EA8AC8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26078D-A9E6-474F-8335-2DEB2CDF51B8}" type="datetimeFigureOut">
              <a:rPr lang="ru-RU" smtClean="0"/>
              <a:pPr/>
              <a:t>26.04.2018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4137C3-CB03-4C05-9D0A-063E9F1CBA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3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34.jpe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hyperlink" Target="mailto:fin04@gfu.ru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4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ribaikal.ru/typo3temp/pics/abd8a3ea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008112" cy="1152128"/>
          </a:xfrm>
          <a:prstGeom prst="rect">
            <a:avLst/>
          </a:prstGeom>
          <a:noFill/>
        </p:spPr>
      </p:pic>
      <p:pic>
        <p:nvPicPr>
          <p:cNvPr id="1028" name="Picture 4" descr="http://www.zimadm.ru/pub/img/QA/4460/P1020521.JPG"/>
          <p:cNvPicPr>
            <a:picLocks noChangeAspect="1" noChangeArrowheads="1"/>
          </p:cNvPicPr>
          <p:nvPr/>
        </p:nvPicPr>
        <p:blipFill>
          <a:blip r:embed="rId3" cstate="print">
            <a:lum bright="16000" contrast="6000"/>
          </a:blip>
          <a:srcRect/>
          <a:stretch>
            <a:fillRect/>
          </a:stretch>
        </p:blipFill>
        <p:spPr bwMode="auto">
          <a:xfrm rot="20998725">
            <a:off x="335494" y="3898680"/>
            <a:ext cx="3096344" cy="206423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15616" y="1916832"/>
            <a:ext cx="70567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ОТЧЕТ</a:t>
            </a:r>
          </a:p>
          <a:p>
            <a:pPr algn="ctr"/>
            <a:r>
              <a:rPr lang="ru-RU" sz="2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ОБ ИСПОЛНЕНИИ </a:t>
            </a:r>
          </a:p>
          <a:p>
            <a:pPr algn="ctr"/>
            <a:r>
              <a:rPr lang="ru-RU" sz="2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БЮДЖЕТА ЗИМИНСКОГО</a:t>
            </a:r>
          </a:p>
          <a:p>
            <a:pPr algn="ctr"/>
            <a:r>
              <a:rPr lang="ru-RU" sz="2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ГОРОДСКОГО МУНИЦИПАЛЬНОГО ОБРАЗОВАНИЯ</a:t>
            </a:r>
          </a:p>
          <a:p>
            <a:pPr algn="ctr"/>
            <a:r>
              <a:rPr lang="ru-RU" sz="2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ЗА 2017 ГОД</a:t>
            </a:r>
            <a:endParaRPr lang="ru-RU" sz="20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404664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Управление по финансам и налогам </a:t>
            </a:r>
            <a:r>
              <a:rPr lang="ru-RU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www.zimadm.ru/pub/img/QA/4460/P1000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9787">
            <a:off x="5995152" y="4376991"/>
            <a:ext cx="2753945" cy="184797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957532"/>
          <a:ext cx="9144000" cy="571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188640"/>
            <a:ext cx="623779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ДИНАМИКА ДОХОДОВ БЮДЖЕТА ЗИМИНСКОГО  ГОРОДСКОГО</a:t>
            </a:r>
          </a:p>
          <a:p>
            <a:r>
              <a:rPr lang="ru-RU" dirty="0" smtClean="0">
                <a:latin typeface="Calibri" pitchFamily="34" charset="0"/>
              </a:rPr>
              <a:t> МУНИЦИПАЛЬНОГО ОБРАЗОВАНИЯ ЗА 2017г.,тыс.руб.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380999" y="514350"/>
          <a:ext cx="8382001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07704" y="188640"/>
            <a:ext cx="623779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СТРУКТУРА РАСХОДОВ БЮДЖЕТА ЗИМИНСКОГО  ГОРОДСКОГО</a:t>
            </a:r>
          </a:p>
          <a:p>
            <a:r>
              <a:rPr lang="ru-RU" dirty="0" smtClean="0">
                <a:latin typeface="Calibri" pitchFamily="34" charset="0"/>
              </a:rPr>
              <a:t> МУНИЦИПАЛЬНОГО ОБРАЗОВАНИЯ ЗА 2017г.,тыс.руб.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-756592" y="1196752"/>
          <a:ext cx="9900592" cy="6098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1052736"/>
          <a:ext cx="8496943" cy="554461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028181"/>
                <a:gridCol w="1544135"/>
                <a:gridCol w="1548331"/>
                <a:gridCol w="1376296"/>
              </a:tblGrid>
              <a:tr h="7730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/>
                        <a:t>Наименование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/>
                        <a:t>Плановые назначения на 2017г.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/>
                        <a:t>Фактическое исполнение 2017г.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/>
                        <a:t>% исполнения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93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Общегосударственные вопросы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88 201,0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84 864,6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96,2%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3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Национальная оборона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2 141,3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2 060,8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96,2%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346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Национальная безопасность и правоохранительная деятельность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2 502,1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1 881,0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75,2%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3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Национальная экономика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161 263,7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125 000,7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77,5%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3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Жилищно-коммунальное хозяйство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105 951,1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100 978,4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95,3%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3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Охрана окружающей среды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385,2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0,0%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3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Образование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522 959,2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513 453,6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98,2%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3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Культура, кинематография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54 064,8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51 484,4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95,2%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3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Здравоохранение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1 254,2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1 206,6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96,2%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3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Социальная политика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63 428,7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56 264,8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88,7%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3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Физическая культура и спорт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8 090,9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7 525,8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93,0%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3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Средства </a:t>
                      </a:r>
                      <a:r>
                        <a:rPr lang="ru-RU" sz="1300" u="none" strike="noStrike" dirty="0" smtClean="0"/>
                        <a:t>массовой </a:t>
                      </a:r>
                      <a:r>
                        <a:rPr lang="ru-RU" sz="1300" u="none" strike="noStrike" dirty="0"/>
                        <a:t>информации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7 938,3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7 040,2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88,7%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99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Обслуживание </a:t>
                      </a:r>
                      <a:r>
                        <a:rPr lang="ru-RU" sz="1300" u="none" strike="noStrike" dirty="0" smtClean="0"/>
                        <a:t>государственного </a:t>
                      </a:r>
                      <a:r>
                        <a:rPr lang="ru-RU" sz="1300" u="none" strike="noStrike" dirty="0"/>
                        <a:t>и муниципального долга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2 681,6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/>
                        <a:t>2 679,8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/>
                        <a:t>99,9%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055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/>
                        <a:t>ИТОГО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/>
                        <a:t>1 020 862,1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/>
                        <a:t>954 440,7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/>
                        <a:t>93,5%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95536" y="188640"/>
            <a:ext cx="849694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Исполнение расходов бюджета ЗГМО </a:t>
            </a:r>
          </a:p>
          <a:p>
            <a:pPr algn="ctr"/>
            <a:r>
              <a:rPr lang="ru-RU" sz="2000" dirty="0" smtClean="0"/>
              <a:t>по основным функциям за </a:t>
            </a:r>
            <a:r>
              <a:rPr lang="ru-RU" dirty="0" smtClean="0"/>
              <a:t>2017 год, тыс.руб.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9632" y="476672"/>
            <a:ext cx="6768752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Удельный вес программных расходов бюджета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2017 году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79513" y="1412776"/>
          <a:ext cx="8424936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6" name="AutoShape 2" descr="https://tverweek.com/media/k2/items/cache/48679a1ffe3a86d8515a27746777036c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tverweek.com/media/k2/items/cache/48679a1ffe3a86d8515a27746777036c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tverweek.com/media/k2/items/cache/48679a1ffe3a86d8515a27746777036c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s://tverweek.com/media/k2/items/cache/48679a1ffe3a86d8515a27746777036c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4" name="Picture 10" descr="https://img.tourister.ru/get/1/4/9/2/0/6/3/8_864_864_fix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5499">
            <a:off x="6691085" y="4707591"/>
            <a:ext cx="2160239" cy="18002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mfc51.ru/site/assets/files/1384/podvedenie_itog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013176"/>
            <a:ext cx="2765107" cy="1728192"/>
          </a:xfrm>
          <a:prstGeom prst="rect">
            <a:avLst/>
          </a:prstGeom>
          <a:noFill/>
          <a:effectLst>
            <a:softEdge rad="63500"/>
          </a:effectLst>
        </p:spPr>
      </p:pic>
      <p:graphicFrame>
        <p:nvGraphicFramePr>
          <p:cNvPr id="2" name="Диаграмма 1"/>
          <p:cNvGraphicFramePr/>
          <p:nvPr/>
        </p:nvGraphicFramePr>
        <p:xfrm>
          <a:off x="971600" y="1844824"/>
          <a:ext cx="8820472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340768"/>
          <a:ext cx="3975100" cy="1419225"/>
        </p:xfrm>
        <a:graphic>
          <a:graphicData uri="http://schemas.openxmlformats.org/drawingml/2006/table">
            <a:tbl>
              <a:tblPr/>
              <a:tblGrid>
                <a:gridCol w="2347625"/>
                <a:gridCol w="1627475"/>
              </a:tblGrid>
              <a:tr h="4667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Расходы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за счет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средств местного 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бюджета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279 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533,0 тыс.руб.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</a:rPr>
                        <a:t>Субсидии из областного и федерального бюджета 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</a:rPr>
                        <a:t>173 </a:t>
                      </a:r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</a:rPr>
                        <a:t>894,7 тыс.руб.</a:t>
                      </a:r>
                      <a:endParaRPr lang="ru-RU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Субвенции из областного и федерального бюджета 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341,1 тыс.руб.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979712" y="188640"/>
            <a:ext cx="5976664" cy="64807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Структура программных расходов по источникам финансирования за 2017 год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360040"/>
          </a:xfrm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муниципальных программ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Зиминского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за 2017г.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107502" y="476671"/>
          <a:ext cx="8928993" cy="64299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3171"/>
                <a:gridCol w="4371080"/>
                <a:gridCol w="1552954"/>
                <a:gridCol w="1482366"/>
                <a:gridCol w="1129422"/>
              </a:tblGrid>
              <a:tr h="4529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образования» на  2016-2019 г.г.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495 949,8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485 692,8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97,93%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«Молодежная политика» на  2016-2020 г.г.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959,9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956,4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99,64%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9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культуры» на  2016-2019 г.г.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79 484,2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74 885,6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94,21%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спорта» на  2016-2019 г.г.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8 090,9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7 525,8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93,02%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1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«Оказание содействия по сохранению и улучшению здоровья населения г. Зимы» на  2016-2019 г.г.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1 254,2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1 206,6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96,2%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9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«Социальная поддержка населения» на  2016-2019 г.г.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49 136,6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44 627,3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90,8%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9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«Жилищно-коммунальное хозяйство» на  2016-2019 г.г.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33 109,3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29 157,3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88,06%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9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«Обеспечение населения города доступным жильем»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 2016-2020г.г.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43 170,2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43 022,9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99,66%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9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дорожного хозяйства» на  2016-2020г.г.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103 132,3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66 251,8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64,24%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9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«Экономическое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 на  2016-2019г.г.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82,39%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9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«Охрана труда» на  2016-2019г.г.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1 049,2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961,4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91,63%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9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«Безопасность» на  2016-2019г.г.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4 197,9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3 546,3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84,48%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«Охрана окружающей среды» на 2016-2019г.г.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51 442,7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51000,00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99,14%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«Формирование современной городской среды»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2017г.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18 008,0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17 803,6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98,86%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6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451ED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dirty="0">
                        <a:solidFill>
                          <a:srgbClr val="451ED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451ED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889 144,1</a:t>
                      </a:r>
                      <a:endParaRPr lang="ru-RU" sz="1200" b="1" dirty="0">
                        <a:solidFill>
                          <a:srgbClr val="451ED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451ED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826 768,8</a:t>
                      </a:r>
                      <a:endParaRPr lang="ru-RU" sz="1200" b="1" dirty="0">
                        <a:solidFill>
                          <a:srgbClr val="451ED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451ED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92,98%</a:t>
                      </a:r>
                      <a:endParaRPr lang="ru-RU" sz="1200" b="1" dirty="0">
                        <a:solidFill>
                          <a:srgbClr val="451ED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detkin-club.ru/images/about/1zvtqhe_57088d8dda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229200"/>
            <a:ext cx="1944216" cy="149745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23928" y="2780928"/>
            <a:ext cx="1835696" cy="2160240"/>
          </a:xfrm>
          <a:prstGeom prst="round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Исполнение по подпрограммам, тыс.руб.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63888" y="836712"/>
            <a:ext cx="1872208" cy="158417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«Общее образование»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278 373,9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619672" y="2060848"/>
            <a:ext cx="2088232" cy="187220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«Дошкольное образование»</a:t>
            </a:r>
          </a:p>
          <a:p>
            <a:pPr algn="ctr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152 738,3</a:t>
            </a:r>
          </a:p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012160" y="3284984"/>
            <a:ext cx="2376264" cy="18722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«Обеспечение функций управления в сфере образования»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23 960,4</a:t>
            </a:r>
          </a:p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868144" y="1124744"/>
            <a:ext cx="2232248" cy="18722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«Дополнительное образование детей в сфере образования»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26 435,9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419872" y="5102424"/>
            <a:ext cx="2448272" cy="175557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«Отдых, оздоровление и занятость детей в период летних каникул»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3 184,3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116632"/>
            <a:ext cx="8496944" cy="646331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ru-RU" dirty="0" smtClean="0">
                <a:ln>
                  <a:solidFill>
                    <a:srgbClr val="451ED2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dirty="0" err="1" smtClean="0">
                <a:ln>
                  <a:solidFill>
                    <a:srgbClr val="451ED2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dirty="0" smtClean="0">
                <a:ln>
                  <a:solidFill>
                    <a:srgbClr val="451ED2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«Развитие образования» на 2016-2018г.г.   </a:t>
            </a:r>
            <a:r>
              <a:rPr lang="ru-RU" i="1" u="sng" dirty="0" smtClean="0">
                <a:ln>
                  <a:solidFill>
                    <a:srgbClr val="451ED2"/>
                  </a:solidFill>
                </a:ln>
                <a:solidFill>
                  <a:schemeClr val="accent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97,93%</a:t>
            </a:r>
            <a:endParaRPr lang="ru-RU" i="1" u="sng" dirty="0">
              <a:ln>
                <a:solidFill>
                  <a:srgbClr val="451ED2"/>
                </a:solidFill>
              </a:ln>
              <a:solidFill>
                <a:schemeClr val="accent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547664" y="4293096"/>
            <a:ext cx="1944216" cy="1728192"/>
          </a:xfrm>
          <a:prstGeom prst="ellipse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«Служебный жилой фонд»</a:t>
            </a:r>
          </a:p>
          <a:p>
            <a:pPr algn="ctr"/>
            <a:endPara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1 000,0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1line.info/media/k2/items/cache/dc934bb2a5a7ed0c923adb346eb7ffec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1872208" cy="151216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27584" y="116632"/>
            <a:ext cx="7992888" cy="64698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«Молодежная политика» на 2016-2020г.г.  </a:t>
            </a:r>
            <a:r>
              <a:rPr lang="ru-RU" sz="1600" i="1" u="sng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99,64%</a:t>
            </a:r>
            <a:endParaRPr lang="ru-RU" sz="1600" i="1" u="sng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31640" y="836712"/>
          <a:ext cx="741682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1340768"/>
            <a:ext cx="400110" cy="43204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Исполнено по подпрограммам, тыс.руб. :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2924944"/>
            <a:ext cx="7992888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«Развитие культуры» на 2016-2019г.г.  </a:t>
            </a:r>
            <a:r>
              <a:rPr lang="ru-RU" i="1" u="sng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94,21%</a:t>
            </a:r>
            <a:endParaRPr lang="ru-RU" i="1" u="sng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403648" y="3573016"/>
          <a:ext cx="705678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323528" y="1628800"/>
          <a:ext cx="70567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971600" y="548680"/>
            <a:ext cx="7128792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«Оказание содействия по сохранению и улучшению здоровья населения г.Зимы» на 2016-2019 г.г. </a:t>
            </a:r>
            <a:r>
              <a:rPr lang="ru-RU" sz="16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96,20%</a:t>
            </a:r>
            <a:endParaRPr lang="ru-RU" sz="16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2-tub-ru.yandex.net/i?id=7623a6c9a7fa55c9fe5e8fc07545f14b-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70392">
            <a:off x="110884" y="3341714"/>
            <a:ext cx="1800200" cy="158417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https://im3-tub-ru.yandex.net/i?id=6e0be80c49b47f2195736b7517d1e3a8-l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95936">
            <a:off x="6651835" y="4732481"/>
            <a:ext cx="2463970" cy="16755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9460" name="Picture 4" descr="http://www.uroweb.ru/files/imagesPrev/a6334cf10aab36bdfd73032ddd5d1654.jpg?v1.2.10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63424">
            <a:off x="6948264" y="2420888"/>
            <a:ext cx="2016224" cy="15121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9462" name="AutoShape 6" descr="https://s1.1zoom.ru/big3/771/407108-sveti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s1.1zoom.ru/big3/771/407108-sveti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s://s1.1zoom.ru/big3/771/407108-svetik.jpg"/>
          <p:cNvSpPr>
            <a:spLocks noChangeAspect="1" noChangeArrowheads="1"/>
          </p:cNvSpPr>
          <p:nvPr/>
        </p:nvSpPr>
        <p:spPr bwMode="auto">
          <a:xfrm>
            <a:off x="155575" y="-4327525"/>
            <a:ext cx="13716000" cy="902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https://s1.1zoom.ru/big3/771/407108-svetik.jpg"/>
          <p:cNvSpPr>
            <a:spLocks noChangeAspect="1" noChangeArrowheads="1"/>
          </p:cNvSpPr>
          <p:nvPr/>
        </p:nvSpPr>
        <p:spPr bwMode="auto">
          <a:xfrm>
            <a:off x="155575" y="-4327525"/>
            <a:ext cx="13716000" cy="902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0" name="AutoShape 14" descr="https://s1.1zoom.ru/big3/771/407108-svetik.jpg"/>
          <p:cNvSpPr>
            <a:spLocks noChangeAspect="1" noChangeArrowheads="1"/>
          </p:cNvSpPr>
          <p:nvPr/>
        </p:nvSpPr>
        <p:spPr bwMode="auto">
          <a:xfrm>
            <a:off x="155575" y="-4327525"/>
            <a:ext cx="13716000" cy="902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2" name="AutoShape 16" descr="https://static8.depositphotos.com/1000383/981/i/950/depositphotos_9816624-stock-photo-pills-tablets-and-drugs-he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4" name="AutoShape 18" descr="https://static8.depositphotos.com/1000383/981/i/950/depositphotos_9816624-stock-photo-pills-tablets-and-drugs-he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6" name="AutoShape 20" descr="https://static8.depositphotos.com/1000383/981/i/950/depositphotos_9816624-stock-photo-pills-tablets-and-drugs-he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8" name="AutoShape 22" descr="https://static8.depositphotos.com/1000383/981/i/950/depositphotos_9816624-stock-photo-pills-tablets-and-drugs-he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80" name="AutoShape 24" descr="https://static8.depositphotos.com/1000383/981/i/950/depositphotos_9816624-stock-photo-pills-tablets-and-drugs-he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-108520" y="836712"/>
          <a:ext cx="943304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2" descr="http://mdou24balakovo.ucoz.ru/_nw/0/899680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7184" y="4310274"/>
            <a:ext cx="2915705" cy="243288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116632"/>
            <a:ext cx="820891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«Развитие физической культуры и спорта» на </a:t>
            </a:r>
            <a:r>
              <a:rPr lang="ru-RU" sz="1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2016-2019г.г</a:t>
            </a:r>
            <a:r>
              <a:rPr lang="ru-RU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u="sng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93,02%</a:t>
            </a:r>
            <a:endParaRPr lang="ru-RU" i="1" u="sng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fotohomka.ru/images/Sep/30/ffdf0de43a1f52787a84592cb1d59c7c/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57279">
            <a:off x="5662254" y="1425649"/>
            <a:ext cx="2855559" cy="207581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http://regionsamara.ru/wp-content/uploads/2017/12/1506678701_inx960x640.jpg"/>
          <p:cNvPicPr>
            <a:picLocks noChangeAspect="1" noChangeArrowheads="1"/>
          </p:cNvPicPr>
          <p:nvPr/>
        </p:nvPicPr>
        <p:blipFill>
          <a:blip r:embed="rId2" cstate="print">
            <a:lum bright="51000" contrast="-66000"/>
          </a:blip>
          <a:srcRect/>
          <a:stretch>
            <a:fillRect/>
          </a:stretch>
        </p:blipFill>
        <p:spPr bwMode="auto">
          <a:xfrm>
            <a:off x="107504" y="116632"/>
            <a:ext cx="8893496" cy="655272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971600" y="1484784"/>
            <a:ext cx="2736304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</a:t>
            </a:r>
          </a:p>
          <a:p>
            <a:pPr algn="ctr"/>
            <a:r>
              <a:rPr lang="ru-RU" dirty="0" smtClean="0"/>
              <a:t>949 884,0 тыс.руб.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07904" y="2924944"/>
            <a:ext cx="2520280" cy="13681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</a:p>
          <a:p>
            <a:pPr algn="ctr"/>
            <a:r>
              <a:rPr lang="ru-RU" dirty="0" smtClean="0"/>
              <a:t>954 441,0 тыс.руб.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84168" y="4365104"/>
            <a:ext cx="2520280" cy="122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</a:t>
            </a:r>
          </a:p>
          <a:p>
            <a:pPr algn="ctr"/>
            <a:r>
              <a:rPr lang="ru-RU" dirty="0" smtClean="0"/>
              <a:t>- 4 557,0 тыс.руб.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32656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  <a:r>
              <a:rPr lang="ru-RU" altLang="ru-RU" sz="2000" b="1" i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altLang="ru-RU" sz="20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в 2017 году </a:t>
            </a:r>
            <a:endParaRPr lang="ru-RU" sz="2000" b="1" i="1" dirty="0">
              <a:solidFill>
                <a:srgbClr val="9900CC"/>
              </a:solidFill>
            </a:endParaRPr>
          </a:p>
        </p:txBody>
      </p:sp>
      <p:pic>
        <p:nvPicPr>
          <p:cNvPr id="1040" name="Picture 16" descr="https://im1-tub-ru.yandex.net/i?id=db4e489e31d17bbffaf1f39743f24071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81128"/>
            <a:ext cx="2681053" cy="2088232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://era.com.ua/market/img/?s=1&amp;f=762&amp;i=4017013_1_261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708920"/>
            <a:ext cx="1728192" cy="1445201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188640"/>
            <a:ext cx="8352928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«Жилищно-коммунальное хозяйство»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2016-2019г.г. </a:t>
            </a:r>
            <a:r>
              <a:rPr lang="ru-RU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88,06 %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Исполнение по подпрограммам (тыс.руб.):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628800"/>
          <a:ext cx="903649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4" name="Picture 2" descr="http://inroshal.ru/upload/resizeproxy/720_/99b0893764899cd4c606ec6c0f7ca408.jpg?150842558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847492">
            <a:off x="307372" y="5402700"/>
            <a:ext cx="1393736" cy="97561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5844" name="Picture 4" descr="http://vseon.com/i/images/news/march15/3881___jpg____1413445568_327e80c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728526">
            <a:off x="2569339" y="1714370"/>
            <a:ext cx="1440160" cy="14401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5850" name="Picture 10" descr="http://caomos.news/upload/resize_cache/iblock/bd6/300_0_1/bd6a1897b2497f40b886eed176d06d6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874155">
            <a:off x="5418912" y="1766325"/>
            <a:ext cx="1242624" cy="116724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496944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«Обеспечение населения города доступным жильем» на 2016-2020г.г.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99,66%</a:t>
            </a:r>
            <a:endParaRPr lang="ru-RU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788024" y="1340768"/>
            <a:ext cx="3960440" cy="3240360"/>
          </a:xfrm>
          <a:prstGeom prst="downArrow">
            <a:avLst>
              <a:gd name="adj1" fmla="val 58712"/>
              <a:gd name="adj2" fmla="val 5041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«Молодым семьям -доступное жилье»</a:t>
            </a:r>
          </a:p>
          <a:p>
            <a:pPr algn="ctr"/>
            <a:endPara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5 955,30 тыс.руб.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39552" y="1268760"/>
            <a:ext cx="3816424" cy="3312368"/>
          </a:xfrm>
          <a:prstGeom prst="downArrow">
            <a:avLst>
              <a:gd name="adj1" fmla="val 61302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«Переселение граждан, проживающих на территории ЗГМО, из аварийного жилищного фонда, признанного непригодным для проживания»</a:t>
            </a:r>
          </a:p>
          <a:p>
            <a:pPr algn="ctr"/>
            <a:endPara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37 067,60 тыс.руб.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4818" name="AutoShape 2" descr="http://urbanlook.ru/wp-content/uploads/2015/02/doxd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://urbanlook.ru/wp-content/uploads/2015/02/doxd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://urbanlook.ru/wp-content/uploads/2015/02/doxd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4" name="AutoShape 8" descr="http://urbanlook.ru/wp-content/uploads/2015/02/doxd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6" name="AutoShape 10" descr="https://kvadmetry.ru/wp-content/uploads/2017/10/mnogde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8" name="AutoShape 12" descr="https://kvadmetry.ru/wp-content/uploads/2017/10/mnogde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30" name="AutoShape 14" descr="https://jur24pro.ru/upload/iblock/84b/84bd197dd3036400c4a0651da1884d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32" name="AutoShape 16" descr="https://jur24pro.ru/upload/iblock/84b/84bd197dd3036400c4a0651da1884d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34" name="AutoShape 18" descr="https://jur24pro.ru/upload/iblock/84b/84bd197dd3036400c4a0651da1884d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36" name="AutoShape 20" descr="https://properties-unlimited.com/wp-content/uploads/2017/07/AdobeStock_117381976-1100x5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40" name="AutoShape 24" descr="http://altesmedia.ru/media/k2/items/cache/40f6016c3fe9d3e9007b28c4501eb74f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42" name="Picture 26" descr="http://stroimmaster.ru/wp-content/uploads/2014/12/%D0%A1%D1%82%D1%80%D0%BE%D0%B8%D1%82%D0%B5%D0%BB%D1%8C%D1%81%D1%82%D0%B2%D0%BE-%D0%B6%D0%B8%D0%BB%D1%8C%D1%8F-%D0%B4%D0%BB%D1%8F-%D0%BC%D0%BE%D0%BB%D0%BE%D0%B4%D1%8B%D1%85-%D1%81%D0%B5%D0%BC%D0%B5%D0%B9.-%D0%A1%D1%81%D1%83%D0%B4%D0%B0-%D0%BD%D0%B0-%D0%B6%D0%B8%D0%BB%D1%8C%D0%B5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293096"/>
            <a:ext cx="3004650" cy="208823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453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Муниципальная программа </a:t>
            </a:r>
          </a:p>
          <a:p>
            <a:pPr algn="ctr"/>
            <a:r>
              <a:rPr lang="ru-RU" b="1" dirty="0" smtClean="0">
                <a:ln w="11430"/>
                <a:solidFill>
                  <a:srgbClr val="453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«Развитие дорожного хозяйства» на 2016-2020 г.г. </a:t>
            </a:r>
            <a:r>
              <a:rPr lang="ru-RU" b="1" i="1" u="sng" dirty="0" smtClean="0">
                <a:ln w="11430"/>
                <a:solidFill>
                  <a:srgbClr val="453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64,24%</a:t>
            </a:r>
            <a:endParaRPr lang="ru-RU" i="1" u="sng" dirty="0">
              <a:solidFill>
                <a:srgbClr val="453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196752"/>
            <a:ext cx="5436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Исполнение по подпрограммам (тыс.руб.):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s://im0-tub-ru.yandex.net/i?id=f8bbdcfe33ad655732ce3d4169fe7d0a&amp;n=33&amp;h=215&amp;w=2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1742">
            <a:off x="428072" y="1872866"/>
            <a:ext cx="2592288" cy="19940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4293096"/>
            <a:ext cx="2376264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«Повышение безопасности дорожного движения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Зиминском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городском муниципальном образовании»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4293096"/>
            <a:ext cx="2520279" cy="15841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i="1" kern="1200" dirty="0" smtClean="0">
                <a:latin typeface="Cambria" pitchFamily="18" charset="0"/>
              </a:rPr>
              <a:t>«Дорожное </a:t>
            </a:r>
            <a:r>
              <a:rPr lang="ru-RU" sz="1600" i="1" kern="1200" dirty="0" smtClean="0">
                <a:latin typeface="Times New Roman" pitchFamily="18" charset="0"/>
                <a:cs typeface="Times New Roman" pitchFamily="18" charset="0"/>
              </a:rPr>
              <a:t>хозяйство</a:t>
            </a:r>
            <a:r>
              <a:rPr lang="ru-RU" sz="1600" i="1" kern="1200" dirty="0" smtClean="0">
                <a:latin typeface="Cambria" pitchFamily="18" charset="0"/>
              </a:rPr>
              <a:t> на территории </a:t>
            </a:r>
            <a:r>
              <a:rPr lang="ru-RU" sz="1600" i="1" kern="1200" dirty="0" err="1" smtClean="0">
                <a:latin typeface="Cambria" pitchFamily="18" charset="0"/>
              </a:rPr>
              <a:t>Зиминского</a:t>
            </a:r>
            <a:r>
              <a:rPr lang="ru-RU" sz="1600" i="1" kern="1200" dirty="0" smtClean="0">
                <a:latin typeface="Cambria" pitchFamily="18" charset="0"/>
              </a:rPr>
              <a:t> городского муниципального образования»</a:t>
            </a:r>
            <a:endParaRPr lang="ru-RU" sz="1600" i="1" kern="1200" dirty="0"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3789040"/>
            <a:ext cx="918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922,6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3789040"/>
            <a:ext cx="9028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65 329,2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mindortrans.su/attachments/information_items_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3488">
            <a:off x="5885928" y="1646584"/>
            <a:ext cx="2232248" cy="223224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188640"/>
            <a:ext cx="8064896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«Экономическое развитие» на 2016-2019г.г. </a:t>
            </a:r>
            <a:r>
              <a:rPr lang="ru-RU" i="1" u="sng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82,39%</a:t>
            </a:r>
            <a:endParaRPr lang="ru-RU" i="1" u="sng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979712" y="1628800"/>
          <a:ext cx="583264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39552" y="1052736"/>
            <a:ext cx="3888432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Исполнено по подпрограммам: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23528" y="2852936"/>
            <a:ext cx="1512168" cy="108012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93,00 тыс.руб.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23528" y="1700808"/>
            <a:ext cx="1475656" cy="108012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23,00 тыс.руб.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23528" y="4005064"/>
            <a:ext cx="1440160" cy="108012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15,00 тыс.руб.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http://inzoloto.ru/wp-content/uploads/2014/07/1253096661phpERTpjO1-1024x7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06980">
            <a:off x="6607266" y="5004020"/>
            <a:ext cx="2304256" cy="17281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2774" name="AutoShape 6" descr="http://www.1000dosok.ru/s/12-11-51254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6" name="AutoShape 8" descr="http://www.1000dosok.ru/s/12-11-51254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http://www.1000dosok.ru/s/12-11-51254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80" name="Picture 12" descr="http://invest-expert.info/upload_images/2136954043_b670879bac_o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998717"/>
            <a:ext cx="2912546" cy="185928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88640"/>
            <a:ext cx="5256584" cy="71508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«Охрана труда» на 2016-2019г.г. </a:t>
            </a:r>
            <a:r>
              <a:rPr lang="ru-RU" i="1" u="sng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91,63%</a:t>
            </a:r>
            <a:endParaRPr lang="ru-RU" i="1" u="sng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980728"/>
            <a:ext cx="1800200" cy="280831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«Формирование и развитие методической, организационной и мотивационной основ для функционирования системы управления охраной труда»</a:t>
            </a:r>
          </a:p>
          <a:p>
            <a:pPr algn="ctr"/>
            <a:r>
              <a:rPr lang="ru-RU" sz="1400" b="1" i="1" dirty="0" smtClean="0">
                <a:solidFill>
                  <a:srgbClr val="4530C0"/>
                </a:solidFill>
                <a:latin typeface="Times New Roman" pitchFamily="18" charset="0"/>
                <a:cs typeface="Times New Roman" pitchFamily="18" charset="0"/>
              </a:rPr>
              <a:t> Исполнено:</a:t>
            </a:r>
          </a:p>
          <a:p>
            <a:pPr algn="ctr"/>
            <a:r>
              <a:rPr lang="ru-RU" sz="1400" b="1" i="1" dirty="0" smtClean="0">
                <a:solidFill>
                  <a:srgbClr val="4530C0"/>
                </a:solidFill>
                <a:latin typeface="Times New Roman" pitchFamily="18" charset="0"/>
                <a:cs typeface="Times New Roman" pitchFamily="18" charset="0"/>
              </a:rPr>
              <a:t>38,30 тыс.руб.</a:t>
            </a:r>
            <a:endParaRPr lang="ru-RU" sz="1400" b="1" i="1" dirty="0">
              <a:solidFill>
                <a:srgbClr val="453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23728" y="980728"/>
            <a:ext cx="1800200" cy="280831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«Проведение специальной оценки условий труда в муниципальных учреждениях ЗГМО»</a:t>
            </a:r>
          </a:p>
          <a:p>
            <a:pPr algn="ctr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4530C0"/>
                </a:solidFill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/>
            <a:r>
              <a:rPr lang="ru-RU" sz="1400" b="1" i="1" dirty="0" smtClean="0">
                <a:solidFill>
                  <a:srgbClr val="4530C0"/>
                </a:solidFill>
                <a:latin typeface="Times New Roman" pitchFamily="18" charset="0"/>
                <a:cs typeface="Times New Roman" pitchFamily="18" charset="0"/>
              </a:rPr>
              <a:t>317,9 тыс.руб</a:t>
            </a:r>
            <a:r>
              <a:rPr lang="ru-RU" sz="1400" i="1" dirty="0" smtClean="0">
                <a:solidFill>
                  <a:srgbClr val="453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96136" y="2852936"/>
            <a:ext cx="3096344" cy="15841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«Безопасность»                          на 2016-2019г.г.  </a:t>
            </a:r>
            <a:r>
              <a:rPr lang="ru-RU" sz="1600" i="1" u="sng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84,48%</a:t>
            </a:r>
            <a:endParaRPr lang="ru-RU" sz="1600" i="1" u="sng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0112" y="4293096"/>
            <a:ext cx="1656184" cy="23762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«Профилактика правонарушений в ЗГМО»</a:t>
            </a:r>
          </a:p>
          <a:p>
            <a:pPr algn="ctr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solidFill>
                  <a:srgbClr val="4530C0"/>
                </a:solidFill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/>
            <a:r>
              <a:rPr lang="ru-RU" sz="1400" i="1" dirty="0" smtClean="0">
                <a:solidFill>
                  <a:srgbClr val="4530C0"/>
                </a:solidFill>
                <a:latin typeface="Times New Roman" pitchFamily="18" charset="0"/>
                <a:cs typeface="Times New Roman" pitchFamily="18" charset="0"/>
              </a:rPr>
              <a:t>1 704,8 тыс.руб.</a:t>
            </a:r>
            <a:endParaRPr lang="ru-RU" sz="1400" i="1" dirty="0">
              <a:solidFill>
                <a:srgbClr val="453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08304" y="4293096"/>
            <a:ext cx="1728192" cy="23762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Защита населения и территории г.Зимы от чрезвычайных ситуаций»</a:t>
            </a:r>
          </a:p>
          <a:p>
            <a:pPr algn="ctr"/>
            <a:r>
              <a:rPr lang="ru-RU" sz="1400" i="1" dirty="0" smtClean="0">
                <a:solidFill>
                  <a:srgbClr val="4530C0"/>
                </a:solidFill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/>
            <a:r>
              <a:rPr lang="ru-RU" sz="1400" i="1" dirty="0" smtClean="0">
                <a:solidFill>
                  <a:srgbClr val="4530C0"/>
                </a:solidFill>
                <a:latin typeface="Times New Roman" pitchFamily="18" charset="0"/>
                <a:cs typeface="Times New Roman" pitchFamily="18" charset="0"/>
              </a:rPr>
              <a:t>1 841,5тыс.руб.</a:t>
            </a:r>
            <a:endParaRPr lang="ru-RU" sz="1400" i="1" dirty="0">
              <a:solidFill>
                <a:srgbClr val="453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https://im3-tub-ru.yandex.net/i?id=6bfc035d0a1b51e177dbe8e82716971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33105">
            <a:off x="6309010" y="301894"/>
            <a:ext cx="2232248" cy="220551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8612" name="Picture 4" descr="http://evpatoriya.ru/images/news/evpatoriya130115223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0298">
            <a:off x="157396" y="4636545"/>
            <a:ext cx="2160240" cy="144016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8614" name="Picture 6" descr="https://im3-tub-ru.yandex.net/i?id=31dcaea6853051c812bdb68a7414a1f4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80866">
            <a:off x="2681626" y="4661272"/>
            <a:ext cx="2112234" cy="1584176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995936" y="980728"/>
            <a:ext cx="1656184" cy="28083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«Обеспечение функции управления по исполнению отдельных областных государственных полномочий в сфере труда»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605,20тыс.руб.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ulactive.ru/wp-content/uploads/2017/06/nko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8"/>
            <a:ext cx="3360373" cy="252028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43808" y="188640"/>
            <a:ext cx="6048672" cy="1584176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«Социальная поддержка населения»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2016-2019 г.г. </a:t>
            </a:r>
            <a:r>
              <a:rPr lang="ru-RU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90,80%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Исполнено по подпрограммам: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9552" y="1412776"/>
            <a:ext cx="2304256" cy="21602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«Социальная поддержка и доступная среда для инвалидов» Исполнено: </a:t>
            </a:r>
          </a:p>
          <a:p>
            <a:pPr algn="ctr"/>
            <a:r>
              <a:rPr lang="ru-RU" sz="1400" u="sng" dirty="0" smtClean="0">
                <a:solidFill>
                  <a:srgbClr val="451ED2"/>
                </a:solidFill>
                <a:latin typeface="Times New Roman" pitchFamily="18" charset="0"/>
                <a:cs typeface="Times New Roman" pitchFamily="18" charset="0"/>
              </a:rPr>
              <a:t>63,00 тыс. руб.</a:t>
            </a:r>
            <a:endParaRPr lang="ru-RU" sz="1400" u="sng" dirty="0">
              <a:solidFill>
                <a:srgbClr val="451E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43808" y="2420888"/>
            <a:ext cx="2808312" cy="273630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«Поддержка социально-ориентированных некоммерческих организаций» Исполнено:</a:t>
            </a:r>
          </a:p>
          <a:p>
            <a:pPr algn="ctr"/>
            <a:r>
              <a:rPr lang="ru-RU" sz="1400" u="sng" dirty="0" smtClean="0">
                <a:solidFill>
                  <a:srgbClr val="451ED2"/>
                </a:solidFill>
                <a:latin typeface="Times New Roman" pitchFamily="18" charset="0"/>
                <a:cs typeface="Times New Roman" pitchFamily="18" charset="0"/>
              </a:rPr>
              <a:t>873,50 тыс.руб. </a:t>
            </a:r>
            <a:endParaRPr lang="ru-RU" sz="1400" u="sng" dirty="0">
              <a:solidFill>
                <a:srgbClr val="451E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52120" y="3573016"/>
            <a:ext cx="3096344" cy="309634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«Социальная поддержка отдельных категорий граждан»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/>
            <a:r>
              <a:rPr lang="ru-RU" sz="1400" u="sng" dirty="0" smtClean="0">
                <a:solidFill>
                  <a:srgbClr val="451ED2"/>
                </a:solidFill>
                <a:latin typeface="Times New Roman" pitchFamily="18" charset="0"/>
                <a:cs typeface="Times New Roman" pitchFamily="18" charset="0"/>
              </a:rPr>
              <a:t>43 690,80 тыс.руб.</a:t>
            </a:r>
            <a:endParaRPr lang="ru-RU" sz="1400" u="sng" dirty="0">
              <a:solidFill>
                <a:srgbClr val="451E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AutoShape 2" descr="https://cpms29.ru/wp-content/uploads/2017/08/9.1.-768x4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cpms29.ru/wp-content/uploads/2017/08/9.1.-768x4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283968" y="260648"/>
          <a:ext cx="5616624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179512" y="3284984"/>
          <a:ext cx="396044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9700" name="Picture 4" descr="http://contents.i.sdska.ru/_i/news/c/regions/24/2012/8d099e06-beb3-4f90-9626-48248960820e_138146578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3568" y="476672"/>
            <a:ext cx="2520280" cy="25895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9704" name="Picture 8" descr="http://vidnoe-raduga.ru/sites/default/files/field/images/blagoustroystvo-teretoriy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1251115">
            <a:off x="5064266" y="3786263"/>
            <a:ext cx="2928328" cy="275898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http://www.zimadm.ru/pub/img/QA/4460/2b.jpg"/>
          <p:cNvPicPr>
            <a:picLocks noChangeAspect="1" noChangeArrowheads="1"/>
          </p:cNvPicPr>
          <p:nvPr/>
        </p:nvPicPr>
        <p:blipFill>
          <a:blip r:embed="rId2" cstate="print">
            <a:lum bright="65000" contrast="-29000"/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5736" y="548680"/>
            <a:ext cx="6624737" cy="76944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Управление по финансам и налогам </a:t>
            </a:r>
          </a:p>
          <a:p>
            <a:pPr algn="ctr"/>
            <a:r>
              <a:rPr lang="ru-RU" sz="22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sz="22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</a:t>
            </a:r>
            <a:endParaRPr lang="ru-RU" sz="2200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8" name="Picture 6" descr="https://im3-tub-ru.yandex.net/i?id=1a1a2663e77e53e47dee3ede2a9d9011&amp;n=33&amp;h=215&amp;w=1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1296144" cy="152279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234888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i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3933056"/>
            <a:ext cx="4896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г.Зима, ул. М.Горького, д. 65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Тел./факс :8(39554)3-14-83</a:t>
            </a:r>
          </a:p>
          <a:p>
            <a:pPr algn="ctr"/>
            <a:r>
              <a:rPr lang="en-US" sz="2400" b="1" dirty="0" smtClean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ru-RU" sz="2400" b="1" dirty="0" smtClean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fin04@gfu.ru</a:t>
            </a:r>
            <a:endParaRPr lang="en-US" sz="2400" b="1" dirty="0" smtClean="0">
              <a:ln w="12700">
                <a:solidFill>
                  <a:srgbClr val="451ED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Официальный сайт:</a:t>
            </a:r>
            <a:endParaRPr lang="en-US" sz="2400" b="1" dirty="0" smtClean="0">
              <a:ln w="12700">
                <a:solidFill>
                  <a:srgbClr val="451ED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www.zimadm.ru</a:t>
            </a:r>
            <a:endParaRPr lang="ru-RU" sz="2400" b="1" dirty="0" smtClean="0">
              <a:ln w="12700">
                <a:solidFill>
                  <a:srgbClr val="451ED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n>
                <a:solidFill>
                  <a:srgbClr val="FF3399"/>
                </a:solidFill>
              </a:ln>
            </a:endParaRPr>
          </a:p>
        </p:txBody>
      </p:sp>
      <p:pic>
        <p:nvPicPr>
          <p:cNvPr id="69640" name="Picture 8" descr="http://tomsk-novosti.ru/wp-content/uploads/2012/12/Byudzh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09120"/>
            <a:ext cx="2610290" cy="208823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18" name="Group 34"/>
          <p:cNvGraphicFramePr>
            <a:graphicFrameLocks noGrp="1"/>
          </p:cNvGraphicFramePr>
          <p:nvPr/>
        </p:nvGraphicFramePr>
        <p:xfrm>
          <a:off x="684212" y="1125538"/>
          <a:ext cx="8136259" cy="41036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71564"/>
                <a:gridCol w="2304256"/>
                <a:gridCol w="2232248"/>
                <a:gridCol w="1728191"/>
              </a:tblGrid>
              <a:tr h="1443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Бюджет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План на 2017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Исполнено за 2017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% исполнения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7BA"/>
                    </a:solidFill>
                  </a:tcPr>
                </a:tc>
              </a:tr>
              <a:tr h="2659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Доходы: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        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налоговые и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 неналоговые доходы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          безвозмездные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 поступления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985 785,4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201 740,7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784 044,7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949884,0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208 545,3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741 338,7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96%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103%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27584" y="188640"/>
            <a:ext cx="79208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itchFamily="34" charset="0"/>
              </a:rPr>
              <a:t>ИСПОЛНЕНИЕ </a:t>
            </a:r>
            <a:r>
              <a:rPr lang="ru-RU" dirty="0" smtClean="0">
                <a:latin typeface="Calibri" pitchFamily="34" charset="0"/>
              </a:rPr>
              <a:t>ДОХОДОВ БЮДЖЕТА </a:t>
            </a:r>
            <a:r>
              <a:rPr lang="ru-RU" dirty="0">
                <a:latin typeface="Calibri" pitchFamily="34" charset="0"/>
              </a:rPr>
              <a:t>ЗИМИНСКОГО  ГОРОДСКОГО  МУНИЦИПАЛЬНОГО ОБРАЗОВАНИЯ ЗА </a:t>
            </a:r>
            <a:r>
              <a:rPr lang="ru-RU" dirty="0" smtClean="0">
                <a:latin typeface="Calibri" pitchFamily="34" charset="0"/>
              </a:rPr>
              <a:t>2017г</a:t>
            </a:r>
            <a:r>
              <a:rPr lang="ru-RU" dirty="0">
                <a:latin typeface="Calibri" pitchFamily="34" charset="0"/>
              </a:rPr>
              <a:t>.,тыс.руб.</a:t>
            </a: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Содержимое 17"/>
          <p:cNvGraphicFramePr>
            <a:graphicFrameLocks noGrp="1"/>
          </p:cNvGraphicFramePr>
          <p:nvPr>
            <p:ph sz="quarter" idx="14"/>
          </p:nvPr>
        </p:nvGraphicFramePr>
        <p:xfrm>
          <a:off x="4786312" y="1087519"/>
          <a:ext cx="4214843" cy="4357705"/>
        </p:xfrm>
        <a:graphic>
          <a:graphicData uri="http://schemas.openxmlformats.org/presentationml/2006/ole">
            <p:oleObj spid="_x0000_s6147" name="Лист" r:id="rId3" imgW="3981489" imgH="5381640" progId="Excel.Sheet.8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96331" y="152128"/>
            <a:ext cx="669674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itchFamily="34" charset="0"/>
              </a:rPr>
              <a:t>ДИНАМИКА  ДОХОДОВ БЮДЖЕТА ЗИМИНСКОГО  ГОРОДСКОГО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itchFamily="34" charset="0"/>
              </a:rPr>
              <a:t> МУНИЦИПАЛЬНОГО ОБРАЗОВАНИЯ </a:t>
            </a:r>
            <a:r>
              <a:rPr lang="ru-RU" dirty="0" smtClean="0">
                <a:latin typeface="Calibri" pitchFamily="34" charset="0"/>
              </a:rPr>
              <a:t>2016-2017 </a:t>
            </a:r>
            <a:r>
              <a:rPr lang="ru-RU" dirty="0">
                <a:latin typeface="Calibri" pitchFamily="34" charset="0"/>
              </a:rPr>
              <a:t>ГОДА</a:t>
            </a:r>
          </a:p>
        </p:txBody>
      </p:sp>
      <p:sp>
        <p:nvSpPr>
          <p:cNvPr id="22533" name="TextBox 19"/>
          <p:cNvSpPr txBox="1">
            <a:spLocks noChangeArrowheads="1"/>
          </p:cNvSpPr>
          <p:nvPr/>
        </p:nvSpPr>
        <p:spPr bwMode="auto">
          <a:xfrm>
            <a:off x="2843213" y="5805488"/>
            <a:ext cx="2868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Налоговые и неналоговые доходы</a:t>
            </a:r>
          </a:p>
        </p:txBody>
      </p:sp>
      <p:sp>
        <p:nvSpPr>
          <p:cNvPr id="22534" name="TextBox 20"/>
          <p:cNvSpPr txBox="1">
            <a:spLocks noChangeArrowheads="1"/>
          </p:cNvSpPr>
          <p:nvPr/>
        </p:nvSpPr>
        <p:spPr bwMode="auto">
          <a:xfrm>
            <a:off x="2771775" y="6165850"/>
            <a:ext cx="4392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1200" b="1"/>
              <a:t>Безвозмездные</a:t>
            </a:r>
            <a:r>
              <a:rPr lang="ru-RU"/>
              <a:t> </a:t>
            </a:r>
            <a:r>
              <a:rPr lang="ru-RU" sz="1200" b="1"/>
              <a:t>поступления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555875" y="5805488"/>
            <a:ext cx="2159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555875" y="6237288"/>
            <a:ext cx="215900" cy="2159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2530" name="Содержимое 16"/>
          <p:cNvGraphicFramePr>
            <a:graphicFrameLocks noGrp="1"/>
          </p:cNvGraphicFramePr>
          <p:nvPr>
            <p:ph sz="quarter" idx="13"/>
          </p:nvPr>
        </p:nvGraphicFramePr>
        <p:xfrm>
          <a:off x="142845" y="1000109"/>
          <a:ext cx="4505356" cy="4357717"/>
        </p:xfrm>
        <a:graphic>
          <a:graphicData uri="http://schemas.openxmlformats.org/presentationml/2006/ole">
            <p:oleObj spid="_x0000_s6146" name="Лист" r:id="rId4" imgW="4562545" imgH="4609980" progId="Excel.Sheet.8">
              <p:embed/>
            </p:oleObj>
          </a:graphicData>
        </a:graphic>
      </p:graphicFrame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285750" y="1866900"/>
          <a:ext cx="8724900" cy="4391025"/>
        </p:xfrm>
        <a:graphic>
          <a:graphicData uri="http://schemas.openxmlformats.org/presentationml/2006/ole">
            <p:oleObj spid="_x0000_s2050" name="Лист" r:id="rId3" imgW="8725024" imgH="4391010" progId="Excel.Sheet.8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43608" y="188640"/>
            <a:ext cx="79208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itchFamily="34" charset="0"/>
              </a:rPr>
              <a:t>СТРУКТУРА  НАЛОГОВЫХ  ДОХОДОВ БЮДЖЕТА ЗИМИНСКОГО  ГОРОДСКОГО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itchFamily="34" charset="0"/>
              </a:rPr>
              <a:t> МУНИЦИПАЛЬНОГО ОБРАЗОВАНИЯ ЗА </a:t>
            </a:r>
            <a:r>
              <a:rPr lang="ru-RU" dirty="0" smtClean="0">
                <a:latin typeface="Calibri" pitchFamily="34" charset="0"/>
              </a:rPr>
              <a:t>2017г</a:t>
            </a:r>
            <a:r>
              <a:rPr lang="ru-RU" dirty="0">
                <a:latin typeface="Calibri" pitchFamily="34" charset="0"/>
              </a:rPr>
              <a:t>.,тыс.руб.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950" y="884238"/>
          <a:ext cx="3744416" cy="889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065"/>
                <a:gridCol w="821143"/>
                <a:gridCol w="936104"/>
                <a:gridCol w="936104"/>
              </a:tblGrid>
              <a:tr h="4928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План 2017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Факт </a:t>
                      </a:r>
                    </a:p>
                    <a:p>
                      <a:r>
                        <a:rPr lang="ru-RU" sz="1000" dirty="0" smtClean="0"/>
                        <a:t>2017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% исполнения</a:t>
                      </a:r>
                      <a:endParaRPr lang="ru-RU" sz="1000" dirty="0"/>
                    </a:p>
                  </a:txBody>
                  <a:tcPr/>
                </a:tc>
              </a:tr>
              <a:tr h="355911">
                <a:tc>
                  <a:txBody>
                    <a:bodyPr/>
                    <a:lstStyle/>
                    <a:p>
                      <a:r>
                        <a:rPr lang="ru-RU" sz="1000" baseline="0" dirty="0" smtClean="0"/>
                        <a:t>Налоговые доходы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184</a:t>
                      </a:r>
                      <a:r>
                        <a:rPr lang="ru-RU" sz="1000" baseline="0" dirty="0" smtClean="0"/>
                        <a:t> 698,8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190 546,8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smtClean="0"/>
                        <a:t>104,0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1143000" y="1790700"/>
          <a:ext cx="7239000" cy="4056063"/>
        </p:xfrm>
        <a:graphic>
          <a:graphicData uri="http://schemas.openxmlformats.org/presentationml/2006/ole">
            <p:oleObj spid="_x0000_s3074" name="Лист" r:id="rId4" imgW="8515401" imgH="4771980" progId="Excel.Sheet.8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43608" y="188640"/>
            <a:ext cx="79208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itchFamily="34" charset="0"/>
              </a:rPr>
              <a:t>СТРУКТУРА  НЕНАЛОГОВЫХ  ДОХОДОВ БЮДЖЕТА ЗИМИНСКОГО  ГОРОДСКОГО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itchFamily="34" charset="0"/>
              </a:rPr>
              <a:t> МУНИЦИПАЛЬНОГО ОБРАЗОВАНИЯ ЗА </a:t>
            </a:r>
            <a:r>
              <a:rPr lang="ru-RU" dirty="0" smtClean="0">
                <a:latin typeface="Calibri" pitchFamily="34" charset="0"/>
              </a:rPr>
              <a:t>2017г</a:t>
            </a:r>
            <a:r>
              <a:rPr lang="ru-RU" dirty="0">
                <a:latin typeface="Calibri" pitchFamily="34" charset="0"/>
              </a:rPr>
              <a:t>.,тыс.руб.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388" y="908050"/>
          <a:ext cx="4104456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900100"/>
                <a:gridCol w="1026114"/>
                <a:gridCol w="1026114"/>
              </a:tblGrid>
              <a:tr h="324036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План</a:t>
                      </a:r>
                    </a:p>
                    <a:p>
                      <a:r>
                        <a:rPr lang="ru-RU" sz="1000" dirty="0" smtClean="0"/>
                        <a:t>2017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Факт </a:t>
                      </a:r>
                    </a:p>
                    <a:p>
                      <a:r>
                        <a:rPr lang="ru-RU" sz="1000" dirty="0" smtClean="0"/>
                        <a:t>2017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% исполнения</a:t>
                      </a:r>
                      <a:endParaRPr lang="ru-RU" sz="1000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000" baseline="0" dirty="0" smtClean="0"/>
                        <a:t>Неналоговые доходы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17 041,9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17998,3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105,6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360040"/>
          </a:xfr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ЗГМО за 2017г.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en-US" sz="1600" dirty="0" smtClean="0">
                <a:latin typeface="Arial Narrow" panose="020B0606020202030204" pitchFamily="34" charset="0"/>
              </a:rPr>
              <a:t/>
            </a:r>
            <a:br>
              <a:rPr lang="en-US" sz="1600" dirty="0" smtClean="0">
                <a:latin typeface="Arial Narrow" panose="020B0606020202030204" pitchFamily="34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107950" y="457200"/>
          <a:ext cx="8928992" cy="6347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254"/>
                <a:gridCol w="1335982"/>
                <a:gridCol w="1125038"/>
                <a:gridCol w="1172446"/>
                <a:gridCol w="1008112"/>
                <a:gridCol w="618556"/>
                <a:gridCol w="821604"/>
              </a:tblGrid>
              <a:tr h="553751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r>
                        <a:rPr lang="ru-RU" sz="1000" baseline="0" dirty="0" smtClean="0"/>
                        <a:t> доходов</a:t>
                      </a:r>
                      <a:endParaRPr lang="ru-RU" sz="1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Исполнение за 2016 год</a:t>
                      </a:r>
                      <a:endParaRPr lang="ru-RU" sz="1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План</a:t>
                      </a:r>
                      <a:r>
                        <a:rPr lang="ru-RU" sz="1000" baseline="0" dirty="0" smtClean="0"/>
                        <a:t>                на 2017 год</a:t>
                      </a:r>
                      <a:endParaRPr lang="ru-RU" sz="1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Исполнение за  2017 год</a:t>
                      </a:r>
                      <a:endParaRPr lang="ru-RU" sz="1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исполнения годовых показателей</a:t>
                      </a:r>
                      <a:endParaRPr lang="ru-RU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Темп роста доходов 2017/2016 гг.</a:t>
                      </a:r>
                      <a:endParaRPr lang="ru-RU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461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421599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Налоговые и неналоговые доходы, вт.ч.: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192 875,6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201 740,7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208 545,3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103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108,1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15669,7</a:t>
                      </a:r>
                      <a:endParaRPr lang="ru-RU" sz="1100" b="1" dirty="0"/>
                    </a:p>
                  </a:txBody>
                  <a:tcPr/>
                </a:tc>
              </a:tr>
              <a:tr h="27336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доходы физических лиц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109 310,9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109 776,2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113 657,7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4346,8</a:t>
                      </a:r>
                      <a:endParaRPr lang="ru-RU" sz="1000" dirty="0"/>
                    </a:p>
                  </a:txBody>
                  <a:tcPr/>
                </a:tc>
              </a:tr>
              <a:tr h="30352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уплаты акцизов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12 183,8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14 264,0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14 666,0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120,4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2482,2</a:t>
                      </a:r>
                      <a:endParaRPr lang="ru-RU" sz="1000" dirty="0"/>
                    </a:p>
                  </a:txBody>
                  <a:tcPr/>
                </a:tc>
              </a:tr>
              <a:tr h="39993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Налог,</a:t>
                      </a:r>
                      <a:r>
                        <a:rPr lang="ru-RU" sz="1000" baseline="0" dirty="0" smtClean="0"/>
                        <a:t> взимаемый в связи с применением упрощенной  системой налогообложения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-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10 790,0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11 013,8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39993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Единый</a:t>
                      </a:r>
                      <a:r>
                        <a:rPr lang="ru-RU" sz="1000" baseline="0" dirty="0" smtClean="0"/>
                        <a:t> налог на вмененный доход для отдельных видов деятельности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15190,2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13 706,7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13 834,3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91,1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-1355,9</a:t>
                      </a:r>
                      <a:endParaRPr lang="ru-RU" sz="1000" dirty="0"/>
                    </a:p>
                  </a:txBody>
                  <a:tcPr/>
                </a:tc>
              </a:tr>
              <a:tr h="24091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Единый сельскохозяйственный налог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13,5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57,0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57,0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43,5</a:t>
                      </a:r>
                      <a:endParaRPr lang="ru-RU" sz="1000" dirty="0"/>
                    </a:p>
                  </a:txBody>
                  <a:tcPr/>
                </a:tc>
              </a:tr>
              <a:tr h="56085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Налог, взимаемый в связи с применением патентной системы налогообложения, зачисляемый в бюджеты городских</a:t>
                      </a:r>
                      <a:r>
                        <a:rPr lang="ru-RU" sz="1000" baseline="0" dirty="0" smtClean="0"/>
                        <a:t> округов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22,5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-18</a:t>
                      </a:r>
                      <a:endParaRPr lang="ru-RU" sz="1000" dirty="0"/>
                    </a:p>
                  </a:txBody>
                  <a:tcPr/>
                </a:tc>
              </a:tr>
              <a:tr h="25857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имущество физических лиц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10 742,3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14 840,9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15 323,6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142,6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4589,3</a:t>
                      </a:r>
                      <a:endParaRPr lang="ru-RU" sz="1000" dirty="0"/>
                    </a:p>
                  </a:txBody>
                  <a:tcPr/>
                </a:tc>
              </a:tr>
              <a:tr h="27687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Земельный налог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16 210,2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13 078,4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14 022,1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86,5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-2188,1</a:t>
                      </a:r>
                      <a:endParaRPr lang="ru-RU" sz="1000" dirty="0"/>
                    </a:p>
                  </a:txBody>
                  <a:tcPr/>
                </a:tc>
              </a:tr>
              <a:tr h="29071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Государственная пошлина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8 428,1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8 181,1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7 967,8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94,5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-460,3</a:t>
                      </a:r>
                      <a:endParaRPr lang="ru-RU" sz="1000" dirty="0"/>
                    </a:p>
                  </a:txBody>
                  <a:tcPr/>
                </a:tc>
              </a:tr>
              <a:tr h="5420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Доходы, от использовании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имущества, находящегося в государственной</a:t>
                      </a:r>
                      <a:r>
                        <a:rPr lang="ru-RU" sz="1000" baseline="0" dirty="0" smtClean="0"/>
                        <a:t> и муниципальной собственности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15 383,4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11 965,3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12 760,4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82,9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-2623,0</a:t>
                      </a:r>
                      <a:endParaRPr lang="ru-RU" sz="1000" dirty="0"/>
                    </a:p>
                  </a:txBody>
                  <a:tcPr/>
                </a:tc>
              </a:tr>
              <a:tr h="39148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Платежи при пользовании природными ресурсами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1 117,6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r>
                        <a:rPr lang="ru-RU" sz="1000" baseline="0" dirty="0" smtClean="0"/>
                        <a:t> 152,2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1 177,1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105,3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59,5</a:t>
                      </a:r>
                      <a:endParaRPr lang="ru-RU" sz="1000" dirty="0"/>
                    </a:p>
                  </a:txBody>
                  <a:tcPr/>
                </a:tc>
              </a:tr>
              <a:tr h="39993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продажи материальных и нематериальных активов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919,7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761,1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764,7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83,1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-155,0</a:t>
                      </a:r>
                      <a:endParaRPr lang="ru-RU" sz="1000" dirty="0"/>
                    </a:p>
                  </a:txBody>
                  <a:tcPr/>
                </a:tc>
              </a:tr>
              <a:tr h="29071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Штрафы, санкции, возмещение ущерба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2 596,6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2 943,4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3074,4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118,4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477,8</a:t>
                      </a:r>
                      <a:endParaRPr lang="ru-RU" sz="1000" dirty="0"/>
                    </a:p>
                  </a:txBody>
                  <a:tcPr/>
                </a:tc>
              </a:tr>
              <a:tr h="26249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Прочие неналоговые доходы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247,0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56,9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58,9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23,8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-188,1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571472" y="1857364"/>
          <a:ext cx="8248650" cy="4686300"/>
        </p:xfrm>
        <a:graphic>
          <a:graphicData uri="http://schemas.openxmlformats.org/presentationml/2006/ole">
            <p:oleObj spid="_x0000_s4098" name="Лист" r:id="rId3" imgW="8248779" imgH="4686390" progId="Excel.Shee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3608" y="188640"/>
            <a:ext cx="79208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itchFamily="34" charset="0"/>
              </a:rPr>
              <a:t>СТРУКТУРА  БЕЗВОЗМЕЗДНЫХ ПОСТУПЛЕНИЙ БЮДЖЕТА ЗИМИНСКОГО  ГОРОДСКОГО  МУНИЦИПАЛЬНОГО ОБРАЗОВАНИЯ ЗА </a:t>
            </a:r>
            <a:r>
              <a:rPr lang="ru-RU" dirty="0" smtClean="0">
                <a:latin typeface="Calibri" pitchFamily="34" charset="0"/>
              </a:rPr>
              <a:t>2017г</a:t>
            </a:r>
            <a:r>
              <a:rPr lang="ru-RU" dirty="0">
                <a:latin typeface="Calibri" pitchFamily="34" charset="0"/>
              </a:rPr>
              <a:t>.,тыс.руб.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825" y="981075"/>
          <a:ext cx="4248472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980"/>
                <a:gridCol w="963264"/>
                <a:gridCol w="1098122"/>
                <a:gridCol w="954106"/>
              </a:tblGrid>
              <a:tr h="396044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План</a:t>
                      </a:r>
                    </a:p>
                    <a:p>
                      <a:r>
                        <a:rPr lang="ru-RU" sz="1000" dirty="0" smtClean="0"/>
                        <a:t>2017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Факт </a:t>
                      </a:r>
                    </a:p>
                    <a:p>
                      <a:r>
                        <a:rPr lang="ru-RU" sz="1000" dirty="0" smtClean="0"/>
                        <a:t>2017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% исполнения</a:t>
                      </a:r>
                      <a:endParaRPr lang="ru-RU" sz="1000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ru-RU" sz="1000" baseline="0" dirty="0" smtClean="0"/>
                        <a:t>Безвозмездные поступления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784</a:t>
                      </a:r>
                      <a:r>
                        <a:rPr lang="ru-RU" sz="1000" baseline="0" dirty="0" smtClean="0"/>
                        <a:t> 044,7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741 338,7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95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360040"/>
          </a:xfr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Зиминского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муниципального образования за 2017г.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en-US" sz="1600" dirty="0" smtClean="0">
                <a:latin typeface="Arial Narrow" panose="020B0606020202030204" pitchFamily="34" charset="0"/>
              </a:rPr>
              <a:t/>
            </a:r>
            <a:br>
              <a:rPr lang="en-US" sz="1600" dirty="0" smtClean="0">
                <a:latin typeface="Arial Narrow" panose="020B0606020202030204" pitchFamily="34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107950" y="692150"/>
          <a:ext cx="8928994" cy="5301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3"/>
                <a:gridCol w="1368152"/>
                <a:gridCol w="1368152"/>
                <a:gridCol w="936104"/>
                <a:gridCol w="1080120"/>
                <a:gridCol w="648072"/>
                <a:gridCol w="1080121"/>
              </a:tblGrid>
              <a:tr h="51421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r>
                        <a:rPr lang="ru-RU" sz="1000" baseline="0" dirty="0" smtClean="0"/>
                        <a:t> </a:t>
                      </a:r>
                      <a:endParaRPr lang="ru-RU" sz="1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Исполнение </a:t>
                      </a:r>
                    </a:p>
                    <a:p>
                      <a:pPr algn="ctr"/>
                      <a:r>
                        <a:rPr lang="ru-RU" sz="1000" dirty="0" smtClean="0"/>
                        <a:t>за 2016 год</a:t>
                      </a:r>
                      <a:endParaRPr lang="ru-RU" sz="1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План</a:t>
                      </a:r>
                      <a:r>
                        <a:rPr lang="ru-RU" sz="1000" baseline="0" dirty="0" smtClean="0"/>
                        <a:t>            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   на 2017 год</a:t>
                      </a:r>
                      <a:endParaRPr lang="ru-RU" sz="1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Исполнение за  2017 год</a:t>
                      </a:r>
                      <a:endParaRPr lang="ru-RU" sz="10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исполнения годовых показателей</a:t>
                      </a:r>
                      <a:endParaRPr lang="ru-RU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Темп роста доходов 2017/2016 гг.</a:t>
                      </a:r>
                      <a:endParaRPr lang="ru-RU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6379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Безвозмездные поступления –всего: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856 453,6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784 044,7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741 338,7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-115 114,9</a:t>
                      </a:r>
                      <a:endParaRPr lang="ru-RU" sz="1200" b="1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Дотации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55 229,3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35 632,4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35632,4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100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64,5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-19 596,9</a:t>
                      </a:r>
                      <a:endParaRPr lang="ru-RU" sz="1200" b="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Субсидии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363 881,9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359 256,8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325 414,9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91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89,4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-38 467,0</a:t>
                      </a:r>
                      <a:endParaRPr lang="ru-RU" sz="1200" b="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Субвенции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399 712,3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384 854,3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378 042,5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98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94,6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-21 669,8</a:t>
                      </a:r>
                      <a:endParaRPr lang="ru-RU" sz="1200" b="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Иные МБТ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513,1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750,0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750,0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100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146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236,9</a:t>
                      </a:r>
                      <a:endParaRPr lang="ru-RU" sz="1200" b="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Фонд реформирования ЖКХ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79 762,5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3 551,2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3 550,0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100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4,5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-76 212,5</a:t>
                      </a:r>
                      <a:endParaRPr lang="ru-RU" sz="1200" b="0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Возврат МБТ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-42 650,3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-2 051,1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4,8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-40 599,2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10740</TotalTime>
  <Words>1903</Words>
  <Application>Microsoft Office PowerPoint</Application>
  <PresentationFormat>Экран (4:3)</PresentationFormat>
  <Paragraphs>585</Paragraphs>
  <Slides>28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Воздушный поток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Налоговые и неналоговые доходы ЗГМО за 2017г.  </vt:lpstr>
      <vt:lpstr>Слайд 8</vt:lpstr>
      <vt:lpstr>Безвозмездные поступления Зиминского городского муниципального образования за 2017г.  </vt:lpstr>
      <vt:lpstr>  </vt:lpstr>
      <vt:lpstr>Слайд 11</vt:lpstr>
      <vt:lpstr>Слайд 12</vt:lpstr>
      <vt:lpstr>Слайд 13</vt:lpstr>
      <vt:lpstr>Слайд 14</vt:lpstr>
      <vt:lpstr>Исполнение муниципальных программ Зиминского муниципального образования за 2017г.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Осипова Ирина Сергеевна</dc:creator>
  <cp:lastModifiedBy>GLN</cp:lastModifiedBy>
  <cp:revision>736</cp:revision>
  <cp:lastPrinted>2016-05-12T05:31:05Z</cp:lastPrinted>
  <dcterms:created xsi:type="dcterms:W3CDTF">2016-04-14T05:38:08Z</dcterms:created>
  <dcterms:modified xsi:type="dcterms:W3CDTF">2018-04-26T03:47:48Z</dcterms:modified>
</cp:coreProperties>
</file>