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589C9F-65C0-4DEA-8796-74ECE11E9550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D3A0EC-A3BE-44CF-BA82-E9EF3BBA73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@mfoirk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5637010" cy="88211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ПРОГРАММА РАЗВИТИЯ</a:t>
            </a:r>
          </a:p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МИКРОКРЕДИТОВАНИЯ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2456030"/>
            <a:ext cx="5607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Фонд микрокредитования Иркутской области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284984"/>
            <a:ext cx="6817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рост уровня развития экономики региона, путем развития 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малого и среднего предпринимательства, через повышение 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доступности, качества и стандартизации финансовых услуг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696" y="4869160"/>
            <a:ext cx="7217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создан 27.10.2016 на базе МФО Ангарского района Иркутской области, действующего с 2011 года</a:t>
            </a:r>
          </a:p>
        </p:txBody>
      </p:sp>
    </p:spTree>
    <p:extLst>
      <p:ext uri="{BB962C8B-B14F-4D97-AF65-F5344CB8AC3E}">
        <p14:creationId xmlns:p14="http://schemas.microsoft.com/office/powerpoint/2010/main" val="2664530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6173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МИКРОЗАЙМЫ ПРЕДОСТАВЛЯЮТСЯ: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84593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СМСП, зарегистрированным и осуществляющим свою деятельность на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территории Иркутской области;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не имеющим просроченной задолженности по начисленным налогам,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сборам и иным платежам перед бюджетами всех уровней;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имеющим достаточное и ликвидное обеспечение обязательств, возможно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поручительство Гарантийного фонда Иркутской области;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положительное заключение Экспертного совета.</a:t>
            </a:r>
          </a:p>
        </p:txBody>
      </p:sp>
    </p:spTree>
    <p:extLst>
      <p:ext uri="{BB962C8B-B14F-4D97-AF65-F5344CB8AC3E}">
        <p14:creationId xmlns:p14="http://schemas.microsoft.com/office/powerpoint/2010/main" val="24756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332656"/>
            <a:ext cx="6336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МИКРОЗАЙМЫ НЕ ПРЕДСТАВЛЯЮТСЯ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8789586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заработную плату, налоги, оплату текущих расходов по кредитам;</a:t>
            </a:r>
          </a:p>
          <a:p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допустившим нарушение условий Договора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</a:rPr>
              <a:t>микрозайма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с Фондом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 возврату заемных средств;</a:t>
            </a:r>
          </a:p>
          <a:p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кредитным организациям, страховым организациям,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инвестиционным фондам,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</a:rPr>
              <a:t>негосудартсвенным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пенсионным фондам,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профессиональным участникам рынка ценных бумаг, ломбардам;</a:t>
            </a:r>
          </a:p>
          <a:p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участникам соглашений о разделе продукции;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игорному бизнесу; нерезидентам РФ; добывающим и реализующим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полезные ископаемые; </a:t>
            </a:r>
          </a:p>
          <a:p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bg2">
                    <a:lumMod val="25000"/>
                  </a:schemeClr>
                </a:solidFill>
              </a:rPr>
              <a:t>учавствующим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в процедуре банкротства;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имеющим отрицательную кредитную историю.</a:t>
            </a:r>
          </a:p>
        </p:txBody>
      </p:sp>
    </p:spTree>
    <p:extLst>
      <p:ext uri="{BB962C8B-B14F-4D97-AF65-F5344CB8AC3E}">
        <p14:creationId xmlns:p14="http://schemas.microsoft.com/office/powerpoint/2010/main" val="2071932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175351" cy="1640473"/>
          </a:xfrm>
        </p:spPr>
        <p:txBody>
          <a:bodyPr/>
          <a:lstStyle/>
          <a:p>
            <a:pPr algn="ctr"/>
            <a:r>
              <a:rPr lang="ru-RU" sz="4000" dirty="0"/>
              <a:t>Взаимодействие с муниципальными образованиями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5637010" cy="266429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Заключены соглашения: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Администрация муниципального образования «</a:t>
            </a:r>
            <a:r>
              <a:rPr lang="ru-RU" sz="1800" b="1" dirty="0" err="1"/>
              <a:t>Усольский</a:t>
            </a:r>
            <a:r>
              <a:rPr lang="ru-RU" sz="1800" b="1" dirty="0"/>
              <a:t> район»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Администрация муниципального образования «</a:t>
            </a:r>
            <a:r>
              <a:rPr lang="ru-RU" sz="1800" b="1" dirty="0"/>
              <a:t>Братский район</a:t>
            </a:r>
            <a:r>
              <a:rPr lang="ru-RU" sz="1800" dirty="0"/>
              <a:t>»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Администрация </a:t>
            </a:r>
            <a:r>
              <a:rPr lang="ru-RU" sz="1800" b="1" dirty="0" err="1"/>
              <a:t>Тайшетского</a:t>
            </a:r>
            <a:r>
              <a:rPr lang="ru-RU" sz="1800" b="1" dirty="0"/>
              <a:t> района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Администрация городского округа муниципальное образование «</a:t>
            </a:r>
            <a:r>
              <a:rPr lang="ru-RU" sz="1800" b="1" dirty="0"/>
              <a:t>город Саянск</a:t>
            </a:r>
            <a:r>
              <a:rPr lang="ru-RU" sz="1800" dirty="0"/>
              <a:t>»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Администрация </a:t>
            </a:r>
            <a:r>
              <a:rPr lang="ru-RU" sz="1800" b="1" dirty="0"/>
              <a:t>Чунского районного </a:t>
            </a:r>
            <a:r>
              <a:rPr lang="ru-RU" sz="1800" dirty="0"/>
              <a:t>муниципального образования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Администрация </a:t>
            </a:r>
            <a:r>
              <a:rPr lang="ru-RU" sz="1800" dirty="0" err="1"/>
              <a:t>Усть</a:t>
            </a:r>
            <a:r>
              <a:rPr lang="ru-RU" sz="1800" dirty="0"/>
              <a:t>-Удинского района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Администрация </a:t>
            </a:r>
            <a:r>
              <a:rPr lang="ru-RU" sz="1800" dirty="0" err="1"/>
              <a:t>Осинского</a:t>
            </a:r>
            <a:r>
              <a:rPr lang="ru-RU" sz="1800" dirty="0"/>
              <a:t> муниципального образования</a:t>
            </a:r>
          </a:p>
          <a:p>
            <a:pPr marL="285750" indent="-285750">
              <a:buFontTx/>
              <a:buChar char="-"/>
            </a:pPr>
            <a:endParaRPr lang="ru-RU" sz="1800" dirty="0"/>
          </a:p>
          <a:p>
            <a:pPr marL="285750" indent="-285750">
              <a:buFontTx/>
              <a:buChar char="-"/>
            </a:pPr>
            <a:endParaRPr lang="ru-RU" sz="1800" dirty="0"/>
          </a:p>
          <a:p>
            <a:pPr marL="285750" indent="-285750">
              <a:buFontTx/>
              <a:buChar char="-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48731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СОТРУДНИЧЕСТВО С АССОЦИАЦИЯМИ И СОЮЗАМИ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/>
              <a:t>- Соглашение с ТПП Восточной Сибири от 06.03.2017</a:t>
            </a:r>
          </a:p>
          <a:p>
            <a:pPr algn="ctr"/>
            <a:r>
              <a:rPr lang="ru-RU" dirty="0"/>
              <a:t>- Соглашение с Союзом потребительских обществ от 02.03.2017</a:t>
            </a:r>
          </a:p>
          <a:p>
            <a:pPr algn="ctr"/>
            <a:r>
              <a:rPr lang="ru-RU" dirty="0"/>
              <a:t>- Соглашение с НП Малые предприятия Иркутской области от 02.03.2017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02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2532" y="1412776"/>
            <a:ext cx="2887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2">
                    <a:lumMod val="25000"/>
                  </a:schemeClr>
                </a:solidFill>
              </a:rPr>
              <a:t>MFOirk.ru</a:t>
            </a:r>
            <a:endParaRPr lang="ru-RU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7117" y="2636912"/>
            <a:ext cx="3118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Благодарю за внимание!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1920" y="4293096"/>
            <a:ext cx="52485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8(3952)34-33-29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  <a:hlinkClick r:id="rId2"/>
              </a:rPr>
              <a:t>d@mfoirk.ru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Ольга Трофимовна Мосина,</a:t>
            </a:r>
          </a:p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директор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микрокредитной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компании</a:t>
            </a:r>
          </a:p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«Фонд микрокредитования Иркутской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71248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836712"/>
            <a:ext cx="5976664" cy="56886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188640"/>
            <a:ext cx="4612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МНОГОФУНКЦИОНАЛЬНЫЕ ЦЕНТРЫ</a:t>
            </a:r>
          </a:p>
        </p:txBody>
      </p:sp>
    </p:spTree>
    <p:extLst>
      <p:ext uri="{BB962C8B-B14F-4D97-AF65-F5344CB8AC3E}">
        <p14:creationId xmlns:p14="http://schemas.microsoft.com/office/powerpoint/2010/main" val="221741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5966666" cy="2423346"/>
          </a:xfrm>
        </p:spPr>
        <p:txBody>
          <a:bodyPr/>
          <a:lstStyle/>
          <a:p>
            <a:pPr algn="ctr"/>
            <a:r>
              <a:rPr lang="ru-RU" sz="2000" dirty="0"/>
              <a:t>ПРИЕМ ДОКУМЕНТОВ В ГОСУДАРСТВЕННОМ АВТОНОМНОМ УЧРЕЖДЕНИИ</a:t>
            </a:r>
            <a:br>
              <a:rPr lang="ru-RU" sz="2000" dirty="0"/>
            </a:br>
            <a:r>
              <a:rPr lang="ru-RU" sz="2000" dirty="0"/>
              <a:t>«ИРКУТСКИЙ ОБЛАСТНОЙ МНОГОФУНКЦИОНАЛЬНЫЙ ЦЕНТР ПРЕДОСТАВЛЕНИЯ ГОСУДАРСТВЕННЫХ И МУНИЦИПАЛЬНЫХ УСЛУГ»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3429000"/>
            <a:ext cx="5970494" cy="2013971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Документы для первоначальной проверки можно направить через ГАУ МФЦ:</a:t>
            </a:r>
            <a:br>
              <a:rPr lang="ru-RU" sz="1800" dirty="0"/>
            </a:br>
            <a:r>
              <a:rPr lang="ru-RU" sz="1800" dirty="0"/>
              <a:t>603 окна, расположенные в 46 отделах, в 153 территориально-обособленных подразделениях МФЦ Иркутской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78858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43335"/>
            <a:ext cx="48942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РАВНЫЙ ДОСТУП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1916832"/>
            <a:ext cx="6551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 финансовым ресурсам по гарантированной государством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процентной ставке на всей территории Иркутской области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3429000"/>
            <a:ext cx="3825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Минимизация пакета документов,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сокращение сроков выдачи.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3603" y="4759860"/>
            <a:ext cx="5232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Внедрение новых продуктов для участия СМСП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госзакупках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и тендерах.</a:t>
            </a:r>
          </a:p>
        </p:txBody>
      </p:sp>
    </p:spTree>
    <p:extLst>
      <p:ext uri="{BB962C8B-B14F-4D97-AF65-F5344CB8AC3E}">
        <p14:creationId xmlns:p14="http://schemas.microsoft.com/office/powerpoint/2010/main" val="399264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Новая папка\1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591301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32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Новый точечный рисунок (5)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53" y="692696"/>
            <a:ext cx="8598727" cy="504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9421" y="1916832"/>
            <a:ext cx="413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Количество действующих займов 69 </a:t>
            </a:r>
          </a:p>
          <a:p>
            <a:r>
              <a:rPr lang="ru-RU" dirty="0"/>
              <a:t>на общую сумму 66 230 000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06270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32656"/>
            <a:ext cx="6688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Фонд микрокредитования Иркутской области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Сохраненные рабочие места 2618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Созданные рабочие места 587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916832"/>
            <a:ext cx="525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Объем налоговых отчислений 190,34 млн. руб.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2636912"/>
            <a:ext cx="41456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Объем погашенной просроченной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задолженности по налогам и сборам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4,2 млн.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410" y="3789040"/>
            <a:ext cx="364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Капитализация 120,96 млн. руб.</a:t>
            </a:r>
          </a:p>
        </p:txBody>
      </p:sp>
      <p:pic>
        <p:nvPicPr>
          <p:cNvPr id="4098" name="Picture 2" descr="C:\Users\Public\Pictures\SCAN\doc00055120170330114510_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19901" y="538735"/>
            <a:ext cx="2471264" cy="349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63688" y="4509120"/>
            <a:ext cx="23624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chemeClr val="bg2">
                    <a:lumMod val="25000"/>
                  </a:schemeClr>
                </a:solidFill>
              </a:rPr>
              <a:t>376</a:t>
            </a:r>
          </a:p>
          <a:p>
            <a:pPr algn="ctr"/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микрозайма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4176465"/>
            <a:ext cx="2988319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общую сумму свыше</a:t>
            </a:r>
          </a:p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8000" dirty="0">
                <a:solidFill>
                  <a:schemeClr val="bg2">
                    <a:lumMod val="25000"/>
                  </a:schemeClr>
                </a:solidFill>
              </a:rPr>
              <a:t>192</a:t>
            </a:r>
          </a:p>
          <a:p>
            <a:pPr algn="ctr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25762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ublic\Pictures\SCAN\doc00033520170327121337_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69" y="35732"/>
            <a:ext cx="4752528" cy="672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0072" y="476672"/>
            <a:ext cx="3534942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ВЫДАНО:</a:t>
            </a:r>
          </a:p>
          <a:p>
            <a:endParaRPr lang="ru-RU" sz="3200" dirty="0"/>
          </a:p>
          <a:p>
            <a:r>
              <a:rPr lang="ru-RU" sz="2000" dirty="0"/>
              <a:t>Ангарск – 309 займов</a:t>
            </a:r>
          </a:p>
          <a:p>
            <a:r>
              <a:rPr lang="ru-RU" sz="2000" dirty="0"/>
              <a:t>Мегет – 27 займов</a:t>
            </a:r>
          </a:p>
          <a:p>
            <a:r>
              <a:rPr lang="ru-RU" sz="2000" dirty="0" err="1"/>
              <a:t>Одинск</a:t>
            </a:r>
            <a:r>
              <a:rPr lang="ru-RU" sz="2000" dirty="0"/>
              <a:t>- 18 займов</a:t>
            </a:r>
          </a:p>
          <a:p>
            <a:r>
              <a:rPr lang="ru-RU" sz="2000" dirty="0" err="1"/>
              <a:t>Савватеевка</a:t>
            </a:r>
            <a:r>
              <a:rPr lang="ru-RU" sz="2000" dirty="0"/>
              <a:t> – 9 займов</a:t>
            </a:r>
          </a:p>
          <a:p>
            <a:r>
              <a:rPr lang="ru-RU" sz="2000" dirty="0"/>
              <a:t>Усолье-Сибирское – 4 займа</a:t>
            </a:r>
          </a:p>
          <a:p>
            <a:r>
              <a:rPr lang="ru-RU" sz="2000" dirty="0"/>
              <a:t>Зима – 1 займ</a:t>
            </a:r>
          </a:p>
          <a:p>
            <a:r>
              <a:rPr lang="ru-RU" sz="2000" dirty="0"/>
              <a:t>Иркутск – 6 займов</a:t>
            </a:r>
          </a:p>
          <a:p>
            <a:r>
              <a:rPr lang="ru-RU" sz="2000" dirty="0"/>
              <a:t>Братск – 1 займ</a:t>
            </a:r>
          </a:p>
          <a:p>
            <a:r>
              <a:rPr lang="ru-RU" sz="2000" dirty="0"/>
              <a:t>Жигалово – 2 займа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105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9581" y="188640"/>
            <a:ext cx="4463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РЕГЛАМЕНТ РАБОТЫ ФОНДА</a:t>
            </a:r>
          </a:p>
        </p:txBody>
      </p:sp>
      <p:sp>
        <p:nvSpPr>
          <p:cNvPr id="3" name="Шестиугольник 2"/>
          <p:cNvSpPr/>
          <p:nvPr/>
        </p:nvSpPr>
        <p:spPr>
          <a:xfrm>
            <a:off x="384504" y="1162473"/>
            <a:ext cx="1368152" cy="1152128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СМСП</a:t>
            </a:r>
          </a:p>
          <a:p>
            <a:pPr algn="ctr"/>
            <a:r>
              <a:rPr lang="ru-RU" sz="1100" dirty="0">
                <a:solidFill>
                  <a:schemeClr val="bg2">
                    <a:lumMod val="10000"/>
                  </a:schemeClr>
                </a:solidFill>
              </a:rPr>
              <a:t>сбор документов</a:t>
            </a:r>
          </a:p>
        </p:txBody>
      </p:sp>
      <p:sp>
        <p:nvSpPr>
          <p:cNvPr id="4" name="Шестиугольник 3"/>
          <p:cNvSpPr/>
          <p:nvPr/>
        </p:nvSpPr>
        <p:spPr>
          <a:xfrm>
            <a:off x="3245828" y="1226225"/>
            <a:ext cx="1440161" cy="1088376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ПАКЕТ</a:t>
            </a:r>
          </a:p>
          <a:p>
            <a:pPr algn="ctr"/>
            <a:r>
              <a:rPr lang="ru-RU" sz="1100" dirty="0">
                <a:solidFill>
                  <a:schemeClr val="bg2">
                    <a:lumMod val="10000"/>
                  </a:schemeClr>
                </a:solidFill>
              </a:rPr>
              <a:t>документов</a:t>
            </a:r>
          </a:p>
          <a:p>
            <a:pPr algn="ctr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6444208" y="1025911"/>
            <a:ext cx="1724954" cy="1493636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ПРОВЕРКА </a:t>
            </a:r>
          </a:p>
          <a:p>
            <a:pPr algn="ctr"/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ФМК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7164288" y="3348591"/>
            <a:ext cx="1728192" cy="1469390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Экспертный </a:t>
            </a:r>
          </a:p>
          <a:p>
            <a:pPr algn="ctr"/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совет</a:t>
            </a:r>
          </a:p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ФМК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4455709" y="2816932"/>
            <a:ext cx="1872208" cy="1512168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2">
                    <a:lumMod val="10000"/>
                  </a:schemeClr>
                </a:solidFill>
              </a:rPr>
              <a:t>Мотивированный </a:t>
            </a:r>
          </a:p>
          <a:p>
            <a:pPr algn="ctr"/>
            <a:r>
              <a:rPr lang="ru-RU" sz="1100" dirty="0">
                <a:solidFill>
                  <a:schemeClr val="bg2">
                    <a:lumMod val="10000"/>
                  </a:schemeClr>
                </a:solidFill>
              </a:rPr>
              <a:t>отказ</a:t>
            </a:r>
          </a:p>
        </p:txBody>
      </p:sp>
      <p:sp>
        <p:nvSpPr>
          <p:cNvPr id="8" name="Шестиугольник 7"/>
          <p:cNvSpPr/>
          <p:nvPr/>
        </p:nvSpPr>
        <p:spPr>
          <a:xfrm>
            <a:off x="5254470" y="4797152"/>
            <a:ext cx="1728192" cy="1440160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2">
                    <a:lumMod val="10000"/>
                  </a:schemeClr>
                </a:solidFill>
              </a:rPr>
              <a:t>Перечисление</a:t>
            </a:r>
          </a:p>
          <a:p>
            <a:pPr algn="ctr"/>
            <a:r>
              <a:rPr lang="ru-RU" sz="1100">
                <a:solidFill>
                  <a:schemeClr val="bg2">
                    <a:lumMod val="10000"/>
                  </a:schemeClr>
                </a:solidFill>
              </a:rPr>
              <a:t>при </a:t>
            </a:r>
            <a:r>
              <a:rPr lang="ru-RU" sz="1100" dirty="0">
                <a:solidFill>
                  <a:schemeClr val="bg2">
                    <a:lumMod val="10000"/>
                  </a:schemeClr>
                </a:solidFill>
              </a:rPr>
              <a:t>наличии</a:t>
            </a:r>
          </a:p>
          <a:p>
            <a:pPr algn="ctr"/>
            <a:r>
              <a:rPr lang="ru-RU" sz="1100">
                <a:solidFill>
                  <a:schemeClr val="bg2">
                    <a:lumMod val="10000"/>
                  </a:schemeClr>
                </a:solidFill>
              </a:rPr>
              <a:t>финансовой </a:t>
            </a:r>
            <a:endParaRPr lang="ru-RU" sz="11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sz="1100" dirty="0">
                <a:solidFill>
                  <a:schemeClr val="bg2">
                    <a:lumMod val="10000"/>
                  </a:schemeClr>
                </a:solidFill>
              </a:rPr>
              <a:t>возможности</a:t>
            </a:r>
          </a:p>
        </p:txBody>
      </p:sp>
      <p:sp>
        <p:nvSpPr>
          <p:cNvPr id="9" name="Шестиугольник 8"/>
          <p:cNvSpPr/>
          <p:nvPr/>
        </p:nvSpPr>
        <p:spPr>
          <a:xfrm>
            <a:off x="2519581" y="4301033"/>
            <a:ext cx="1708776" cy="1512168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ОТЧЕТ</a:t>
            </a:r>
          </a:p>
          <a:p>
            <a:pPr algn="ctr"/>
            <a:r>
              <a:rPr lang="ru-RU" sz="1100" dirty="0">
                <a:solidFill>
                  <a:schemeClr val="bg2">
                    <a:lumMod val="10000"/>
                  </a:schemeClr>
                </a:solidFill>
              </a:rPr>
              <a:t>О целевом</a:t>
            </a:r>
          </a:p>
          <a:p>
            <a:pPr algn="ctr"/>
            <a:r>
              <a:rPr lang="ru-RU" sz="1100" dirty="0">
                <a:solidFill>
                  <a:schemeClr val="bg2">
                    <a:lumMod val="10000"/>
                  </a:schemeClr>
                </a:solidFill>
              </a:rPr>
              <a:t>использовании</a:t>
            </a:r>
          </a:p>
        </p:txBody>
      </p:sp>
      <p:sp>
        <p:nvSpPr>
          <p:cNvPr id="10" name="Шестиугольник 9"/>
          <p:cNvSpPr/>
          <p:nvPr/>
        </p:nvSpPr>
        <p:spPr>
          <a:xfrm>
            <a:off x="198968" y="3371607"/>
            <a:ext cx="1739224" cy="1425545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ВОЗВРАТ </a:t>
            </a:r>
            <a:br>
              <a:rPr lang="ru-R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ЗАЙМА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835696" y="1738537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94430" y="1772729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503982" y="2533919"/>
            <a:ext cx="288032" cy="801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6804248" y="4581128"/>
            <a:ext cx="56467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1835696" y="4509120"/>
            <a:ext cx="758165" cy="286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4228357" y="5229200"/>
            <a:ext cx="1026113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6444208" y="3573016"/>
            <a:ext cx="862477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38653" y="1495817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</a:rPr>
              <a:t>7-30 дней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04048" y="1484784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</a:rPr>
              <a:t>лично, МФЦ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55277" y="2816932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</a:rPr>
              <a:t>3-10 дней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44208" y="407707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3 дня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27984" y="5013176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60 дней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07704" y="407707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/>
              <a:t>срок </a:t>
            </a:r>
          </a:p>
          <a:p>
            <a:pPr algn="ctr"/>
            <a:r>
              <a:rPr lang="ru-RU" sz="1200" dirty="0"/>
              <a:t>договора</a:t>
            </a:r>
          </a:p>
        </p:txBody>
      </p:sp>
    </p:spTree>
    <p:extLst>
      <p:ext uri="{BB962C8B-B14F-4D97-AF65-F5344CB8AC3E}">
        <p14:creationId xmlns:p14="http://schemas.microsoft.com/office/powerpoint/2010/main" val="305253756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221</TotalTime>
  <Words>461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ПРИЕМ ДОКУМЕНТОВ В ГОСУДАРСТВЕННОМ АВТОНОМНОМ УЧРЕЖДЕНИИ «ИРКУТСКИЙ ОБЛАСТНОЙ МНОГОФУНКЦИОНАЛЬНЫЙ ЦЕНТР ПРЕДОСТАВЛЕНИЯ ГОСУДАРСТВЕННЫХ И МУНИЦИПАЛЬНЫХ УСЛУГ»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с муниципальными образованиями</vt:lpstr>
      <vt:lpstr>СОТРУДНИЧЕСТВО С АССОЦИАЦИЯМИ И СОЮЗАМИ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Manager05</cp:lastModifiedBy>
  <cp:revision>20</cp:revision>
  <dcterms:created xsi:type="dcterms:W3CDTF">2017-03-30T02:26:17Z</dcterms:created>
  <dcterms:modified xsi:type="dcterms:W3CDTF">2017-04-10T02:34:55Z</dcterms:modified>
</cp:coreProperties>
</file>