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 snapToGrid="0">
      <p:cViewPr>
        <p:scale>
          <a:sx n="60" d="100"/>
          <a:sy n="60" d="100"/>
        </p:scale>
        <p:origin x="-2478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0BDB-0988-4CBB-94E2-FF9762AF036D}" type="datetimeFigureOut">
              <a:rPr lang="ru-RU"/>
              <a:pPr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CC81F-A301-406C-B5AE-EAD4ADD049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7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C81F-A301-406C-B5AE-EAD4ADD049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4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C81F-A301-406C-B5AE-EAD4ADD0499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C81F-A301-406C-B5AE-EAD4ADD049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C81F-A301-406C-B5AE-EAD4ADD049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C81F-A301-406C-B5AE-EAD4ADD049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C81F-A301-406C-B5AE-EAD4ADD049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CC81F-A301-406C-B5AE-EAD4ADD04998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5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0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8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0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28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2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1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2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5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1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8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9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3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766FED-1597-40DB-8045-B44316DE8735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7F8A9E-C8CD-4232-9C72-F1309A5EC8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30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5" y="-218105"/>
            <a:ext cx="1779814" cy="1779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4" y="1175657"/>
            <a:ext cx="1175997" cy="1528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7" y="2834774"/>
            <a:ext cx="1584263" cy="1584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5" y="4549666"/>
            <a:ext cx="1733315" cy="840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0" y="5467142"/>
            <a:ext cx="1325542" cy="132554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3967843" y="261256"/>
            <a:ext cx="4261758" cy="6319157"/>
          </a:xfrm>
          <a:prstGeom prst="snip2DiagRect">
            <a:avLst/>
          </a:prstGeom>
          <a:gradFill flip="none" rotWithShape="1">
            <a:gsLst>
              <a:gs pos="0">
                <a:schemeClr val="dk1">
                  <a:tint val="70000"/>
                  <a:lumMod val="110000"/>
                </a:schemeClr>
              </a:gs>
              <a:gs pos="100000">
                <a:schemeClr val="dk1">
                  <a:tint val="82000"/>
                  <a:alpha val="7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83" y="563606"/>
            <a:ext cx="1626971" cy="565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76" y="1862735"/>
            <a:ext cx="1176292" cy="10116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22" y="4272935"/>
            <a:ext cx="1352515" cy="13525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54" y="5025989"/>
            <a:ext cx="1491126" cy="14911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89" y="4306762"/>
            <a:ext cx="1452612" cy="14384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07" y="3396826"/>
            <a:ext cx="1520717" cy="15207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00" y="2606329"/>
            <a:ext cx="1426802" cy="1266393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H="1" flipV="1">
            <a:off x="4490357" y="963386"/>
            <a:ext cx="96358" cy="8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41726" y="436269"/>
            <a:ext cx="236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Модернизация малых</a:t>
            </a:r>
          </a:p>
          <a:p>
            <a:pPr algn="ctr"/>
            <a:r>
              <a:rPr lang="ru-RU" dirty="0"/>
              <a:t>предприятий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096608" y="1377043"/>
            <a:ext cx="2817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Создание производства</a:t>
            </a:r>
          </a:p>
        </p:txBody>
      </p:sp>
      <p:cxnSp>
        <p:nvCxnSpPr>
          <p:cNvPr id="28" name="Прямая со стрелкой 27"/>
          <p:cNvCxnSpPr>
            <a:stCxn id="3" idx="3"/>
          </p:cNvCxnSpPr>
          <p:nvPr/>
        </p:nvCxnSpPr>
        <p:spPr>
          <a:xfrm>
            <a:off x="2193469" y="671802"/>
            <a:ext cx="1681668" cy="503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014007" y="1901878"/>
            <a:ext cx="1681668" cy="163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215426" y="3420834"/>
            <a:ext cx="1480249" cy="102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215426" y="4419037"/>
            <a:ext cx="1580065" cy="3550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008908" y="5390324"/>
            <a:ext cx="1771377" cy="6862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40102" y="3502488"/>
            <a:ext cx="251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Школьные бизнес и социальные проекты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56558" y="4418433"/>
            <a:ext cx="238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Инновационные </a:t>
            </a:r>
          </a:p>
          <a:p>
            <a:pPr algn="ctr"/>
            <a:r>
              <a:rPr lang="ru-RU" dirty="0"/>
              <a:t>студенческие проекты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07545" y="5205658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Новый бизнес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14841" y="5878974"/>
            <a:ext cx="23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Реализация </a:t>
            </a:r>
            <a:r>
              <a:rPr lang="ru-RU" dirty="0" err="1"/>
              <a:t>стартапов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8323144" y="846430"/>
            <a:ext cx="773464" cy="443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26" idx="1"/>
          </p:cNvCxnSpPr>
          <p:nvPr/>
        </p:nvCxnSpPr>
        <p:spPr>
          <a:xfrm flipV="1">
            <a:off x="8384334" y="1561709"/>
            <a:ext cx="712274" cy="325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7" idx="1"/>
          </p:cNvCxnSpPr>
          <p:nvPr/>
        </p:nvCxnSpPr>
        <p:spPr>
          <a:xfrm>
            <a:off x="8322307" y="3779771"/>
            <a:ext cx="1017795" cy="458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294639" y="4462330"/>
            <a:ext cx="1045463" cy="201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316487" y="5135283"/>
            <a:ext cx="1140071" cy="2772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40" idx="1"/>
          </p:cNvCxnSpPr>
          <p:nvPr/>
        </p:nvCxnSpPr>
        <p:spPr>
          <a:xfrm>
            <a:off x="8294639" y="5858800"/>
            <a:ext cx="1120202" cy="204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8336837" y="2624303"/>
            <a:ext cx="980164" cy="2686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482557" y="2293699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Инновационная </a:t>
            </a:r>
          </a:p>
          <a:p>
            <a:pPr algn="ctr"/>
            <a:r>
              <a:rPr lang="ru-RU" dirty="0"/>
              <a:t>эко-система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08" y="417643"/>
            <a:ext cx="1133627" cy="97927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39" y="2704145"/>
            <a:ext cx="1551049" cy="89616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56" y="1273688"/>
            <a:ext cx="1543131" cy="85814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3" y="1162347"/>
            <a:ext cx="1141872" cy="11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  <p:bldP spid="37" grpId="0"/>
      <p:bldP spid="38" grpId="0"/>
      <p:bldP spid="39" grpId="0"/>
      <p:bldP spid="4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014" y="348344"/>
            <a:ext cx="10009413" cy="696686"/>
          </a:xfrm>
        </p:spPr>
        <p:txBody>
          <a:bodyPr/>
          <a:lstStyle/>
          <a:p>
            <a:pPr algn="ctr"/>
            <a:r>
              <a:rPr lang="ru-RU" dirty="0"/>
              <a:t>Генеральные треки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530" y="1235397"/>
            <a:ext cx="98624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1.Интернет бизнес и технологии (</a:t>
            </a:r>
            <a:r>
              <a:rPr lang="en-US" sz="2100" dirty="0"/>
              <a:t>IT)</a:t>
            </a:r>
          </a:p>
          <a:p>
            <a:r>
              <a:rPr lang="en-US" sz="2100" dirty="0"/>
              <a:t>2. </a:t>
            </a:r>
            <a:r>
              <a:rPr lang="ru-RU" sz="2100" dirty="0"/>
              <a:t>Инновационные методы ведения торговли (</a:t>
            </a:r>
            <a:r>
              <a:rPr lang="en-US" sz="2100" dirty="0"/>
              <a:t>Innovation trading)</a:t>
            </a:r>
          </a:p>
          <a:p>
            <a:r>
              <a:rPr lang="en-US" sz="2100" dirty="0"/>
              <a:t>3. </a:t>
            </a:r>
            <a:r>
              <a:rPr lang="ru-RU" sz="2100" dirty="0"/>
              <a:t>Сельскохозяйственные технологии (</a:t>
            </a:r>
            <a:r>
              <a:rPr lang="en-US" sz="2100" dirty="0"/>
              <a:t>Agricultural)</a:t>
            </a:r>
          </a:p>
          <a:p>
            <a:r>
              <a:rPr lang="en-US" sz="2100" dirty="0"/>
              <a:t>4. </a:t>
            </a:r>
            <a:r>
              <a:rPr lang="ru-RU" sz="2100" dirty="0"/>
              <a:t>Энергетические технологии, изобретения и инновации (</a:t>
            </a:r>
            <a:r>
              <a:rPr lang="en-US" sz="2100" dirty="0"/>
              <a:t>Energy)</a:t>
            </a:r>
          </a:p>
          <a:p>
            <a:r>
              <a:rPr lang="en-US" sz="2100" dirty="0"/>
              <a:t>5. </a:t>
            </a:r>
            <a:r>
              <a:rPr lang="ru-RU" sz="2100" dirty="0"/>
              <a:t>Новые технологии в образовании (</a:t>
            </a:r>
            <a:r>
              <a:rPr lang="en-US" sz="2100" dirty="0"/>
              <a:t>Education)</a:t>
            </a:r>
          </a:p>
          <a:p>
            <a:r>
              <a:rPr lang="en-US" sz="2100" dirty="0"/>
              <a:t>6. </a:t>
            </a:r>
            <a:r>
              <a:rPr lang="ru-RU" sz="2100" dirty="0"/>
              <a:t>Строительный бизнес и технологии (</a:t>
            </a:r>
            <a:r>
              <a:rPr lang="en-US" sz="2100" dirty="0"/>
              <a:t>Building technology and innovations)</a:t>
            </a:r>
          </a:p>
          <a:p>
            <a:r>
              <a:rPr lang="en-US" sz="2100" dirty="0"/>
              <a:t>7. </a:t>
            </a:r>
            <a:r>
              <a:rPr lang="ru-RU" sz="2100" dirty="0"/>
              <a:t>Медицинские технологии и сервис (</a:t>
            </a:r>
            <a:r>
              <a:rPr lang="en-US" sz="2100" dirty="0"/>
              <a:t>Medical technology and service)</a:t>
            </a:r>
          </a:p>
          <a:p>
            <a:r>
              <a:rPr lang="en-US" sz="2100" dirty="0"/>
              <a:t>8. </a:t>
            </a:r>
            <a:r>
              <a:rPr lang="ru-RU" sz="2100" dirty="0"/>
              <a:t>Инновационный дизайн (</a:t>
            </a:r>
            <a:r>
              <a:rPr lang="en-US" sz="2100" dirty="0"/>
              <a:t>Innovation design and art)</a:t>
            </a:r>
          </a:p>
          <a:p>
            <a:r>
              <a:rPr lang="en-US" sz="2100" dirty="0"/>
              <a:t>9. </a:t>
            </a:r>
            <a:r>
              <a:rPr lang="ru-RU" sz="2100" dirty="0"/>
              <a:t>Социальные решения и технологии (</a:t>
            </a:r>
            <a:r>
              <a:rPr lang="en-US" sz="2100" dirty="0"/>
              <a:t>Social solutions and technologies)</a:t>
            </a:r>
          </a:p>
          <a:p>
            <a:r>
              <a:rPr lang="en-US" sz="2100" dirty="0"/>
              <a:t>10. </a:t>
            </a:r>
            <a:r>
              <a:rPr lang="ru-RU" sz="2100" dirty="0"/>
              <a:t>Гастрономия и общепит (</a:t>
            </a:r>
            <a:r>
              <a:rPr lang="en-US" sz="2100" dirty="0"/>
              <a:t>Food)</a:t>
            </a:r>
          </a:p>
          <a:p>
            <a:r>
              <a:rPr lang="en-US" sz="2100" dirty="0"/>
              <a:t>11. </a:t>
            </a:r>
            <a:r>
              <a:rPr lang="ru-RU" sz="2100" dirty="0"/>
              <a:t>Транспортные технологии и сервис (</a:t>
            </a:r>
            <a:r>
              <a:rPr lang="en-US" sz="2100" dirty="0"/>
              <a:t>Transport technology and services)</a:t>
            </a:r>
          </a:p>
          <a:p>
            <a:r>
              <a:rPr lang="en-US" sz="2100" dirty="0"/>
              <a:t>12. </a:t>
            </a:r>
            <a:r>
              <a:rPr lang="ru-RU" sz="2100" dirty="0"/>
              <a:t>Мода и красота (</a:t>
            </a:r>
            <a:r>
              <a:rPr lang="en-US" sz="2100" dirty="0"/>
              <a:t>Fashion and beauty)</a:t>
            </a:r>
          </a:p>
          <a:p>
            <a:r>
              <a:rPr lang="en-US" sz="2100" dirty="0"/>
              <a:t>13. </a:t>
            </a:r>
            <a:r>
              <a:rPr lang="ru-RU" sz="2100" dirty="0"/>
              <a:t>Добыча природных ресурсов и ископаемых ( </a:t>
            </a:r>
            <a:r>
              <a:rPr lang="en-US" sz="2100" dirty="0"/>
              <a:t>Mining of mineral resources)</a:t>
            </a:r>
          </a:p>
          <a:p>
            <a:r>
              <a:rPr lang="en-US" sz="2100" dirty="0"/>
              <a:t>14.  </a:t>
            </a:r>
            <a:r>
              <a:rPr lang="ru-RU" sz="2100" dirty="0"/>
              <a:t>Новые направления в туризме и отдыхе ( </a:t>
            </a:r>
            <a:r>
              <a:rPr lang="en-US" sz="2100" dirty="0"/>
              <a:t>Tourism and vacation)</a:t>
            </a:r>
          </a:p>
          <a:p>
            <a:r>
              <a:rPr lang="en-US" sz="2100" dirty="0" smtClean="0"/>
              <a:t>15</a:t>
            </a:r>
            <a:r>
              <a:rPr lang="en-US" sz="2100" dirty="0"/>
              <a:t>. </a:t>
            </a:r>
            <a:r>
              <a:rPr lang="ru-RU" sz="2100" dirty="0"/>
              <a:t>Инновационные технологии в производстве (</a:t>
            </a:r>
            <a:r>
              <a:rPr lang="en-US" sz="2100" dirty="0"/>
              <a:t>Innovative in production) </a:t>
            </a:r>
            <a:endParaRPr lang="ru-RU" sz="2100" dirty="0" smtClean="0"/>
          </a:p>
          <a:p>
            <a:r>
              <a:rPr lang="ru-RU" sz="2100" dirty="0" smtClean="0"/>
              <a:t>16. Прочие направления в зависимости от заявленных проектов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94960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221685" cy="647700"/>
          </a:xfrm>
        </p:spPr>
        <p:txBody>
          <a:bodyPr/>
          <a:lstStyle/>
          <a:p>
            <a:pPr algn="ctr"/>
            <a:r>
              <a:rPr lang="ru-RU" dirty="0"/>
              <a:t>План проведения </a:t>
            </a:r>
            <a:r>
              <a:rPr lang="ru-RU" dirty="0" err="1"/>
              <a:t>стартап</a:t>
            </a:r>
            <a:r>
              <a:rPr lang="ru-RU" dirty="0"/>
              <a:t> школы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0342" y="1485900"/>
            <a:ext cx="10140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Подготовка. Привлечение партнёров. </a:t>
            </a:r>
            <a:r>
              <a:rPr lang="en-US" sz="2000" dirty="0" smtClean="0"/>
              <a:t>PR</a:t>
            </a:r>
            <a:r>
              <a:rPr lang="ru-RU" sz="2000" dirty="0" smtClean="0"/>
              <a:t>-продвижение школы.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Сбор заявок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Первоначальный 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 отбор и </a:t>
            </a:r>
            <a:r>
              <a:rPr lang="ru-RU" sz="2000" dirty="0" err="1" smtClean="0"/>
              <a:t>шорт-лист</a:t>
            </a:r>
            <a:r>
              <a:rPr lang="ru-RU" sz="2000" dirty="0" smtClean="0"/>
              <a:t> заявок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Очное собеседование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Список  проектов-участников. Открытие школы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Первый этап : курс лекций по основам предпринимательской деятельности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Выездное обучение и практика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Экватор школы (развлекательная программа)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(Менторские сессии (включая онлайн сопровождение)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 Очный интенсивный курс 2 дня в Иркутске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Финал – </a:t>
            </a:r>
            <a:r>
              <a:rPr lang="en-US" sz="2000" dirty="0" err="1" smtClean="0"/>
              <a:t>DemoDay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Пост –развитие и продвижение отобранных экспертным советом  проектов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950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984" y="237123"/>
            <a:ext cx="7477125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Менторы*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352627" y="1568057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Питкянен</a:t>
            </a:r>
            <a:endParaRPr lang="ru-RU" dirty="0"/>
          </a:p>
          <a:p>
            <a:pPr algn="ctr"/>
            <a:r>
              <a:rPr lang="ru-RU" dirty="0"/>
              <a:t>Павел</a:t>
            </a:r>
          </a:p>
        </p:txBody>
      </p:sp>
      <p:sp>
        <p:nvSpPr>
          <p:cNvPr id="4" name="Овал 3"/>
          <p:cNvSpPr/>
          <p:nvPr/>
        </p:nvSpPr>
        <p:spPr>
          <a:xfrm>
            <a:off x="1813319" y="1905206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Трофим</a:t>
            </a:r>
          </a:p>
          <a:p>
            <a:pPr algn="ctr"/>
            <a:r>
              <a:rPr lang="ru-RU" dirty="0"/>
              <a:t>Чернов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4703562" y="688044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Герасимов</a:t>
            </a:r>
          </a:p>
          <a:p>
            <a:pPr algn="ctr"/>
            <a:r>
              <a:rPr lang="ru-RU" dirty="0"/>
              <a:t>Евгений</a:t>
            </a:r>
          </a:p>
        </p:txBody>
      </p:sp>
      <p:sp>
        <p:nvSpPr>
          <p:cNvPr id="6" name="Овал 5"/>
          <p:cNvSpPr/>
          <p:nvPr/>
        </p:nvSpPr>
        <p:spPr>
          <a:xfrm>
            <a:off x="5490476" y="5236721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Мирослава</a:t>
            </a:r>
          </a:p>
          <a:p>
            <a:pPr algn="ctr"/>
            <a:r>
              <a:rPr lang="ru-RU" dirty="0" err="1"/>
              <a:t>Каптырёва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782178" y="3174056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Юрий</a:t>
            </a:r>
          </a:p>
          <a:p>
            <a:pPr algn="ctr"/>
            <a:r>
              <a:rPr lang="en-US" dirty="0"/>
              <a:t>Ds-club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95765" y="2669751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Михаил</a:t>
            </a:r>
          </a:p>
          <a:p>
            <a:pPr algn="ctr"/>
            <a:r>
              <a:rPr lang="ru-RU" dirty="0"/>
              <a:t>Михайлов</a:t>
            </a:r>
          </a:p>
        </p:txBody>
      </p:sp>
      <p:sp>
        <p:nvSpPr>
          <p:cNvPr id="9" name="Овал 8"/>
          <p:cNvSpPr/>
          <p:nvPr/>
        </p:nvSpPr>
        <p:spPr>
          <a:xfrm>
            <a:off x="1880322" y="3174056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Анастасия</a:t>
            </a:r>
          </a:p>
          <a:p>
            <a:pPr algn="ctr"/>
            <a:r>
              <a:rPr lang="ru-RU" dirty="0" err="1"/>
              <a:t>Журова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088155" y="4337018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ИРНИТУ</a:t>
            </a:r>
          </a:p>
        </p:txBody>
      </p:sp>
      <p:sp>
        <p:nvSpPr>
          <p:cNvPr id="11" name="Овал 10"/>
          <p:cNvSpPr/>
          <p:nvPr/>
        </p:nvSpPr>
        <p:spPr>
          <a:xfrm>
            <a:off x="7782178" y="1905206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Сервико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394480" y="2578974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ИГМУ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1501126" y="5438712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Роман Медынский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Форус</a:t>
            </a:r>
            <a:r>
              <a:rPr lang="ru-RU" dirty="0"/>
              <a:t>)</a:t>
            </a:r>
          </a:p>
        </p:txBody>
      </p:sp>
      <p:sp>
        <p:nvSpPr>
          <p:cNvPr id="14" name="Овал 13"/>
          <p:cNvSpPr/>
          <p:nvPr/>
        </p:nvSpPr>
        <p:spPr>
          <a:xfrm>
            <a:off x="3328096" y="5236720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Мин.</a:t>
            </a:r>
          </a:p>
          <a:p>
            <a:pPr algn="ctr"/>
            <a:r>
              <a:rPr lang="ru-RU" dirty="0"/>
              <a:t>Сель. Хоз.</a:t>
            </a:r>
          </a:p>
        </p:txBody>
      </p:sp>
      <p:sp>
        <p:nvSpPr>
          <p:cNvPr id="15" name="Овал 14"/>
          <p:cNvSpPr/>
          <p:nvPr/>
        </p:nvSpPr>
        <p:spPr>
          <a:xfrm>
            <a:off x="6542237" y="4337019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Амосова</a:t>
            </a:r>
          </a:p>
          <a:p>
            <a:pPr algn="ctr"/>
            <a:r>
              <a:rPr lang="ru-RU" dirty="0"/>
              <a:t>Анна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51847" y="1444290"/>
            <a:ext cx="2253916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Харченко Артём</a:t>
            </a:r>
          </a:p>
        </p:txBody>
      </p:sp>
      <p:sp>
        <p:nvSpPr>
          <p:cNvPr id="17" name="Овал 16"/>
          <p:cNvSpPr/>
          <p:nvPr/>
        </p:nvSpPr>
        <p:spPr>
          <a:xfrm>
            <a:off x="7357132" y="5421295"/>
            <a:ext cx="2037348" cy="1347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Иркутск</a:t>
            </a:r>
          </a:p>
          <a:p>
            <a:pPr algn="ctr"/>
            <a:r>
              <a:rPr lang="ru-RU" dirty="0" err="1"/>
              <a:t>Энерго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344556" y="5990982"/>
            <a:ext cx="1826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* - данные возможны к корректировке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196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180" y="352927"/>
            <a:ext cx="10158662" cy="5935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Эксперты*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075055" y="1158373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Трофим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Чернов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2436177" y="1158373"/>
            <a:ext cx="1358155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Виктор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Старостенко</a:t>
            </a:r>
          </a:p>
        </p:txBody>
      </p:sp>
      <p:sp>
        <p:nvSpPr>
          <p:cNvPr id="5" name="Овал 4"/>
          <p:cNvSpPr/>
          <p:nvPr/>
        </p:nvSpPr>
        <p:spPr>
          <a:xfrm>
            <a:off x="4021455" y="1142599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Сергей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Хоменко</a:t>
            </a:r>
          </a:p>
        </p:txBody>
      </p:sp>
      <p:sp>
        <p:nvSpPr>
          <p:cNvPr id="6" name="Овал 5"/>
          <p:cNvSpPr/>
          <p:nvPr/>
        </p:nvSpPr>
        <p:spPr>
          <a:xfrm>
            <a:off x="5343091" y="1131486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Иван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Саморуха</a:t>
            </a:r>
          </a:p>
        </p:txBody>
      </p:sp>
      <p:sp>
        <p:nvSpPr>
          <p:cNvPr id="7" name="Овал 6"/>
          <p:cNvSpPr/>
          <p:nvPr/>
        </p:nvSpPr>
        <p:spPr>
          <a:xfrm>
            <a:off x="6593882" y="1101223"/>
            <a:ext cx="1412039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Диляра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Окладникова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8123872" y="1109045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Форус</a:t>
            </a:r>
          </a:p>
        </p:txBody>
      </p:sp>
      <p:sp>
        <p:nvSpPr>
          <p:cNvPr id="9" name="Овал 8"/>
          <p:cNvSpPr/>
          <p:nvPr/>
        </p:nvSpPr>
        <p:spPr>
          <a:xfrm>
            <a:off x="9408160" y="1101223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Наталья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Давыдова</a:t>
            </a:r>
          </a:p>
        </p:txBody>
      </p:sp>
      <p:sp>
        <p:nvSpPr>
          <p:cNvPr id="10" name="Овал 9"/>
          <p:cNvSpPr/>
          <p:nvPr/>
        </p:nvSpPr>
        <p:spPr>
          <a:xfrm>
            <a:off x="1084580" y="2450064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Евгений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Дымочко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45980" y="248107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Роман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Габов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3772475" y="2495683"/>
            <a:ext cx="153551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Сергей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Перевозников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01640" y="248107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Сбербанк</a:t>
            </a:r>
          </a:p>
        </p:txBody>
      </p:sp>
      <p:sp>
        <p:nvSpPr>
          <p:cNvPr id="14" name="Овал 13"/>
          <p:cNvSpPr/>
          <p:nvPr/>
        </p:nvSpPr>
        <p:spPr>
          <a:xfrm>
            <a:off x="6764099" y="2481078"/>
            <a:ext cx="1241266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Энсо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консалтинг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8134985" y="2450064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Слата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9480627" y="2450064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Павел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Ступко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1313140" y="3741755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Фишка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2639635" y="3784935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Роман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Тыщенко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3949115" y="3802513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Мегафон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62226" y="381838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ЦВР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93882" y="381838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Торгово-промышленная палата</a:t>
            </a:r>
          </a:p>
        </p:txBody>
      </p:sp>
      <p:sp>
        <p:nvSpPr>
          <p:cNvPr id="22" name="Овал 21"/>
          <p:cNvSpPr/>
          <p:nvPr/>
        </p:nvSpPr>
        <p:spPr>
          <a:xfrm>
            <a:off x="7925538" y="379188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Владимир Смирнов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Овал 22"/>
          <p:cNvSpPr/>
          <p:nvPr/>
        </p:nvSpPr>
        <p:spPr>
          <a:xfrm>
            <a:off x="9235018" y="3798905"/>
            <a:ext cx="1230612" cy="106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Портал Мои документы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1577340" y="510870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РВК</a:t>
            </a:r>
          </a:p>
        </p:txBody>
      </p:sp>
      <p:sp>
        <p:nvSpPr>
          <p:cNvPr id="25" name="Овал 24"/>
          <p:cNvSpPr/>
          <p:nvPr/>
        </p:nvSpPr>
        <p:spPr>
          <a:xfrm>
            <a:off x="2877895" y="512902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Сколково</a:t>
            </a:r>
          </a:p>
        </p:txBody>
      </p:sp>
      <p:sp>
        <p:nvSpPr>
          <p:cNvPr id="26" name="Овал 25"/>
          <p:cNvSpPr/>
          <p:nvPr/>
        </p:nvSpPr>
        <p:spPr>
          <a:xfrm>
            <a:off x="4178450" y="512902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ФРИИ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5504965" y="5148511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Бортник</a:t>
            </a:r>
          </a:p>
        </p:txBody>
      </p:sp>
      <p:sp>
        <p:nvSpPr>
          <p:cNvPr id="28" name="Овал 27"/>
          <p:cNvSpPr/>
          <p:nvPr/>
        </p:nvSpPr>
        <p:spPr>
          <a:xfrm>
            <a:off x="6800215" y="5129028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Megabot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95465" y="5067725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Байкалов</a:t>
            </a:r>
          </a:p>
        </p:txBody>
      </p:sp>
      <p:sp>
        <p:nvSpPr>
          <p:cNvPr id="30" name="Овал 29"/>
          <p:cNvSpPr/>
          <p:nvPr/>
        </p:nvSpPr>
        <p:spPr>
          <a:xfrm>
            <a:off x="9408160" y="5086483"/>
            <a:ext cx="1132840" cy="1132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MegaMir IT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55146" y="6474731"/>
            <a:ext cx="3583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* - данные возможны к корректировке</a:t>
            </a:r>
          </a:p>
        </p:txBody>
      </p:sp>
    </p:spTree>
    <p:extLst>
      <p:ext uri="{BB962C8B-B14F-4D97-AF65-F5344CB8AC3E}">
        <p14:creationId xmlns:p14="http://schemas.microsoft.com/office/powerpoint/2010/main" val="4433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100" y="-94130"/>
            <a:ext cx="9934073" cy="641684"/>
          </a:xfrm>
        </p:spPr>
        <p:txBody>
          <a:bodyPr/>
          <a:lstStyle/>
          <a:p>
            <a:pPr algn="ctr"/>
            <a:r>
              <a:rPr lang="ru-RU" dirty="0"/>
              <a:t>Необходимые затраты на </a:t>
            </a:r>
            <a:r>
              <a:rPr lang="ru-RU" dirty="0" smtClean="0"/>
              <a:t>проект*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25281"/>
              </p:ext>
            </p:extLst>
          </p:nvPr>
        </p:nvGraphicFramePr>
        <p:xfrm>
          <a:off x="1506066" y="551378"/>
          <a:ext cx="8673356" cy="480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36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53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Привлечение иногородних и иностранных экспертов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300 </a:t>
                      </a:r>
                      <a:r>
                        <a:rPr lang="ru-RU" sz="1400" dirty="0" err="1"/>
                        <a:t>т.р</a:t>
                      </a:r>
                      <a:r>
                        <a:rPr lang="ru-RU" sz="140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продвижение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250 </a:t>
                      </a:r>
                      <a:r>
                        <a:rPr lang="ru-RU" sz="1400" dirty="0" err="1"/>
                        <a:t>т.р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/>
                        <a:t>Создание и ведение </a:t>
                      </a:r>
                      <a:r>
                        <a:rPr lang="ru-RU" sz="1400" dirty="0" smtClean="0"/>
                        <a:t>сайта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38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т.р</a:t>
                      </a:r>
                      <a:r>
                        <a:rPr lang="ru-RU" sz="1400" baseline="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Проведение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dk1"/>
                          </a:solidFill>
                        </a:rPr>
                        <a:t>предфинального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dk1"/>
                          </a:solidFill>
                        </a:rPr>
                        <a:t>интенсива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</a:rPr>
                        <a:t> и </a:t>
                      </a:r>
                      <a:r>
                        <a:rPr lang="ru-RU" sz="1400" baseline="0" dirty="0" err="1" smtClean="0">
                          <a:solidFill>
                            <a:schemeClr val="dk1"/>
                          </a:solidFill>
                        </a:rPr>
                        <a:t>ДемоДня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210  </a:t>
                      </a:r>
                      <a:r>
                        <a:rPr lang="ru-RU" sz="1400" dirty="0" err="1"/>
                        <a:t>т.р</a:t>
                      </a:r>
                      <a:r>
                        <a:rPr lang="ru-RU" sz="140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Маркетинговые материалы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  <a:r>
                        <a:rPr lang="ru-RU" sz="1400" dirty="0" smtClean="0"/>
                        <a:t>0 </a:t>
                      </a:r>
                      <a:r>
                        <a:rPr lang="ru-RU" sz="1400" dirty="0" err="1"/>
                        <a:t>т.р</a:t>
                      </a:r>
                      <a:r>
                        <a:rPr lang="ru-RU" sz="140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/>
                        <a:t>Телефония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/>
                        <a:t>т.р</a:t>
                      </a:r>
                      <a:r>
                        <a:rPr lang="ru-RU" sz="1400" dirty="0" smtClean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4331">
                <a:tc>
                  <a:txBody>
                    <a:bodyPr/>
                    <a:lstStyle/>
                    <a:p>
                      <a:r>
                        <a:rPr lang="ru-RU" sz="1400" dirty="0"/>
                        <a:t>Оплата работы программисту за организацию и ведение заочного </a:t>
                      </a:r>
                      <a:r>
                        <a:rPr lang="ru-RU" sz="1400" dirty="0" smtClean="0"/>
                        <a:t>обучения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т.р</a:t>
                      </a:r>
                      <a:r>
                        <a:rPr lang="ru-RU" sz="1400" baseline="0" dirty="0" smtClean="0"/>
                        <a:t>. 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/>
                        <a:t>Аренда залов и </a:t>
                      </a:r>
                      <a:r>
                        <a:rPr lang="ru-RU" sz="1400" dirty="0" smtClean="0"/>
                        <a:t>оборудования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/>
                        <a:t>т.р</a:t>
                      </a:r>
                      <a:r>
                        <a:rPr lang="ru-RU" sz="1400" baseline="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/>
                        <a:t>Оплата </a:t>
                      </a:r>
                      <a:r>
                        <a:rPr lang="ru-RU" sz="1400" dirty="0" smtClean="0"/>
                        <a:t>преподавателям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т.р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/>
                        <a:t>Создание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ролика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  <a:r>
                        <a:rPr lang="ru-RU" sz="1400" dirty="0" smtClean="0"/>
                        <a:t>0 </a:t>
                      </a:r>
                      <a:r>
                        <a:rPr lang="ru-RU" sz="1400" dirty="0" err="1" smtClean="0"/>
                        <a:t>т.р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Заработная</a:t>
                      </a:r>
                      <a:r>
                        <a:rPr lang="ru-RU" sz="1400" baseline="0" dirty="0" smtClean="0"/>
                        <a:t> плата операторам стартап – школы (5 чел. </a:t>
                      </a:r>
                      <a:r>
                        <a:rPr lang="en-US" sz="1400" baseline="0" dirty="0" smtClean="0"/>
                        <a:t>X 2 </a:t>
                      </a:r>
                      <a:r>
                        <a:rPr lang="ru-RU" sz="1400" baseline="0" dirty="0" smtClean="0"/>
                        <a:t>мес.) по договорам ГПХ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/>
                        <a:t>т.р</a:t>
                      </a:r>
                      <a:r>
                        <a:rPr lang="ru-RU" sz="1400" baseline="0" dirty="0" smtClean="0"/>
                        <a:t>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420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150 </a:t>
                      </a:r>
                      <a:r>
                        <a:rPr lang="ru-RU" sz="1400" baseline="0" dirty="0"/>
                        <a:t>000 </a:t>
                      </a:r>
                      <a:r>
                        <a:rPr lang="ru-RU" sz="1400" baseline="0" dirty="0" smtClean="0"/>
                        <a:t>р.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44008" y="5904186"/>
            <a:ext cx="402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 - данные возможны к корректировке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8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609601"/>
            <a:ext cx="10042070" cy="5823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Выгоды для Иркутской области</a:t>
            </a:r>
          </a:p>
        </p:txBody>
      </p:sp>
      <p:sp>
        <p:nvSpPr>
          <p:cNvPr id="3" name="TextBox 2"/>
          <p:cNvSpPr txBox="1"/>
          <p:nvPr>
            <p:extLst>
              <p:ext uri="{D42A27DB-BD31-4B8C-83A1-F6EECF244321}">
                <p14:modId xmlns:p14="http://schemas.microsoft.com/office/powerpoint/2010/main" val="1831603943"/>
              </p:ext>
            </p:extLst>
          </p:nvPr>
        </p:nvSpPr>
        <p:spPr>
          <a:xfrm>
            <a:off x="898070" y="1551214"/>
            <a:ext cx="10025743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Создание новых рабочих мест.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Увеличение </a:t>
            </a:r>
            <a:r>
              <a:rPr lang="ru-RU" sz="2400" dirty="0"/>
              <a:t>налоговых поступлений в бюджет.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Импортозамещения.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Развитие предпринимательской </a:t>
            </a:r>
            <a:r>
              <a:rPr lang="ru-RU" sz="2400" dirty="0" smtClean="0"/>
              <a:t>темы </a:t>
            </a:r>
            <a:r>
              <a:rPr lang="ru-RU" sz="2400" dirty="0"/>
              <a:t>среди школьников и студентов.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Возможность </a:t>
            </a:r>
            <a:r>
              <a:rPr lang="ru-RU" sz="2400" dirty="0"/>
              <a:t>вывода проектов на федеральные и зарубежные рынки.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Возможность модернизация организаций и промышленных предприятий Иркутской области.</a:t>
            </a:r>
            <a:endParaRPr lang="ru-RU" sz="2400" dirty="0"/>
          </a:p>
          <a:p>
            <a:pPr lvl="0"/>
            <a:r>
              <a:rPr lang="ru-RU" b="1" dirty="0">
                <a:latin typeface="+mn-ea"/>
                <a:cs typeface="+mn-ea"/>
              </a:rPr>
              <a:t/>
            </a:r>
            <a:br>
              <a:rPr lang="ru-RU" b="1" dirty="0">
                <a:latin typeface="+mn-ea"/>
                <a:cs typeface="+mn-ea"/>
              </a:rPr>
            </a:b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215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1199</TotalTime>
  <Words>509</Words>
  <Application>Microsoft Office PowerPoint</Application>
  <PresentationFormat>Произвольный</PresentationFormat>
  <Paragraphs>157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Небеса</vt:lpstr>
      <vt:lpstr>Презентация PowerPoint</vt:lpstr>
      <vt:lpstr>Презентация PowerPoint</vt:lpstr>
      <vt:lpstr>Генеральные треки</vt:lpstr>
      <vt:lpstr>План проведения стартап школы</vt:lpstr>
      <vt:lpstr>Менторы*</vt:lpstr>
      <vt:lpstr>Эксперты*</vt:lpstr>
      <vt:lpstr>Необходимые затраты на проект*</vt:lpstr>
      <vt:lpstr>Выгоды для Иркутской области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52</cp:revision>
  <cp:lastPrinted>2017-07-03T12:11:35Z</cp:lastPrinted>
  <dcterms:created xsi:type="dcterms:W3CDTF">2016-12-27T10:08:33Z</dcterms:created>
  <dcterms:modified xsi:type="dcterms:W3CDTF">2017-08-23T04:49:50Z</dcterms:modified>
</cp:coreProperties>
</file>