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73" r:id="rId4"/>
    <p:sldId id="258" r:id="rId5"/>
    <p:sldId id="268" r:id="rId6"/>
    <p:sldId id="275" r:id="rId7"/>
    <p:sldId id="270" r:id="rId8"/>
    <p:sldId id="271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9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E7865-DD54-4EC1-B209-1D0B69781FD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FB732CE-FB4A-47A7-BBB7-1C0B78D1C47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17 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человек в ремиссии по настоящее время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88E593-7E01-4432-AB10-D2EECE9B54D4}" type="parTrans" cxnId="{D25D5718-C83B-4112-A466-204E38519E12}">
      <dgm:prSet/>
      <dgm:spPr/>
      <dgm:t>
        <a:bodyPr/>
        <a:lstStyle/>
        <a:p>
          <a:endParaRPr lang="ru-RU"/>
        </a:p>
      </dgm:t>
    </dgm:pt>
    <dgm:pt modelId="{73CA5508-FDDE-487F-BD6B-8DF118DAF037}" type="sibTrans" cxnId="{D25D5718-C83B-4112-A466-204E38519E12}">
      <dgm:prSet/>
      <dgm:spPr/>
      <dgm:t>
        <a:bodyPr/>
        <a:lstStyle/>
        <a:p>
          <a:endParaRPr lang="ru-RU"/>
        </a:p>
      </dgm:t>
    </dgm:pt>
    <dgm:pt modelId="{45088617-80E1-4545-A09F-DE5C0B14849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 человек умер, 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человека не выходят на связь,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 человек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 в ремиссии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C5837-5372-4687-BF38-CB226E8C1A47}" type="parTrans" cxnId="{F4EC1577-28D7-4A30-9F62-1C20A315B5F1}">
      <dgm:prSet/>
      <dgm:spPr/>
      <dgm:t>
        <a:bodyPr/>
        <a:lstStyle/>
        <a:p>
          <a:endParaRPr lang="ru-RU"/>
        </a:p>
      </dgm:t>
    </dgm:pt>
    <dgm:pt modelId="{5C7E7019-3C7A-4CE7-83BA-979CFAC58447}" type="sibTrans" cxnId="{F4EC1577-28D7-4A30-9F62-1C20A315B5F1}">
      <dgm:prSet/>
      <dgm:spPr/>
      <dgm:t>
        <a:bodyPr/>
        <a:lstStyle/>
        <a:p>
          <a:endParaRPr lang="ru-RU"/>
        </a:p>
      </dgm:t>
    </dgm:pt>
    <dgm:pt modelId="{352DE235-FAFB-4A63-BD78-77512FE2D95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 2014-2019 годы прошли </a:t>
          </a:r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22 человека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BE09F-F9A3-4AAB-AE7A-177E03EEE929}" type="parTrans" cxnId="{CDD6C43C-9FAF-488A-B5FE-48A29A43FA3B}">
      <dgm:prSet/>
      <dgm:spPr/>
      <dgm:t>
        <a:bodyPr/>
        <a:lstStyle/>
        <a:p>
          <a:endParaRPr lang="ru-RU"/>
        </a:p>
      </dgm:t>
    </dgm:pt>
    <dgm:pt modelId="{C5FCCF7E-D878-427F-96B6-8C04A13E8557}" type="sibTrans" cxnId="{CDD6C43C-9FAF-488A-B5FE-48A29A43FA3B}">
      <dgm:prSet/>
      <dgm:spPr/>
      <dgm:t>
        <a:bodyPr/>
        <a:lstStyle/>
        <a:p>
          <a:endParaRPr lang="ru-RU"/>
        </a:p>
      </dgm:t>
    </dgm:pt>
    <dgm:pt modelId="{71DD7951-7629-46B0-B794-C3E4919AD15A}" type="pres">
      <dgm:prSet presAssocID="{E4BE7865-DD54-4EC1-B209-1D0B69781FDC}" presName="compositeShape" presStyleCnt="0">
        <dgm:presLayoutVars>
          <dgm:chMax val="7"/>
          <dgm:dir/>
          <dgm:resizeHandles val="exact"/>
        </dgm:presLayoutVars>
      </dgm:prSet>
      <dgm:spPr/>
    </dgm:pt>
    <dgm:pt modelId="{3F723948-9892-40CB-A0F2-82B182D53B59}" type="pres">
      <dgm:prSet presAssocID="{E4BE7865-DD54-4EC1-B209-1D0B69781FDC}" presName="wedge1" presStyleLbl="node1" presStyleIdx="0" presStyleCnt="3"/>
      <dgm:spPr/>
      <dgm:t>
        <a:bodyPr/>
        <a:lstStyle/>
        <a:p>
          <a:endParaRPr lang="ru-RU"/>
        </a:p>
      </dgm:t>
    </dgm:pt>
    <dgm:pt modelId="{304EA865-166B-46F5-99CD-E99A7F8C978C}" type="pres">
      <dgm:prSet presAssocID="{E4BE7865-DD54-4EC1-B209-1D0B69781FDC}" presName="dummy1a" presStyleCnt="0"/>
      <dgm:spPr/>
    </dgm:pt>
    <dgm:pt modelId="{CCA4185D-B9B2-4D42-AD1C-8620DA5D6BF0}" type="pres">
      <dgm:prSet presAssocID="{E4BE7865-DD54-4EC1-B209-1D0B69781FDC}" presName="dummy1b" presStyleCnt="0"/>
      <dgm:spPr/>
    </dgm:pt>
    <dgm:pt modelId="{3962128F-AC9D-46F2-BFA7-EC722D104335}" type="pres">
      <dgm:prSet presAssocID="{E4BE7865-DD54-4EC1-B209-1D0B69781FD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3DED3-86CD-4B32-B466-5BC5F7B1A5AE}" type="pres">
      <dgm:prSet presAssocID="{E4BE7865-DD54-4EC1-B209-1D0B69781FDC}" presName="wedge2" presStyleLbl="node1" presStyleIdx="1" presStyleCnt="3"/>
      <dgm:spPr/>
      <dgm:t>
        <a:bodyPr/>
        <a:lstStyle/>
        <a:p>
          <a:endParaRPr lang="ru-RU"/>
        </a:p>
      </dgm:t>
    </dgm:pt>
    <dgm:pt modelId="{B9AE8C4D-2475-4AC3-9D8D-DF7E4CFD40E8}" type="pres">
      <dgm:prSet presAssocID="{E4BE7865-DD54-4EC1-B209-1D0B69781FDC}" presName="dummy2a" presStyleCnt="0"/>
      <dgm:spPr/>
    </dgm:pt>
    <dgm:pt modelId="{85E300EA-6A0F-4BF1-A598-DB3BB63307CC}" type="pres">
      <dgm:prSet presAssocID="{E4BE7865-DD54-4EC1-B209-1D0B69781FDC}" presName="dummy2b" presStyleCnt="0"/>
      <dgm:spPr/>
    </dgm:pt>
    <dgm:pt modelId="{167F05BA-E10E-486C-A3FA-8ADDDED5C390}" type="pres">
      <dgm:prSet presAssocID="{E4BE7865-DD54-4EC1-B209-1D0B69781FD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E9BAE-AF90-45E6-B427-10B448A91B1A}" type="pres">
      <dgm:prSet presAssocID="{E4BE7865-DD54-4EC1-B209-1D0B69781FDC}" presName="wedge3" presStyleLbl="node1" presStyleIdx="2" presStyleCnt="3"/>
      <dgm:spPr/>
      <dgm:t>
        <a:bodyPr/>
        <a:lstStyle/>
        <a:p>
          <a:endParaRPr lang="ru-RU"/>
        </a:p>
      </dgm:t>
    </dgm:pt>
    <dgm:pt modelId="{BDEEE531-9CC5-4B92-85D0-9406F74A6BCD}" type="pres">
      <dgm:prSet presAssocID="{E4BE7865-DD54-4EC1-B209-1D0B69781FDC}" presName="dummy3a" presStyleCnt="0"/>
      <dgm:spPr/>
    </dgm:pt>
    <dgm:pt modelId="{736CC364-8765-4591-AE32-DE08351D8583}" type="pres">
      <dgm:prSet presAssocID="{E4BE7865-DD54-4EC1-B209-1D0B69781FDC}" presName="dummy3b" presStyleCnt="0"/>
      <dgm:spPr/>
    </dgm:pt>
    <dgm:pt modelId="{23C27A36-6BF9-41DE-82CF-5C5FED4B2DCD}" type="pres">
      <dgm:prSet presAssocID="{E4BE7865-DD54-4EC1-B209-1D0B69781FD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50538-0291-4CBA-8607-095BF1C48F7F}" type="pres">
      <dgm:prSet presAssocID="{73CA5508-FDDE-487F-BD6B-8DF118DAF037}" presName="arrowWedge1" presStyleLbl="fgSibTrans2D1" presStyleIdx="0" presStyleCnt="3"/>
      <dgm:spPr/>
    </dgm:pt>
    <dgm:pt modelId="{2AC8220D-584C-4FA1-940C-52F217A826CE}" type="pres">
      <dgm:prSet presAssocID="{5C7E7019-3C7A-4CE7-83BA-979CFAC58447}" presName="arrowWedge2" presStyleLbl="fgSibTrans2D1" presStyleIdx="1" presStyleCnt="3"/>
      <dgm:spPr/>
    </dgm:pt>
    <dgm:pt modelId="{6AFD0AF0-BCC4-4F8E-BBCD-6C496D0366A5}" type="pres">
      <dgm:prSet presAssocID="{C5FCCF7E-D878-427F-96B6-8C04A13E8557}" presName="arrowWedge3" presStyleLbl="fgSibTrans2D1" presStyleIdx="2" presStyleCnt="3"/>
      <dgm:spPr/>
    </dgm:pt>
  </dgm:ptLst>
  <dgm:cxnLst>
    <dgm:cxn modelId="{AEF0BCF4-89DF-4541-8912-09DD015F2D95}" type="presOf" srcId="{352DE235-FAFB-4A63-BD78-77512FE2D95B}" destId="{5D8E9BAE-AF90-45E6-B427-10B448A91B1A}" srcOrd="0" destOrd="0" presId="urn:microsoft.com/office/officeart/2005/8/layout/cycle8"/>
    <dgm:cxn modelId="{CDD6C43C-9FAF-488A-B5FE-48A29A43FA3B}" srcId="{E4BE7865-DD54-4EC1-B209-1D0B69781FDC}" destId="{352DE235-FAFB-4A63-BD78-77512FE2D95B}" srcOrd="2" destOrd="0" parTransId="{88DBE09F-F9A3-4AAB-AE7A-177E03EEE929}" sibTransId="{C5FCCF7E-D878-427F-96B6-8C04A13E8557}"/>
    <dgm:cxn modelId="{F4EC1577-28D7-4A30-9F62-1C20A315B5F1}" srcId="{E4BE7865-DD54-4EC1-B209-1D0B69781FDC}" destId="{45088617-80E1-4545-A09F-DE5C0B148492}" srcOrd="1" destOrd="0" parTransId="{F43C5837-5372-4687-BF38-CB226E8C1A47}" sibTransId="{5C7E7019-3C7A-4CE7-83BA-979CFAC58447}"/>
    <dgm:cxn modelId="{E66F678C-33CC-4632-9393-2941A0291105}" type="presOf" srcId="{E4BE7865-DD54-4EC1-B209-1D0B69781FDC}" destId="{71DD7951-7629-46B0-B794-C3E4919AD15A}" srcOrd="0" destOrd="0" presId="urn:microsoft.com/office/officeart/2005/8/layout/cycle8"/>
    <dgm:cxn modelId="{507CFFEB-5094-4C4E-BAD4-1960F45E3DA3}" type="presOf" srcId="{352DE235-FAFB-4A63-BD78-77512FE2D95B}" destId="{23C27A36-6BF9-41DE-82CF-5C5FED4B2DCD}" srcOrd="1" destOrd="0" presId="urn:microsoft.com/office/officeart/2005/8/layout/cycle8"/>
    <dgm:cxn modelId="{D25D5718-C83B-4112-A466-204E38519E12}" srcId="{E4BE7865-DD54-4EC1-B209-1D0B69781FDC}" destId="{5FB732CE-FB4A-47A7-BBB7-1C0B78D1C470}" srcOrd="0" destOrd="0" parTransId="{4488E593-7E01-4432-AB10-D2EECE9B54D4}" sibTransId="{73CA5508-FDDE-487F-BD6B-8DF118DAF037}"/>
    <dgm:cxn modelId="{84F6DDF0-98DB-40FA-BEEF-977A78855331}" type="presOf" srcId="{5FB732CE-FB4A-47A7-BBB7-1C0B78D1C470}" destId="{3962128F-AC9D-46F2-BFA7-EC722D104335}" srcOrd="1" destOrd="0" presId="urn:microsoft.com/office/officeart/2005/8/layout/cycle8"/>
    <dgm:cxn modelId="{1D03B550-BF04-476F-8FC3-A043D72F0374}" type="presOf" srcId="{45088617-80E1-4545-A09F-DE5C0B148492}" destId="{3623DED3-86CD-4B32-B466-5BC5F7B1A5AE}" srcOrd="0" destOrd="0" presId="urn:microsoft.com/office/officeart/2005/8/layout/cycle8"/>
    <dgm:cxn modelId="{8E577695-1D0A-49C7-B64F-A0E068BF557B}" type="presOf" srcId="{5FB732CE-FB4A-47A7-BBB7-1C0B78D1C470}" destId="{3F723948-9892-40CB-A0F2-82B182D53B59}" srcOrd="0" destOrd="0" presId="urn:microsoft.com/office/officeart/2005/8/layout/cycle8"/>
    <dgm:cxn modelId="{604C642F-9F14-4CC8-B460-35ED6F7CC53C}" type="presOf" srcId="{45088617-80E1-4545-A09F-DE5C0B148492}" destId="{167F05BA-E10E-486C-A3FA-8ADDDED5C390}" srcOrd="1" destOrd="0" presId="urn:microsoft.com/office/officeart/2005/8/layout/cycle8"/>
    <dgm:cxn modelId="{01E78CF0-E69A-40ED-9CFB-A29AC31F8307}" type="presParOf" srcId="{71DD7951-7629-46B0-B794-C3E4919AD15A}" destId="{3F723948-9892-40CB-A0F2-82B182D53B59}" srcOrd="0" destOrd="0" presId="urn:microsoft.com/office/officeart/2005/8/layout/cycle8"/>
    <dgm:cxn modelId="{7E4F3675-F0F5-4C0D-AAB2-B900D007DCCC}" type="presParOf" srcId="{71DD7951-7629-46B0-B794-C3E4919AD15A}" destId="{304EA865-166B-46F5-99CD-E99A7F8C978C}" srcOrd="1" destOrd="0" presId="urn:microsoft.com/office/officeart/2005/8/layout/cycle8"/>
    <dgm:cxn modelId="{F3429F39-771D-4EAF-811D-F06BD9ADC4A8}" type="presParOf" srcId="{71DD7951-7629-46B0-B794-C3E4919AD15A}" destId="{CCA4185D-B9B2-4D42-AD1C-8620DA5D6BF0}" srcOrd="2" destOrd="0" presId="urn:microsoft.com/office/officeart/2005/8/layout/cycle8"/>
    <dgm:cxn modelId="{962BD1B5-0082-4B8F-A1C5-40D7E245238B}" type="presParOf" srcId="{71DD7951-7629-46B0-B794-C3E4919AD15A}" destId="{3962128F-AC9D-46F2-BFA7-EC722D104335}" srcOrd="3" destOrd="0" presId="urn:microsoft.com/office/officeart/2005/8/layout/cycle8"/>
    <dgm:cxn modelId="{B81F2B45-4C44-4B0E-AC74-F44AA3306747}" type="presParOf" srcId="{71DD7951-7629-46B0-B794-C3E4919AD15A}" destId="{3623DED3-86CD-4B32-B466-5BC5F7B1A5AE}" srcOrd="4" destOrd="0" presId="urn:microsoft.com/office/officeart/2005/8/layout/cycle8"/>
    <dgm:cxn modelId="{D32FBD11-60BA-47BD-A6B8-9241ECDF9C5C}" type="presParOf" srcId="{71DD7951-7629-46B0-B794-C3E4919AD15A}" destId="{B9AE8C4D-2475-4AC3-9D8D-DF7E4CFD40E8}" srcOrd="5" destOrd="0" presId="urn:microsoft.com/office/officeart/2005/8/layout/cycle8"/>
    <dgm:cxn modelId="{286B2337-6B1D-47B9-8359-8DC85DFA8909}" type="presParOf" srcId="{71DD7951-7629-46B0-B794-C3E4919AD15A}" destId="{85E300EA-6A0F-4BF1-A598-DB3BB63307CC}" srcOrd="6" destOrd="0" presId="urn:microsoft.com/office/officeart/2005/8/layout/cycle8"/>
    <dgm:cxn modelId="{E87D237E-BD86-445B-9DAC-CC43F6C2A2CE}" type="presParOf" srcId="{71DD7951-7629-46B0-B794-C3E4919AD15A}" destId="{167F05BA-E10E-486C-A3FA-8ADDDED5C390}" srcOrd="7" destOrd="0" presId="urn:microsoft.com/office/officeart/2005/8/layout/cycle8"/>
    <dgm:cxn modelId="{229F7648-FEED-4518-A003-13C364035853}" type="presParOf" srcId="{71DD7951-7629-46B0-B794-C3E4919AD15A}" destId="{5D8E9BAE-AF90-45E6-B427-10B448A91B1A}" srcOrd="8" destOrd="0" presId="urn:microsoft.com/office/officeart/2005/8/layout/cycle8"/>
    <dgm:cxn modelId="{13BDBF28-8067-45E7-A1FD-99C68423FFB8}" type="presParOf" srcId="{71DD7951-7629-46B0-B794-C3E4919AD15A}" destId="{BDEEE531-9CC5-4B92-85D0-9406F74A6BCD}" srcOrd="9" destOrd="0" presId="urn:microsoft.com/office/officeart/2005/8/layout/cycle8"/>
    <dgm:cxn modelId="{493E4114-7E87-4FE9-BF7A-F48E835B5CB4}" type="presParOf" srcId="{71DD7951-7629-46B0-B794-C3E4919AD15A}" destId="{736CC364-8765-4591-AE32-DE08351D8583}" srcOrd="10" destOrd="0" presId="urn:microsoft.com/office/officeart/2005/8/layout/cycle8"/>
    <dgm:cxn modelId="{0C322557-9998-407C-BB3B-881A8F87798C}" type="presParOf" srcId="{71DD7951-7629-46B0-B794-C3E4919AD15A}" destId="{23C27A36-6BF9-41DE-82CF-5C5FED4B2DCD}" srcOrd="11" destOrd="0" presId="urn:microsoft.com/office/officeart/2005/8/layout/cycle8"/>
    <dgm:cxn modelId="{81D45FE8-45F3-40C2-9780-E66FD66E035D}" type="presParOf" srcId="{71DD7951-7629-46B0-B794-C3E4919AD15A}" destId="{3B650538-0291-4CBA-8607-095BF1C48F7F}" srcOrd="12" destOrd="0" presId="urn:microsoft.com/office/officeart/2005/8/layout/cycle8"/>
    <dgm:cxn modelId="{F58A06EF-5CC6-4670-8510-5CFBFE9946B3}" type="presParOf" srcId="{71DD7951-7629-46B0-B794-C3E4919AD15A}" destId="{2AC8220D-584C-4FA1-940C-52F217A826CE}" srcOrd="13" destOrd="0" presId="urn:microsoft.com/office/officeart/2005/8/layout/cycle8"/>
    <dgm:cxn modelId="{F88C9B4F-42EA-45A9-B71A-2762045073AD}" type="presParOf" srcId="{71DD7951-7629-46B0-B794-C3E4919AD15A}" destId="{6AFD0AF0-BCC4-4F8E-BBCD-6C496D0366A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4BF9C-297A-4C53-80FF-9E7725CE8B8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01F591-725B-429E-9E62-FBD1E5D5A3D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Условия получения индивидуального сертификата</a:t>
          </a:r>
          <a:endParaRPr lang="ru-RU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3D3B3-5FA9-48EF-A9AA-758A5EF5143A}" type="parTrans" cxnId="{2AE9574A-E9D1-49BF-A2F1-53DDEDE1A2B9}">
      <dgm:prSet/>
      <dgm:spPr/>
      <dgm:t>
        <a:bodyPr/>
        <a:lstStyle/>
        <a:p>
          <a:endParaRPr lang="ru-RU"/>
        </a:p>
      </dgm:t>
    </dgm:pt>
    <dgm:pt modelId="{0E7B0069-B6ED-4CBA-A432-F3B8FD306416}" type="sibTrans" cxnId="{2AE9574A-E9D1-49BF-A2F1-53DDEDE1A2B9}">
      <dgm:prSet/>
      <dgm:spPr/>
      <dgm:t>
        <a:bodyPr/>
        <a:lstStyle/>
        <a:p>
          <a:endParaRPr lang="ru-RU"/>
        </a:p>
      </dgm:t>
    </dgm:pt>
    <dgm:pt modelId="{0B0E3E57-4B28-4B3B-B87C-CBB0C0C03E05}">
      <dgm:prSet phldrT="[Текст]" custT="1"/>
      <dgm:spPr/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Предоставляется лицам, состоящим на диспансерном наблюдении у врача-нарколога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FFCE4-C4CA-4714-8315-C3D0EF45B036}" type="parTrans" cxnId="{BC5EA390-5203-4905-900B-2BAE9F92E825}">
      <dgm:prSet/>
      <dgm:spPr/>
      <dgm:t>
        <a:bodyPr/>
        <a:lstStyle/>
        <a:p>
          <a:endParaRPr lang="ru-RU"/>
        </a:p>
      </dgm:t>
    </dgm:pt>
    <dgm:pt modelId="{90BEFA6F-8A13-42FE-884D-3DB144B8AD95}" type="sibTrans" cxnId="{BC5EA390-5203-4905-900B-2BAE9F92E825}">
      <dgm:prSet/>
      <dgm:spPr/>
      <dgm:t>
        <a:bodyPr/>
        <a:lstStyle/>
        <a:p>
          <a:endParaRPr lang="ru-RU"/>
        </a:p>
      </dgm:t>
    </dgm:pt>
    <dgm:pt modelId="{45788667-6B05-4F97-8813-6E5D7BAE531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Проживающим на территории Иркутской области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44ACF-4A4B-4C17-AD5A-DA67202E31FA}" type="parTrans" cxnId="{93B05D74-242D-45CA-A6A2-08DB6B46880F}">
      <dgm:prSet/>
      <dgm:spPr/>
      <dgm:t>
        <a:bodyPr/>
        <a:lstStyle/>
        <a:p>
          <a:endParaRPr lang="ru-RU"/>
        </a:p>
      </dgm:t>
    </dgm:pt>
    <dgm:pt modelId="{01EE623A-DB1E-4350-B431-D2BC45D9C4FB}" type="sibTrans" cxnId="{93B05D74-242D-45CA-A6A2-08DB6B46880F}">
      <dgm:prSet/>
      <dgm:spPr/>
      <dgm:t>
        <a:bodyPr/>
        <a:lstStyle/>
        <a:p>
          <a:endParaRPr lang="ru-RU"/>
        </a:p>
      </dgm:t>
    </dgm:pt>
    <dgm:pt modelId="{562D5E0D-366B-4993-AF54-94DD4DE914A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Возраст от 18 до 30 лет</a:t>
          </a:r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348E6-9AC6-4EC7-9CA9-7C75A0B7EA23}" type="parTrans" cxnId="{60DC9FF2-7AC3-4448-9F56-E331ACF5A2E0}">
      <dgm:prSet/>
      <dgm:spPr/>
      <dgm:t>
        <a:bodyPr/>
        <a:lstStyle/>
        <a:p>
          <a:endParaRPr lang="ru-RU"/>
        </a:p>
      </dgm:t>
    </dgm:pt>
    <dgm:pt modelId="{54AD480A-D1AD-42BA-9F28-D4AB4934101B}" type="sibTrans" cxnId="{60DC9FF2-7AC3-4448-9F56-E331ACF5A2E0}">
      <dgm:prSet/>
      <dgm:spPr/>
      <dgm:t>
        <a:bodyPr/>
        <a:lstStyle/>
        <a:p>
          <a:endParaRPr lang="ru-RU"/>
        </a:p>
      </dgm:t>
    </dgm:pt>
    <dgm:pt modelId="{EBA162A9-3E65-474E-92C5-93305C76874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При обращении в ОГКУ «Центр профилактики наркомании»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6E1CE-9B2D-4926-8D76-C33DD1F59F74}" type="parTrans" cxnId="{01C6955D-DE78-4741-890A-049EF2EE7F2A}">
      <dgm:prSet/>
      <dgm:spPr/>
      <dgm:t>
        <a:bodyPr/>
        <a:lstStyle/>
        <a:p>
          <a:endParaRPr lang="ru-RU"/>
        </a:p>
      </dgm:t>
    </dgm:pt>
    <dgm:pt modelId="{72067F07-6D63-45AA-8B2B-293FE2AE3826}" type="sibTrans" cxnId="{01C6955D-DE78-4741-890A-049EF2EE7F2A}">
      <dgm:prSet/>
      <dgm:spPr/>
      <dgm:t>
        <a:bodyPr/>
        <a:lstStyle/>
        <a:p>
          <a:endParaRPr lang="ru-RU"/>
        </a:p>
      </dgm:t>
    </dgm:pt>
    <dgm:pt modelId="{6BE03D97-A695-40C9-82C0-058681411B62}" type="pres">
      <dgm:prSet presAssocID="{6764BF9C-297A-4C53-80FF-9E7725CE8B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6F7C23-2A58-4630-B87F-2DD258660A55}" type="pres">
      <dgm:prSet presAssocID="{6764BF9C-297A-4C53-80FF-9E7725CE8B84}" presName="matrix" presStyleCnt="0"/>
      <dgm:spPr/>
    </dgm:pt>
    <dgm:pt modelId="{98FDA18E-2838-4E5E-BC2B-321C8BA4A2B6}" type="pres">
      <dgm:prSet presAssocID="{6764BF9C-297A-4C53-80FF-9E7725CE8B84}" presName="tile1" presStyleLbl="node1" presStyleIdx="0" presStyleCnt="4"/>
      <dgm:spPr/>
      <dgm:t>
        <a:bodyPr/>
        <a:lstStyle/>
        <a:p>
          <a:endParaRPr lang="ru-RU"/>
        </a:p>
      </dgm:t>
    </dgm:pt>
    <dgm:pt modelId="{716A5093-853A-4B8D-8722-7A0912908B8D}" type="pres">
      <dgm:prSet presAssocID="{6764BF9C-297A-4C53-80FF-9E7725CE8B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1834A-54F2-4FD2-BAE5-0710C0C5D43D}" type="pres">
      <dgm:prSet presAssocID="{6764BF9C-297A-4C53-80FF-9E7725CE8B84}" presName="tile2" presStyleLbl="node1" presStyleIdx="1" presStyleCnt="4"/>
      <dgm:spPr/>
      <dgm:t>
        <a:bodyPr/>
        <a:lstStyle/>
        <a:p>
          <a:endParaRPr lang="ru-RU"/>
        </a:p>
      </dgm:t>
    </dgm:pt>
    <dgm:pt modelId="{4AC5B0B7-2D84-412C-9E59-FA9B070E35C9}" type="pres">
      <dgm:prSet presAssocID="{6764BF9C-297A-4C53-80FF-9E7725CE8B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B0A7D-A647-4BB6-AC50-0B14FC1915F6}" type="pres">
      <dgm:prSet presAssocID="{6764BF9C-297A-4C53-80FF-9E7725CE8B84}" presName="tile3" presStyleLbl="node1" presStyleIdx="2" presStyleCnt="4"/>
      <dgm:spPr/>
      <dgm:t>
        <a:bodyPr/>
        <a:lstStyle/>
        <a:p>
          <a:endParaRPr lang="ru-RU"/>
        </a:p>
      </dgm:t>
    </dgm:pt>
    <dgm:pt modelId="{5E01AF54-CBC9-41DD-A337-BA452DD9E7F1}" type="pres">
      <dgm:prSet presAssocID="{6764BF9C-297A-4C53-80FF-9E7725CE8B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D7C25-AF14-4CB3-A787-A93BA7658BC0}" type="pres">
      <dgm:prSet presAssocID="{6764BF9C-297A-4C53-80FF-9E7725CE8B84}" presName="tile4" presStyleLbl="node1" presStyleIdx="3" presStyleCnt="4"/>
      <dgm:spPr/>
      <dgm:t>
        <a:bodyPr/>
        <a:lstStyle/>
        <a:p>
          <a:endParaRPr lang="ru-RU"/>
        </a:p>
      </dgm:t>
    </dgm:pt>
    <dgm:pt modelId="{5C3E0288-F84A-45A9-989A-FA79F58EE016}" type="pres">
      <dgm:prSet presAssocID="{6764BF9C-297A-4C53-80FF-9E7725CE8B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E182E-F009-4E67-AC9D-BABC91B385DB}" type="pres">
      <dgm:prSet presAssocID="{6764BF9C-297A-4C53-80FF-9E7725CE8B84}" presName="centerTile" presStyleLbl="fgShp" presStyleIdx="0" presStyleCnt="1" custScaleX="219799" custScaleY="72973" custLinFactNeighborX="681" custLinFactNeighborY="3378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D50EB-C2EB-4831-B678-D11D32CD5403}" type="presOf" srcId="{45788667-6B05-4F97-8813-6E5D7BAE5313}" destId="{4AC5B0B7-2D84-412C-9E59-FA9B070E35C9}" srcOrd="1" destOrd="0" presId="urn:microsoft.com/office/officeart/2005/8/layout/matrix1"/>
    <dgm:cxn modelId="{6600EC86-DD41-4EBD-ACD7-D13B4A0380BE}" type="presOf" srcId="{562D5E0D-366B-4993-AF54-94DD4DE914AF}" destId="{6ABB0A7D-A647-4BB6-AC50-0B14FC1915F6}" srcOrd="0" destOrd="0" presId="urn:microsoft.com/office/officeart/2005/8/layout/matrix1"/>
    <dgm:cxn modelId="{1FD4069A-B78A-44DD-B684-F30B2A0EE3B0}" type="presOf" srcId="{1301F591-725B-429E-9E62-FBD1E5D5A3DB}" destId="{1ADE182E-F009-4E67-AC9D-BABC91B385DB}" srcOrd="0" destOrd="0" presId="urn:microsoft.com/office/officeart/2005/8/layout/matrix1"/>
    <dgm:cxn modelId="{6B97657E-5D17-44A4-BAC7-00A2C08530EC}" type="presOf" srcId="{45788667-6B05-4F97-8813-6E5D7BAE5313}" destId="{7FD1834A-54F2-4FD2-BAE5-0710C0C5D43D}" srcOrd="0" destOrd="0" presId="urn:microsoft.com/office/officeart/2005/8/layout/matrix1"/>
    <dgm:cxn modelId="{93B05D74-242D-45CA-A6A2-08DB6B46880F}" srcId="{1301F591-725B-429E-9E62-FBD1E5D5A3DB}" destId="{45788667-6B05-4F97-8813-6E5D7BAE5313}" srcOrd="1" destOrd="0" parTransId="{43544ACF-4A4B-4C17-AD5A-DA67202E31FA}" sibTransId="{01EE623A-DB1E-4350-B431-D2BC45D9C4FB}"/>
    <dgm:cxn modelId="{AC46CE14-6AE0-42C9-9226-53849BFA423B}" type="presOf" srcId="{0B0E3E57-4B28-4B3B-B87C-CBB0C0C03E05}" destId="{716A5093-853A-4B8D-8722-7A0912908B8D}" srcOrd="1" destOrd="0" presId="urn:microsoft.com/office/officeart/2005/8/layout/matrix1"/>
    <dgm:cxn modelId="{01C6955D-DE78-4741-890A-049EF2EE7F2A}" srcId="{1301F591-725B-429E-9E62-FBD1E5D5A3DB}" destId="{EBA162A9-3E65-474E-92C5-93305C768745}" srcOrd="3" destOrd="0" parTransId="{A7F6E1CE-9B2D-4926-8D76-C33DD1F59F74}" sibTransId="{72067F07-6D63-45AA-8B2B-293FE2AE3826}"/>
    <dgm:cxn modelId="{2AE9574A-E9D1-49BF-A2F1-53DDEDE1A2B9}" srcId="{6764BF9C-297A-4C53-80FF-9E7725CE8B84}" destId="{1301F591-725B-429E-9E62-FBD1E5D5A3DB}" srcOrd="0" destOrd="0" parTransId="{6573D3B3-5FA9-48EF-A9AA-758A5EF5143A}" sibTransId="{0E7B0069-B6ED-4CBA-A432-F3B8FD306416}"/>
    <dgm:cxn modelId="{7CE382EE-7256-4D3C-A101-CBA270264802}" type="presOf" srcId="{6764BF9C-297A-4C53-80FF-9E7725CE8B84}" destId="{6BE03D97-A695-40C9-82C0-058681411B62}" srcOrd="0" destOrd="0" presId="urn:microsoft.com/office/officeart/2005/8/layout/matrix1"/>
    <dgm:cxn modelId="{BC5EA390-5203-4905-900B-2BAE9F92E825}" srcId="{1301F591-725B-429E-9E62-FBD1E5D5A3DB}" destId="{0B0E3E57-4B28-4B3B-B87C-CBB0C0C03E05}" srcOrd="0" destOrd="0" parTransId="{7FCFFCE4-C4CA-4714-8315-C3D0EF45B036}" sibTransId="{90BEFA6F-8A13-42FE-884D-3DB144B8AD95}"/>
    <dgm:cxn modelId="{BD6A0C69-7743-4B7F-94DC-7EDF98D4B751}" type="presOf" srcId="{562D5E0D-366B-4993-AF54-94DD4DE914AF}" destId="{5E01AF54-CBC9-41DD-A337-BA452DD9E7F1}" srcOrd="1" destOrd="0" presId="urn:microsoft.com/office/officeart/2005/8/layout/matrix1"/>
    <dgm:cxn modelId="{D8E1AE54-BE5D-4DAE-94A1-677D907519E2}" type="presOf" srcId="{EBA162A9-3E65-474E-92C5-93305C768745}" destId="{5C3E0288-F84A-45A9-989A-FA79F58EE016}" srcOrd="1" destOrd="0" presId="urn:microsoft.com/office/officeart/2005/8/layout/matrix1"/>
    <dgm:cxn modelId="{60DC9FF2-7AC3-4448-9F56-E331ACF5A2E0}" srcId="{1301F591-725B-429E-9E62-FBD1E5D5A3DB}" destId="{562D5E0D-366B-4993-AF54-94DD4DE914AF}" srcOrd="2" destOrd="0" parTransId="{D9E348E6-9AC6-4EC7-9CA9-7C75A0B7EA23}" sibTransId="{54AD480A-D1AD-42BA-9F28-D4AB4934101B}"/>
    <dgm:cxn modelId="{7BC87E83-3DAC-4878-AE5E-A49550074291}" type="presOf" srcId="{0B0E3E57-4B28-4B3B-B87C-CBB0C0C03E05}" destId="{98FDA18E-2838-4E5E-BC2B-321C8BA4A2B6}" srcOrd="0" destOrd="0" presId="urn:microsoft.com/office/officeart/2005/8/layout/matrix1"/>
    <dgm:cxn modelId="{5C8AE5FD-7222-43D6-9F01-BCC4B93098E5}" type="presOf" srcId="{EBA162A9-3E65-474E-92C5-93305C768745}" destId="{80AD7C25-AF14-4CB3-A787-A93BA7658BC0}" srcOrd="0" destOrd="0" presId="urn:microsoft.com/office/officeart/2005/8/layout/matrix1"/>
    <dgm:cxn modelId="{770D1CD3-E3D6-40A7-BF9E-500F2F36D972}" type="presParOf" srcId="{6BE03D97-A695-40C9-82C0-058681411B62}" destId="{4B6F7C23-2A58-4630-B87F-2DD258660A55}" srcOrd="0" destOrd="0" presId="urn:microsoft.com/office/officeart/2005/8/layout/matrix1"/>
    <dgm:cxn modelId="{353D1F71-7ADB-43BE-86D5-53D316A96A07}" type="presParOf" srcId="{4B6F7C23-2A58-4630-B87F-2DD258660A55}" destId="{98FDA18E-2838-4E5E-BC2B-321C8BA4A2B6}" srcOrd="0" destOrd="0" presId="urn:microsoft.com/office/officeart/2005/8/layout/matrix1"/>
    <dgm:cxn modelId="{1B5C5933-B262-4058-9150-6564DA9D9EAF}" type="presParOf" srcId="{4B6F7C23-2A58-4630-B87F-2DD258660A55}" destId="{716A5093-853A-4B8D-8722-7A0912908B8D}" srcOrd="1" destOrd="0" presId="urn:microsoft.com/office/officeart/2005/8/layout/matrix1"/>
    <dgm:cxn modelId="{F3B60743-BF46-4EC5-B778-F2E254643F3E}" type="presParOf" srcId="{4B6F7C23-2A58-4630-B87F-2DD258660A55}" destId="{7FD1834A-54F2-4FD2-BAE5-0710C0C5D43D}" srcOrd="2" destOrd="0" presId="urn:microsoft.com/office/officeart/2005/8/layout/matrix1"/>
    <dgm:cxn modelId="{9113FC9E-5D27-4494-9D94-FC90A1257122}" type="presParOf" srcId="{4B6F7C23-2A58-4630-B87F-2DD258660A55}" destId="{4AC5B0B7-2D84-412C-9E59-FA9B070E35C9}" srcOrd="3" destOrd="0" presId="urn:microsoft.com/office/officeart/2005/8/layout/matrix1"/>
    <dgm:cxn modelId="{D7A6B879-BC29-410D-A49D-48EC66A7DF46}" type="presParOf" srcId="{4B6F7C23-2A58-4630-B87F-2DD258660A55}" destId="{6ABB0A7D-A647-4BB6-AC50-0B14FC1915F6}" srcOrd="4" destOrd="0" presId="urn:microsoft.com/office/officeart/2005/8/layout/matrix1"/>
    <dgm:cxn modelId="{E1946B40-9084-44F5-B794-1F23C14CCF12}" type="presParOf" srcId="{4B6F7C23-2A58-4630-B87F-2DD258660A55}" destId="{5E01AF54-CBC9-41DD-A337-BA452DD9E7F1}" srcOrd="5" destOrd="0" presId="urn:microsoft.com/office/officeart/2005/8/layout/matrix1"/>
    <dgm:cxn modelId="{CB8ACACA-F0FB-47C7-8C56-E1E188D743B6}" type="presParOf" srcId="{4B6F7C23-2A58-4630-B87F-2DD258660A55}" destId="{80AD7C25-AF14-4CB3-A787-A93BA7658BC0}" srcOrd="6" destOrd="0" presId="urn:microsoft.com/office/officeart/2005/8/layout/matrix1"/>
    <dgm:cxn modelId="{CE748242-EB60-476D-B4EA-AEED63935D3C}" type="presParOf" srcId="{4B6F7C23-2A58-4630-B87F-2DD258660A55}" destId="{5C3E0288-F84A-45A9-989A-FA79F58EE016}" srcOrd="7" destOrd="0" presId="urn:microsoft.com/office/officeart/2005/8/layout/matrix1"/>
    <dgm:cxn modelId="{0FC33968-8620-4322-8DB6-8EB63EA9DE83}" type="presParOf" srcId="{6BE03D97-A695-40C9-82C0-058681411B62}" destId="{1ADE182E-F009-4E67-AC9D-BABC91B385D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23948-9892-40CB-A0F2-82B182D53B59}">
      <dsp:nvSpPr>
        <dsp:cNvPr id="0" name=""/>
        <dsp:cNvSpPr/>
      </dsp:nvSpPr>
      <dsp:spPr>
        <a:xfrm>
          <a:off x="1384556" y="247243"/>
          <a:ext cx="3195144" cy="319514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17 </a:t>
          </a:r>
          <a:r>
            <a:rPr lang="ru-RU" sz="13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человек в ремиссии по настоящее время</a:t>
          </a:r>
          <a:endParaRPr lang="ru-RU" sz="13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8473" y="924309"/>
        <a:ext cx="1141122" cy="950935"/>
      </dsp:txXfrm>
    </dsp:sp>
    <dsp:sp modelId="{3623DED3-86CD-4B32-B466-5BC5F7B1A5AE}">
      <dsp:nvSpPr>
        <dsp:cNvPr id="0" name=""/>
        <dsp:cNvSpPr/>
      </dsp:nvSpPr>
      <dsp:spPr>
        <a:xfrm>
          <a:off x="1318751" y="361355"/>
          <a:ext cx="3195144" cy="319514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 человек умер,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человека не выходят на связь,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 человек </a:t>
          </a: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 в ремиссии</a:t>
          </a:r>
          <a:endParaRPr lang="ru-RU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9500" y="2434395"/>
        <a:ext cx="1711684" cy="836823"/>
      </dsp:txXfrm>
    </dsp:sp>
    <dsp:sp modelId="{5D8E9BAE-AF90-45E6-B427-10B448A91B1A}">
      <dsp:nvSpPr>
        <dsp:cNvPr id="0" name=""/>
        <dsp:cNvSpPr/>
      </dsp:nvSpPr>
      <dsp:spPr>
        <a:xfrm>
          <a:off x="1252947" y="247243"/>
          <a:ext cx="3195144" cy="319514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 2014-2019 годы прошли </a:t>
          </a: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22 человека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3051" y="924309"/>
        <a:ext cx="1141122" cy="950935"/>
      </dsp:txXfrm>
    </dsp:sp>
    <dsp:sp modelId="{3B650538-0291-4CBA-8607-095BF1C48F7F}">
      <dsp:nvSpPr>
        <dsp:cNvPr id="0" name=""/>
        <dsp:cNvSpPr/>
      </dsp:nvSpPr>
      <dsp:spPr>
        <a:xfrm>
          <a:off x="1187025" y="49448"/>
          <a:ext cx="3590733" cy="359073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8220D-584C-4FA1-940C-52F217A826CE}">
      <dsp:nvSpPr>
        <dsp:cNvPr id="0" name=""/>
        <dsp:cNvSpPr/>
      </dsp:nvSpPr>
      <dsp:spPr>
        <a:xfrm>
          <a:off x="1120957" y="163358"/>
          <a:ext cx="3590733" cy="359073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D0AF0-BCC4-4F8E-BBCD-6C496D0366A5}">
      <dsp:nvSpPr>
        <dsp:cNvPr id="0" name=""/>
        <dsp:cNvSpPr/>
      </dsp:nvSpPr>
      <dsp:spPr>
        <a:xfrm>
          <a:off x="1054888" y="49448"/>
          <a:ext cx="3590733" cy="359073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DA18E-2838-4E5E-BC2B-321C8BA4A2B6}">
      <dsp:nvSpPr>
        <dsp:cNvPr id="0" name=""/>
        <dsp:cNvSpPr/>
      </dsp:nvSpPr>
      <dsp:spPr>
        <a:xfrm rot="16200000">
          <a:off x="545976" y="-545976"/>
          <a:ext cx="1332147" cy="24240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Предоставляется лицам, состоящим на диспансерном наблюдении у врача-нарколога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2424099" cy="999111"/>
      </dsp:txXfrm>
    </dsp:sp>
    <dsp:sp modelId="{7FD1834A-54F2-4FD2-BAE5-0710C0C5D43D}">
      <dsp:nvSpPr>
        <dsp:cNvPr id="0" name=""/>
        <dsp:cNvSpPr/>
      </dsp:nvSpPr>
      <dsp:spPr>
        <a:xfrm>
          <a:off x="2424099" y="0"/>
          <a:ext cx="2424099" cy="13321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Проживающим на территории Иркутской области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099" y="0"/>
        <a:ext cx="2424099" cy="999111"/>
      </dsp:txXfrm>
    </dsp:sp>
    <dsp:sp modelId="{6ABB0A7D-A647-4BB6-AC50-0B14FC1915F6}">
      <dsp:nvSpPr>
        <dsp:cNvPr id="0" name=""/>
        <dsp:cNvSpPr/>
      </dsp:nvSpPr>
      <dsp:spPr>
        <a:xfrm rot="10800000">
          <a:off x="0" y="1332147"/>
          <a:ext cx="2424099" cy="13321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Возраст от 18 до 30 лет</a:t>
          </a: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665184"/>
        <a:ext cx="2424099" cy="999111"/>
      </dsp:txXfrm>
    </dsp:sp>
    <dsp:sp modelId="{80AD7C25-AF14-4CB3-A787-A93BA7658BC0}">
      <dsp:nvSpPr>
        <dsp:cNvPr id="0" name=""/>
        <dsp:cNvSpPr/>
      </dsp:nvSpPr>
      <dsp:spPr>
        <a:xfrm rot="5400000">
          <a:off x="2970075" y="786171"/>
          <a:ext cx="1332147" cy="24240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При обращении в ОГКУ «Центр профилактики наркомании»</a:t>
          </a:r>
          <a:endParaRPr lang="ru-RU" sz="1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24100" y="1665184"/>
        <a:ext cx="2424099" cy="999111"/>
      </dsp:txXfrm>
    </dsp:sp>
    <dsp:sp modelId="{1ADE182E-F009-4E67-AC9D-BABC91B385DB}">
      <dsp:nvSpPr>
        <dsp:cNvPr id="0" name=""/>
        <dsp:cNvSpPr/>
      </dsp:nvSpPr>
      <dsp:spPr>
        <a:xfrm>
          <a:off x="835560" y="1314147"/>
          <a:ext cx="3196888" cy="48605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Условия получения индивидуального сертификата</a:t>
          </a:r>
          <a:endParaRPr lang="ru-RU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287" y="1337874"/>
        <a:ext cx="3149434" cy="43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A7359-F176-4493-A953-F092BB192BF9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AAAA-3CF2-47B8-80F7-6C55E19E97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8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949792"/>
            <a:ext cx="8928992" cy="916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ОТЕЦ ВЛАДИМИР (Кокорин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Владимирович) 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руководитель Местной религиозной организации православный Приход храма святых мучениц Веры, Надежды, Любови и матери их Софии г. Иркутска Иркутской Епархии Русской Православной Церкви (Московский Патриархат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C:\Users\дпц\Desktop\лоп\Плакат_ДПЦ.jpg"/>
          <p:cNvPicPr>
            <a:picLocks noChangeAspect="1" noChangeArrowheads="1"/>
          </p:cNvPicPr>
          <p:nvPr/>
        </p:nvPicPr>
        <p:blipFill rotWithShape="1">
          <a:blip r:embed="rId2" cstate="print"/>
          <a:srcRect b="24826"/>
          <a:stretch/>
        </p:blipFill>
        <p:spPr bwMode="auto">
          <a:xfrm>
            <a:off x="1" y="-9584"/>
            <a:ext cx="9143999" cy="2959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17973"/>
            <a:ext cx="4788024" cy="41255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      </a:t>
            </a:r>
            <a:endParaRPr lang="ru-RU" sz="2600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itchFamily="2" charset="0"/>
            </a:endParaRPr>
          </a:p>
          <a:p>
            <a:pPr>
              <a:buNone/>
            </a:pPr>
            <a:r>
              <a:rPr lang="ru-RU" sz="1600" dirty="0">
                <a:latin typeface="Izhitsa" pitchFamily="2" charset="0"/>
              </a:rPr>
              <a:t>     </a:t>
            </a:r>
            <a:endParaRPr lang="ru-RU" sz="1800" dirty="0">
              <a:solidFill>
                <a:schemeClr val="tx1"/>
              </a:solidFill>
              <a:latin typeface="Izhitsa" pitchFamily="2" charset="0"/>
            </a:endParaRPr>
          </a:p>
          <a:p>
            <a:pPr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None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18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 в Иркутском районе, р.п. Маркова, ул. Святителя Иннокентия, 1-А.</a:t>
            </a:r>
          </a:p>
          <a:p>
            <a:pPr algn="ctr">
              <a:spcBef>
                <a:spcPts val="0"/>
              </a:spcBef>
              <a:buNone/>
            </a:pPr>
            <a:endPara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дпц\Desktop\лоп\dpc.pravorg.ru_files\head_dpc1200x15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" y="267494"/>
            <a:ext cx="9144000" cy="91440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427984" y="1067077"/>
            <a:ext cx="4572000" cy="25847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     </a:t>
            </a:r>
            <a:endParaRPr lang="ru-RU" sz="2600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itchFamily="2" charset="0"/>
            </a:endParaRPr>
          </a:p>
          <a:p>
            <a:pPr>
              <a:buFont typeface="Wingdings 2"/>
              <a:buNone/>
            </a:pPr>
            <a:r>
              <a:rPr lang="ru-RU" sz="1600" dirty="0" smtClean="0">
                <a:latin typeface="Izhitsa" pitchFamily="2" charset="0"/>
              </a:rPr>
              <a:t>     </a:t>
            </a:r>
            <a:endParaRPr lang="ru-RU" sz="1800" dirty="0" smtClean="0">
              <a:solidFill>
                <a:schemeClr val="tx1"/>
              </a:solidFill>
              <a:latin typeface="Izhitsa" pitchFamily="2" charset="0"/>
            </a:endParaRPr>
          </a:p>
          <a:p>
            <a:pPr algn="ctr">
              <a:buFont typeface="Wingdings 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>
              <a:buFont typeface="Wingdings 2"/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/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/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/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 typeface="Wingdings 2"/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 typeface="Wingdings 2"/>
              <a:buNone/>
            </a:pPr>
            <a:endPara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9141" y="135456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Центр создан 18 мая 2000 года по благословению архиепископа Иркутского и Ангарского Вадима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Учредителем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Центра является Иркутская Епархия Русской Православной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Церкви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Патриархат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дпц\Desktop\лоп\DPC-10-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70150"/>
            <a:ext cx="4536503" cy="2281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5526"/>
            <a:ext cx="9036496" cy="50065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Центр располагается в двух зданиях: старом общей площадью 629 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кв. м.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И новом площадью  330 кв.м.</a:t>
            </a:r>
            <a:endParaRPr lang="ru-RU" sz="2400" dirty="0"/>
          </a:p>
        </p:txBody>
      </p:sp>
      <p:pic>
        <p:nvPicPr>
          <p:cNvPr id="4" name="Объект 13">
            <a:extLst>
              <a:ext uri="{FF2B5EF4-FFF2-40B4-BE49-F238E27FC236}">
                <a16:creationId xmlns="" xmlns:a16="http://schemas.microsoft.com/office/drawing/2014/main" id="{7189CFEA-E793-4629-97EC-8BB554E93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153" y="1359531"/>
            <a:ext cx="4449327" cy="2381746"/>
          </a:xfrm>
        </p:spPr>
      </p:pic>
      <p:pic>
        <p:nvPicPr>
          <p:cNvPr id="6" name="Picture 2" descr="D:\Раб.стол\P919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614"/>
            <a:ext cx="4248472" cy="239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80832" y="39399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койко-мест в Центре составляет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-92546"/>
            <a:ext cx="5646204" cy="48039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Izhitsa" pitchFamily="2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Izhitsa" pitchFamily="2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ПРОГРАММА РЕАБИЛИТАЦИИ</a:t>
            </a:r>
            <a:endParaRPr lang="ru-RU" sz="2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ru-RU" sz="2000" b="1" dirty="0" smtClean="0">
              <a:solidFill>
                <a:srgbClr val="002060"/>
              </a:solidFill>
              <a:latin typeface="Izhitsa" pitchFamily="2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Izhitsa" pitchFamily="2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православная нравственность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отношение к  употреблению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наркотиков,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к тяжкому греху.</a:t>
            </a:r>
          </a:p>
          <a:p>
            <a:endParaRPr lang="ru-RU" sz="2000" b="1" dirty="0"/>
          </a:p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«Прийти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себя»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мес.)</a:t>
            </a:r>
            <a:endParaRPr lang="ru-RU" sz="19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2 этап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«Прийти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Богу»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12 мес.)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3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«Вернутся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общество»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9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мес.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9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b="1" u="sng" dirty="0" smtClean="0">
                <a:solidFill>
                  <a:schemeClr val="tx2">
                    <a:lumMod val="75000"/>
                  </a:schemeClr>
                </a:solidFill>
              </a:rPr>
              <a:t>Основные </a:t>
            </a:r>
            <a:r>
              <a:rPr lang="ru-RU" sz="2600" b="1" u="sng" dirty="0">
                <a:solidFill>
                  <a:schemeClr val="tx2">
                    <a:lumMod val="75000"/>
                  </a:schemeClr>
                </a:solidFill>
              </a:rPr>
              <a:t>задачи </a:t>
            </a:r>
            <a:r>
              <a:rPr lang="ru-RU" sz="2600" b="1" u="sng" dirty="0" smtClean="0">
                <a:solidFill>
                  <a:schemeClr val="tx2">
                    <a:lumMod val="75000"/>
                  </a:schemeClr>
                </a:solidFill>
              </a:rPr>
              <a:t>программы:</a:t>
            </a:r>
            <a:endParaRPr lang="ru-RU" sz="2600" b="1" u="sng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Устранение физической зависимости от наркотиков.</a:t>
            </a:r>
          </a:p>
          <a:p>
            <a:pPr>
              <a:buNone/>
            </a:pP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Решение вопроса психической зависимости путем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 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глубинно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личностных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мировоззренческих и </a:t>
            </a:r>
            <a:endParaRPr lang="ru-RU" sz="19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нравственных </a:t>
            </a:r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r>
              <a:rPr lang="ru-RU" sz="19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9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C:\Users\дпц\Desktop\лоп\DPC-Rozhd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174" y="771550"/>
            <a:ext cx="2825059" cy="1474124"/>
          </a:xfrm>
          <a:prstGeom prst="rect">
            <a:avLst/>
          </a:prstGeom>
          <a:noFill/>
        </p:spPr>
      </p:pic>
      <p:pic>
        <p:nvPicPr>
          <p:cNvPr id="5" name="Picture 4" descr="C:\Users\дпц\Desktop\лоп\DPC-Fut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174" y="2283717"/>
            <a:ext cx="2825060" cy="1468691"/>
          </a:xfrm>
          <a:prstGeom prst="rect">
            <a:avLst/>
          </a:prstGeom>
          <a:noFill/>
        </p:spPr>
      </p:pic>
      <p:pic>
        <p:nvPicPr>
          <p:cNvPr id="6" name="Picture 7" descr="C:\Users\дпц\Desktop\лоп\DPC-Krestnyy-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174" y="3752408"/>
            <a:ext cx="2825060" cy="12961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146368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Центре работают: священник, психолог, консультанты, специалисты по социальной работе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718"/>
            <a:ext cx="8686800" cy="535785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5486"/>
            <a:ext cx="7960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Izhitsa" pitchFamily="2" charset="0"/>
              </a:rPr>
              <a:t>  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Статистика ремиссий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08419"/>
              </p:ext>
            </p:extLst>
          </p:nvPr>
        </p:nvGraphicFramePr>
        <p:xfrm>
          <a:off x="323528" y="987574"/>
          <a:ext cx="7929618" cy="23762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4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7204"/>
                <a:gridCol w="18172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1732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3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лиц включенных в программу (чел.)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Прервали курс реабилитации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лиц завершивших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программу (чел.)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завершивших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программу (%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013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440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357986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период работы Центра обратились за помощью 1309 человек, из них завершили полный курс реабилитации 440 человек (34%), 323 человека в ремиссии или 73% от числа завершивших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8892480" cy="8523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из областного бюджета в объеме за 2014-2019 годы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65717470"/>
              </p:ext>
            </p:extLst>
          </p:nvPr>
        </p:nvGraphicFramePr>
        <p:xfrm>
          <a:off x="-1044624" y="1000255"/>
          <a:ext cx="5832648" cy="380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36384515"/>
              </p:ext>
            </p:extLst>
          </p:nvPr>
        </p:nvGraphicFramePr>
        <p:xfrm>
          <a:off x="3779912" y="1563638"/>
          <a:ext cx="48482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800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07139"/>
            <a:ext cx="8686800" cy="7500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 АДАПТАЦИЯ В ОБЩЕСТВО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дпц\Desktop\лоп\DPC-Avtoser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15566"/>
            <a:ext cx="3240360" cy="18407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6947" y="2769438"/>
            <a:ext cx="2619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Столярный цех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650" y="4662978"/>
            <a:ext cx="294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Приусадебное хозяйство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4619584"/>
            <a:ext cx="274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Скотный двор</a:t>
            </a:r>
          </a:p>
          <a:p>
            <a:endParaRPr lang="ru-RU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2803465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Автомастерская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E0D8A2-9D9F-40EB-AD97-5D16688E4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946" y="3142019"/>
            <a:ext cx="3078909" cy="15864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900D669-536F-41AE-B05D-5AC3D3486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76572"/>
            <a:ext cx="3240360" cy="16325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4EFDF53-CF9D-46E4-8E1C-52D7EAFBB1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6" y="841376"/>
            <a:ext cx="3078909" cy="191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827584" y="2859782"/>
            <a:ext cx="7634310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Izhitsa" pitchFamily="2" charset="0"/>
              </a:rPr>
              <a:t>Благодарим  за  внимание</a:t>
            </a:r>
          </a:p>
        </p:txBody>
      </p:sp>
      <p:pic>
        <p:nvPicPr>
          <p:cNvPr id="4" name="Picture 5" descr="C:\Users\дпц\Desktop\лоп\ДПЦ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059582"/>
            <a:ext cx="2281137" cy="1710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1771</TotalTime>
  <Words>385</Words>
  <Application>Microsoft Office PowerPoint</Application>
  <PresentationFormat>Экран (16:9)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ОТЕЦ ВЛАДИМИР (Кокорин Владимир Владимирович) - руководитель Местной религиозной организации православный Приход храма святых мучениц Веры, Надежды, Любови и матери их Софии г. Иркутска Иркутской Епархии Русской Православной Церкви (Московский Патриархат)    </vt:lpstr>
      <vt:lpstr>Презентация PowerPoint</vt:lpstr>
      <vt:lpstr>Центр располагается в двух зданиях: старом общей площадью 629 кв. м. И новом площадью  330 кв.м.</vt:lpstr>
      <vt:lpstr>Презентация PowerPoint</vt:lpstr>
      <vt:lpstr>              </vt:lpstr>
      <vt:lpstr>Субсидии из областного бюджета в объеме за 2014-2019 годы 1000 тыс. руб.</vt:lpstr>
      <vt:lpstr>СОЦИАЛЬНАЯ  АДАПТАЦИЯ В ОБЩЕСТВО </vt:lpstr>
      <vt:lpstr>Благодарим 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дпц</dc:creator>
  <cp:lastModifiedBy>Олеся</cp:lastModifiedBy>
  <cp:revision>203</cp:revision>
  <dcterms:created xsi:type="dcterms:W3CDTF">2015-09-03T12:17:16Z</dcterms:created>
  <dcterms:modified xsi:type="dcterms:W3CDTF">2020-05-20T10:39:56Z</dcterms:modified>
</cp:coreProperties>
</file>