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wdp" ContentType="image/vnd.ms-photo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734" r:id="rId1"/>
  </p:sldMasterIdLst>
  <p:notesMasterIdLst>
    <p:notesMasterId r:id="rId21"/>
  </p:notesMasterIdLst>
  <p:handoutMasterIdLst>
    <p:handoutMasterId r:id="rId22"/>
  </p:handoutMasterIdLst>
  <p:sldIdLst>
    <p:sldId id="346" r:id="rId2"/>
    <p:sldId id="372" r:id="rId3"/>
    <p:sldId id="373" r:id="rId4"/>
    <p:sldId id="374" r:id="rId5"/>
    <p:sldId id="375" r:id="rId6"/>
    <p:sldId id="376" r:id="rId7"/>
    <p:sldId id="377" r:id="rId8"/>
    <p:sldId id="378" r:id="rId9"/>
    <p:sldId id="379" r:id="rId10"/>
    <p:sldId id="380" r:id="rId11"/>
    <p:sldId id="364" r:id="rId12"/>
    <p:sldId id="365" r:id="rId13"/>
    <p:sldId id="366" r:id="rId14"/>
    <p:sldId id="367" r:id="rId15"/>
    <p:sldId id="368" r:id="rId16"/>
    <p:sldId id="369" r:id="rId17"/>
    <p:sldId id="370" r:id="rId18"/>
    <p:sldId id="371" r:id="rId19"/>
    <p:sldId id="287" r:id="rId2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91FA9"/>
    <a:srgbClr val="FFFF99"/>
    <a:srgbClr val="C5FF99"/>
    <a:srgbClr val="00FFFF"/>
    <a:srgbClr val="66FF66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2833802-FEF1-4C79-8D5D-14CF1EAF98D9}" styleName="Светлый стиль 2 -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86437" autoAdjust="0"/>
  </p:normalViewPr>
  <p:slideViewPr>
    <p:cSldViewPr>
      <p:cViewPr>
        <p:scale>
          <a:sx n="107" d="100"/>
          <a:sy n="107" d="100"/>
        </p:scale>
        <p:origin x="-1722" y="-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6" y="10133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388"/>
    </p:cViewPr>
  </p:sorterViewPr>
  <p:notesViewPr>
    <p:cSldViewPr>
      <p:cViewPr varScale="1">
        <p:scale>
          <a:sx n="53" d="100"/>
          <a:sy n="53" d="100"/>
        </p:scale>
        <p:origin x="-2952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image" Target="../media/image6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image" Target="../media/image1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89EA579-79AA-440B-9FF8-A9D48F1CD85C}" type="datetimeFigureOut">
              <a:rPr lang="ru-RU"/>
              <a:pPr>
                <a:defRPr/>
              </a:pPr>
              <a:t>26.08.2022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430D459-7D34-4B45-AF31-A6F38EE5428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59010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87B3FC2-C89D-4A92-8E23-BAD44377C14F}" type="datetimeFigureOut">
              <a:rPr lang="ru-RU"/>
              <a:pPr>
                <a:defRPr/>
              </a:pPr>
              <a:t>26.08.2022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6B5B5C9-CA8E-425F-9A41-B5BDD6B94D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060934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6387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05BA224-B187-4F30-BF23-6D273417D15C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DEC3601-08C5-4DBF-A1FA-9E8A28D300C3}" type="slidenum">
              <a:rPr lang="ru-RU" smtClean="0"/>
              <a:pPr>
                <a:defRPr/>
              </a:pPr>
              <a:t>13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8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u="sng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B64E5CC-AB49-4B8F-A412-1D9401571BE6}" type="slidenum">
              <a:rPr lang="ru-RU" smtClean="0"/>
              <a:pPr>
                <a:defRPr/>
              </a:pPr>
              <a:t>15</a:t>
            </a:fld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u="sng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49936DA-F53D-4444-A227-28011975C896}" type="slidenum">
              <a:rPr lang="ru-RU" smtClean="0"/>
              <a:pPr>
                <a:defRPr/>
              </a:pPr>
              <a:t>16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E4BDBC2-86BE-401F-A2C1-6842C34773E4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54091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9459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4A95651-670C-45DF-BA94-3C56D138671E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ru-RU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17193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u="sng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AF4AF52-F3C9-4C64-B879-CCCBFA260168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96898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u="sng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FE3C043-011B-4D4F-BBA6-27C6FF837B4E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120599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u="sng" smtClean="0"/>
          </a:p>
        </p:txBody>
      </p:sp>
      <p:sp>
        <p:nvSpPr>
          <p:cNvPr id="23555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4CFE7E6-F6D0-4BAD-AEF4-67CC2A0FE114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ru-RU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179395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0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u="sng" smtClean="0"/>
          </a:p>
        </p:txBody>
      </p:sp>
      <p:sp>
        <p:nvSpPr>
          <p:cNvPr id="23555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352AC3A-4989-4600-8F06-507A291702DF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ru-RU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419588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4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86A4C43-AB67-4BDE-B6AA-7AB8ACD8D957}" type="slidenum">
              <a:rPr lang="ru-RU" smtClean="0"/>
              <a:pPr>
                <a:defRPr/>
              </a:pPr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11931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6B5B5C9-CA8E-425F-9A41-B5BDD6B94DBF}" type="slidenum">
              <a:rPr lang="ru-RU" smtClean="0"/>
              <a:pPr>
                <a:defRPr/>
              </a:pPr>
              <a:t>11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50E79A5-B556-409D-8F48-A4F35914EAFB}" type="datetime1">
              <a:rPr lang="ru-RU" smtClean="0"/>
              <a:pPr>
                <a:defRPr/>
              </a:pPr>
              <a:t>26.08.2022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Зиминский район</a:t>
            </a:r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3EE6BB-E42D-477A-9517-85CA308D9E2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88DDD62-0F64-435B-B14F-C9AED81A9DBE}" type="datetime1">
              <a:rPr lang="ru-RU" smtClean="0"/>
              <a:pPr>
                <a:defRPr/>
              </a:pPr>
              <a:t>26.08.2022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Зиминский район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6FC19E-63B8-48EB-8F2C-93F3E4797C0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DF9DDE8-1CD5-4941-9DC7-393549834DD1}" type="datetime1">
              <a:rPr lang="ru-RU" smtClean="0"/>
              <a:pPr>
                <a:defRPr/>
              </a:pPr>
              <a:t>26.08.2022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Зиминский район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5EC24B-C170-4429-820C-E8AE2023208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503238" y="530225"/>
            <a:ext cx="8183562" cy="55070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3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5A08F7-6D7F-409C-9511-20167C33B292}" type="datetime1">
              <a:rPr lang="ru-RU"/>
              <a:pPr>
                <a:defRPr/>
              </a:pPr>
              <a:t>26.08.2022</a:t>
            </a:fld>
            <a:endParaRPr lang="ru-RU"/>
          </a:p>
        </p:txBody>
      </p:sp>
      <p:sp>
        <p:nvSpPr>
          <p:cNvPr id="4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Зиминский район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061A61-75E0-4CB7-B5A3-71AA755624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3238" y="4986338"/>
            <a:ext cx="8183562" cy="10509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503238" y="530225"/>
            <a:ext cx="4014787" cy="41878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70425" y="530225"/>
            <a:ext cx="4016375" cy="41878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09C9F1-A30E-43D1-A4E5-8CA358594168}" type="datetime1">
              <a:rPr lang="ru-RU"/>
              <a:pPr>
                <a:defRPr/>
              </a:pPr>
              <a:t>26.08.2022</a:t>
            </a:fld>
            <a:endParaRPr lang="ru-RU"/>
          </a:p>
        </p:txBody>
      </p:sp>
      <p:sp>
        <p:nvSpPr>
          <p:cNvPr id="6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Зиминский район</a:t>
            </a:r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03CD40-D208-4A0C-B8DF-2E0F110D165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66239F5-F3AF-4C8A-9C2A-8C80142B3915}" type="datetime1">
              <a:rPr lang="ru-RU" smtClean="0"/>
              <a:pPr>
                <a:defRPr/>
              </a:pPr>
              <a:t>26.08.2022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Зиминский район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7C3AC1D-2EEF-4D28-9FEE-0C10A0C2C2B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7EFE269-063F-4DD8-9864-21BEAD62CACB}" type="datetime1">
              <a:rPr lang="ru-RU" smtClean="0"/>
              <a:pPr>
                <a:defRPr/>
              </a:pPr>
              <a:t>26.08.2022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Зиминский район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B23002-D7BC-4691-8BEA-84A30C66E33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72A699E-DE7F-439E-9C6F-FD205C2AC8D8}" type="datetime1">
              <a:rPr lang="ru-RU" smtClean="0"/>
              <a:pPr>
                <a:defRPr/>
              </a:pPr>
              <a:t>26.08.2022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Зиминский район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174730-A55E-43FE-8707-73C9B2827C2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68B8D18-EB36-46E2-8FFE-EE35C0F84181}" type="datetime1">
              <a:rPr lang="ru-RU" smtClean="0"/>
              <a:pPr>
                <a:defRPr/>
              </a:pPr>
              <a:t>26.08.2022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Зиминский район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C4481E-4738-4AE7-8FEC-A0DD2EE4BA8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86C2038-410C-4B89-8D3B-68BCCE305A1A}" type="datetime1">
              <a:rPr lang="ru-RU" smtClean="0"/>
              <a:pPr>
                <a:defRPr/>
              </a:pPr>
              <a:t>26.08.2022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Зиминский район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BF1BE2-D13C-4845-B061-6D8EAB003FD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FE8D28E-7223-431D-BA33-84AE99BB0A14}" type="datetime1">
              <a:rPr lang="ru-RU" smtClean="0"/>
              <a:pPr>
                <a:defRPr/>
              </a:pPr>
              <a:t>26.08.2022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Зиминский район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504C2C-D475-4B57-9C47-6349FFB049C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29C1951-9355-4D25-88B5-AF92930DFB54}" type="datetime1">
              <a:rPr lang="ru-RU" smtClean="0"/>
              <a:pPr>
                <a:defRPr/>
              </a:pPr>
              <a:t>26.08.2022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Зиминский район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CE88C5-9D66-40E4-BDB4-E7DA883925C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CB80CBD-4542-4AE9-81F4-F214409D91AA}" type="datetime1">
              <a:rPr lang="ru-RU" smtClean="0"/>
              <a:pPr>
                <a:defRPr/>
              </a:pPr>
              <a:t>26.08.2022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Зиминский район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FF8229-DA65-484A-B9B9-E825E625FB7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shade val="35000"/>
                <a:satMod val="150000"/>
              </a:schemeClr>
            </a:gs>
            <a:gs pos="45000">
              <a:schemeClr val="bg1">
                <a:shade val="68000"/>
                <a:satMod val="155000"/>
              </a:schemeClr>
            </a:gs>
            <a:gs pos="100000">
              <a:schemeClr val="bg1">
                <a:tint val="70000"/>
                <a:satMod val="175000"/>
              </a:schemeClr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>
              <a:defRPr/>
            </a:pPr>
            <a:fld id="{FDA81DDC-4ADB-420E-93C8-3AFBC8790CAE}" type="datetime1">
              <a:rPr lang="ru-RU" smtClean="0"/>
              <a:pPr>
                <a:defRPr/>
              </a:pPr>
              <a:t>26.08.2022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>
              <a:defRPr/>
            </a:pPr>
            <a:r>
              <a:rPr lang="ru-RU" smtClean="0"/>
              <a:t>Зиминский район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>
              <a:defRPr/>
            </a:pPr>
            <a:fld id="{6482D52D-A4AE-4B9F-810B-78825358573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35" r:id="rId1"/>
    <p:sldLayoutId id="2147484736" r:id="rId2"/>
    <p:sldLayoutId id="2147484737" r:id="rId3"/>
    <p:sldLayoutId id="2147484738" r:id="rId4"/>
    <p:sldLayoutId id="2147484739" r:id="rId5"/>
    <p:sldLayoutId id="2147484740" r:id="rId6"/>
    <p:sldLayoutId id="2147484741" r:id="rId7"/>
    <p:sldLayoutId id="2147484742" r:id="rId8"/>
    <p:sldLayoutId id="2147484743" r:id="rId9"/>
    <p:sldLayoutId id="2147484744" r:id="rId10"/>
    <p:sldLayoutId id="2147484745" r:id="rId11"/>
    <p:sldLayoutId id="2147484746" r:id="rId12"/>
    <p:sldLayoutId id="2147484747" r:id="rId13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11.emf"/><Relationship Id="rId4" Type="http://schemas.openxmlformats.org/officeDocument/2006/relationships/oleObject" Target="../embeddings/oleObject8.bin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12.emf"/><Relationship Id="rId4" Type="http://schemas.openxmlformats.org/officeDocument/2006/relationships/oleObject" Target="../embeddings/oleObject9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7" Type="http://schemas.openxmlformats.org/officeDocument/2006/relationships/image" Target="../media/image14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11.bin"/><Relationship Id="rId5" Type="http://schemas.openxmlformats.org/officeDocument/2006/relationships/image" Target="../media/image13.emf"/><Relationship Id="rId4" Type="http://schemas.openxmlformats.org/officeDocument/2006/relationships/oleObject" Target="../embeddings/oleObject10.bin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5.emf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7" Type="http://schemas.openxmlformats.org/officeDocument/2006/relationships/image" Target="../media/image7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6.emf"/><Relationship Id="rId4" Type="http://schemas.openxmlformats.org/officeDocument/2006/relationships/oleObject" Target="../embeddings/oleObject2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8.emf"/><Relationship Id="rId4" Type="http://schemas.openxmlformats.org/officeDocument/2006/relationships/oleObject" Target="../embeddings/oleObject4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6.bin"/><Relationship Id="rId5" Type="http://schemas.openxmlformats.org/officeDocument/2006/relationships/image" Target="../media/image9.emf"/><Relationship Id="rId4" Type="http://schemas.openxmlformats.org/officeDocument/2006/relationships/oleObject" Target="../embeddings/oleObject5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0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0">
              <a:schemeClr val="accent3">
                <a:lumMod val="60000"/>
                <a:lumOff val="40000"/>
              </a:schemeClr>
            </a:gs>
            <a:gs pos="97000">
              <a:schemeClr val="bg1">
                <a:shade val="68000"/>
                <a:satMod val="155000"/>
              </a:schemeClr>
            </a:gs>
            <a:gs pos="85000">
              <a:schemeClr val="bg1">
                <a:tint val="70000"/>
                <a:satMod val="175000"/>
              </a:schemeClr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2844" y="2781300"/>
            <a:ext cx="9001155" cy="3005138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ru-RU" sz="3200" dirty="0" smtClean="0">
                <a:solidFill>
                  <a:schemeClr val="tx1"/>
                </a:solidFill>
                <a:effectLst/>
                <a:latin typeface="+mn-lt"/>
              </a:rPr>
              <a:t>Проект б</a:t>
            </a:r>
            <a:r>
              <a:rPr lang="ru-RU" sz="3200" dirty="0" smtClean="0">
                <a:solidFill>
                  <a:schemeClr val="tx1"/>
                </a:solidFill>
                <a:effectLst/>
                <a:latin typeface="+mn-lt"/>
              </a:rPr>
              <a:t>юджета</a:t>
            </a:r>
            <a:r>
              <a:rPr lang="ru-RU" sz="3200" dirty="0" smtClean="0">
                <a:solidFill>
                  <a:schemeClr val="tx1"/>
                </a:solidFill>
                <a:effectLst/>
                <a:latin typeface="+mn-lt"/>
              </a:rPr>
              <a:t/>
            </a:r>
            <a:br>
              <a:rPr lang="ru-RU" sz="3200" dirty="0" smtClean="0">
                <a:solidFill>
                  <a:schemeClr val="tx1"/>
                </a:solidFill>
                <a:effectLst/>
                <a:latin typeface="+mn-lt"/>
              </a:rPr>
            </a:br>
            <a:r>
              <a:rPr lang="ru-RU" sz="3200" dirty="0" err="1" smtClean="0">
                <a:solidFill>
                  <a:schemeClr val="tx1"/>
                </a:solidFill>
                <a:effectLst/>
                <a:latin typeface="+mn-lt"/>
              </a:rPr>
              <a:t>Зиминского</a:t>
            </a:r>
            <a:r>
              <a:rPr lang="ru-RU" sz="3200" dirty="0" smtClean="0">
                <a:solidFill>
                  <a:schemeClr val="tx1"/>
                </a:solidFill>
                <a:effectLst/>
                <a:latin typeface="+mn-lt"/>
              </a:rPr>
              <a:t> </a:t>
            </a:r>
            <a:r>
              <a:rPr lang="ru-RU" sz="3200" dirty="0" smtClean="0">
                <a:solidFill>
                  <a:schemeClr val="tx1"/>
                </a:solidFill>
                <a:latin typeface="+mn-lt"/>
              </a:rPr>
              <a:t>городского</a:t>
            </a:r>
            <a:r>
              <a:rPr lang="ru-RU" sz="3200" dirty="0" smtClean="0">
                <a:solidFill>
                  <a:schemeClr val="tx1"/>
                </a:solidFill>
                <a:effectLst/>
                <a:latin typeface="+mn-lt"/>
              </a:rPr>
              <a:t> муниципального образования</a:t>
            </a:r>
            <a:br>
              <a:rPr lang="ru-RU" sz="3200" dirty="0" smtClean="0">
                <a:solidFill>
                  <a:schemeClr val="tx1"/>
                </a:solidFill>
                <a:effectLst/>
                <a:latin typeface="+mn-lt"/>
              </a:rPr>
            </a:br>
            <a:r>
              <a:rPr lang="ru-RU" sz="3200" dirty="0" smtClean="0">
                <a:solidFill>
                  <a:schemeClr val="tx1"/>
                </a:solidFill>
                <a:effectLst/>
                <a:latin typeface="+mn-lt"/>
              </a:rPr>
              <a:t>на 2019 год и плановый период</a:t>
            </a:r>
            <a:br>
              <a:rPr lang="ru-RU" sz="3200" dirty="0" smtClean="0">
                <a:solidFill>
                  <a:schemeClr val="tx1"/>
                </a:solidFill>
                <a:effectLst/>
                <a:latin typeface="+mn-lt"/>
              </a:rPr>
            </a:br>
            <a:r>
              <a:rPr lang="ru-RU" sz="3200" dirty="0" smtClean="0">
                <a:solidFill>
                  <a:schemeClr val="tx1"/>
                </a:solidFill>
                <a:effectLst/>
                <a:latin typeface="+mn-lt"/>
              </a:rPr>
              <a:t>2020 и 2021 годов</a:t>
            </a:r>
            <a:r>
              <a:rPr lang="en-US" sz="3200" dirty="0" smtClean="0">
                <a:solidFill>
                  <a:schemeClr val="tx1"/>
                </a:solidFill>
                <a:effectLst/>
              </a:rPr>
              <a:t> </a:t>
            </a:r>
            <a:r>
              <a:rPr lang="ru-RU" sz="3200" smtClean="0">
                <a:solidFill>
                  <a:schemeClr val="tx1"/>
                </a:solidFill>
                <a:effectLst/>
              </a:rPr>
              <a:t/>
            </a:r>
            <a:br>
              <a:rPr lang="ru-RU" sz="3200" smtClean="0">
                <a:solidFill>
                  <a:schemeClr val="tx1"/>
                </a:solidFill>
                <a:effectLst/>
              </a:rPr>
            </a:br>
            <a:r>
              <a:rPr lang="ru-RU" sz="2000" dirty="0" smtClean="0">
                <a:solidFill>
                  <a:schemeClr val="tx1"/>
                </a:solidFill>
                <a:effectLst/>
                <a:latin typeface="+mn-lt"/>
              </a:rPr>
              <a:t/>
            </a:r>
            <a:br>
              <a:rPr lang="ru-RU" sz="2000" dirty="0" smtClean="0">
                <a:solidFill>
                  <a:schemeClr val="tx1"/>
                </a:solidFill>
                <a:effectLst/>
                <a:latin typeface="+mn-lt"/>
              </a:rPr>
            </a:br>
            <a:endParaRPr lang="ru-RU" sz="2000" dirty="0"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5943600"/>
            <a:ext cx="8134350" cy="9144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14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Управление по финансам и налогам администрации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1400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Зиминского</a:t>
            </a:r>
            <a:r>
              <a:rPr lang="ru-RU" sz="14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городского муниципального образования</a:t>
            </a:r>
            <a:endParaRPr lang="ru-RU" sz="1400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285750" y="1785938"/>
            <a:ext cx="8429625" cy="1000125"/>
          </a:xfrm>
          <a:prstGeom prst="rect">
            <a:avLst/>
          </a:prstGeom>
        </p:spPr>
        <p:txBody>
          <a:bodyPr lIns="45720" tIns="0" rIns="45720" bIns="0" anchor="b"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/>
          <a:p>
            <a:pPr algn="ctr" fontAlgn="auto">
              <a:spcAft>
                <a:spcPts val="0"/>
              </a:spcAft>
              <a:defRPr/>
            </a:pPr>
            <a:endParaRPr lang="ru-RU" sz="3200" b="1" cap="all" dirty="0">
              <a:ln w="6350">
                <a:noFill/>
              </a:ln>
              <a:latin typeface="+mn-lt"/>
              <a:ea typeface="+mj-ea"/>
              <a:cs typeface="+mj-cs"/>
            </a:endParaRPr>
          </a:p>
        </p:txBody>
      </p:sp>
      <p:pic>
        <p:nvPicPr>
          <p:cNvPr id="1026" name="Рисунок 0" descr="Gerb.JPG"/>
          <p:cNvPicPr>
            <a:picLocks noChangeArrowheads="1"/>
          </p:cNvPicPr>
          <p:nvPr/>
        </p:nvPicPr>
        <p:blipFill>
          <a:blip r:embed="rId3" cstate="print">
            <a:lum bright="-36000" contrast="54000"/>
          </a:blip>
          <a:srcRect/>
          <a:stretch>
            <a:fillRect/>
          </a:stretch>
        </p:blipFill>
        <p:spPr bwMode="auto">
          <a:xfrm>
            <a:off x="900113" y="476250"/>
            <a:ext cx="1586358" cy="1440000"/>
          </a:xfrm>
          <a:prstGeom prst="rect">
            <a:avLst/>
          </a:prstGeom>
          <a:solidFill>
            <a:schemeClr val="bg1">
              <a:lumMod val="75000"/>
              <a:alpha val="81000"/>
            </a:schemeClr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3" name="Объект 3"/>
          <p:cNvSpPr>
            <a:spLocks noGrp="1"/>
          </p:cNvSpPr>
          <p:nvPr>
            <p:ph idx="1"/>
          </p:nvPr>
        </p:nvSpPr>
        <p:spPr>
          <a:xfrm>
            <a:off x="0" y="5300663"/>
            <a:ext cx="9144000" cy="1557337"/>
          </a:xfrm>
        </p:spPr>
        <p:txBody>
          <a:bodyPr/>
          <a:lstStyle/>
          <a:p>
            <a:pPr marL="0" indent="0" algn="just" eaLnBrk="1" hangingPunct="1">
              <a:buFont typeface="Wingdings 2" pitchFamily="18" charset="2"/>
              <a:buNone/>
            </a:pPr>
            <a:r>
              <a:rPr lang="ru-RU" sz="1500" b="1" smtClean="0">
                <a:latin typeface="Times New Roman" pitchFamily="18" charset="0"/>
                <a:cs typeface="Times New Roman" pitchFamily="18" charset="0"/>
              </a:rPr>
              <a:t>    </a:t>
            </a:r>
            <a:endParaRPr lang="ru-RU" b="1" smtClean="0"/>
          </a:p>
        </p:txBody>
      </p:sp>
      <p:graphicFrame>
        <p:nvGraphicFramePr>
          <p:cNvPr id="51202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1504538"/>
              </p:ext>
            </p:extLst>
          </p:nvPr>
        </p:nvGraphicFramePr>
        <p:xfrm>
          <a:off x="251520" y="923925"/>
          <a:ext cx="8667056" cy="54574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250" name="Лист" r:id="rId4" imgW="8877156" imgH="5048307" progId="Excel.Sheet.8">
                  <p:embed/>
                </p:oleObj>
              </mc:Choice>
              <mc:Fallback>
                <p:oleObj name="Лист" r:id="rId4" imgW="8877156" imgH="5048307" progId="Excel.Sheet.8">
                  <p:embed/>
                  <p:pic>
                    <p:nvPicPr>
                      <p:cNvPr id="51202" name="Диаграмма 5"/>
                      <p:cNvPicPr>
                        <a:picLocks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520" y="923925"/>
                        <a:ext cx="8667056" cy="545740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6"/>
          <p:cNvSpPr txBox="1"/>
          <p:nvPr/>
        </p:nvSpPr>
        <p:spPr>
          <a:xfrm>
            <a:off x="1500167" y="3214686"/>
            <a:ext cx="714380" cy="285752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+5,5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6"/>
          <p:cNvSpPr txBox="1"/>
          <p:nvPr/>
        </p:nvSpPr>
        <p:spPr>
          <a:xfrm>
            <a:off x="2928926" y="3214686"/>
            <a:ext cx="714380" cy="357190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-16,3%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6"/>
          <p:cNvSpPr txBox="1"/>
          <p:nvPr/>
        </p:nvSpPr>
        <p:spPr>
          <a:xfrm>
            <a:off x="4429124" y="3286124"/>
            <a:ext cx="642942" cy="285752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-23,6%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6"/>
          <p:cNvSpPr txBox="1"/>
          <p:nvPr/>
        </p:nvSpPr>
        <p:spPr>
          <a:xfrm>
            <a:off x="5715008" y="3357562"/>
            <a:ext cx="785819" cy="357189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-1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%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0" y="0"/>
            <a:ext cx="9144000" cy="64633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b="1" dirty="0">
                <a:effectLst>
                  <a:reflection blurRad="6350" stA="55000" endA="300" endPos="45500" dir="5400000" sy="-100000" algn="bl" rotWithShape="0"/>
                </a:effectLst>
              </a:rPr>
              <a:t>ПОКАЗАТЕЛИ ПОСТУПЛЕНИЙ ДОХОДОВ В БЮДЖЕТ ЗИМИНСКОГО ГОРОДСКОГО МУНИЦИПАЛЬНОГО ОБРАЗОВАНИЯ</a:t>
            </a:r>
          </a:p>
        </p:txBody>
      </p:sp>
      <p:sp>
        <p:nvSpPr>
          <p:cNvPr id="15" name="Стрелка вправо 14"/>
          <p:cNvSpPr/>
          <p:nvPr/>
        </p:nvSpPr>
        <p:spPr>
          <a:xfrm>
            <a:off x="2928927" y="1714488"/>
            <a:ext cx="928694" cy="500066"/>
          </a:xfrm>
          <a:prstGeom prst="rightArrow">
            <a:avLst>
              <a:gd name="adj1" fmla="val 50000"/>
              <a:gd name="adj2" fmla="val 37925"/>
            </a:avLst>
          </a:prstGeom>
          <a:solidFill>
            <a:schemeClr val="accent1">
              <a:lumMod val="20000"/>
              <a:lumOff val="80000"/>
            </a:schemeClr>
          </a:solidFill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-127136,5</a:t>
            </a:r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Стрелка вправо 15"/>
          <p:cNvSpPr/>
          <p:nvPr/>
        </p:nvSpPr>
        <p:spPr>
          <a:xfrm>
            <a:off x="4214810" y="1928802"/>
            <a:ext cx="1000132" cy="500066"/>
          </a:xfrm>
          <a:prstGeom prst="rightArrow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ru-RU" b="1" dirty="0" smtClean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-116529,5</a:t>
            </a:r>
          </a:p>
          <a:p>
            <a:pPr algn="ctr">
              <a:defRPr/>
            </a:pPr>
            <a:endParaRPr lang="ru-RU" b="1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Стрелка вправо 16"/>
          <p:cNvSpPr/>
          <p:nvPr/>
        </p:nvSpPr>
        <p:spPr>
          <a:xfrm>
            <a:off x="5715008" y="2357430"/>
            <a:ext cx="928694" cy="571504"/>
          </a:xfrm>
          <a:prstGeom prst="rightArrow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+1411,8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1212" name="Прямоугольник 17"/>
          <p:cNvSpPr>
            <a:spLocks noChangeArrowheads="1"/>
          </p:cNvSpPr>
          <p:nvPr/>
        </p:nvSpPr>
        <p:spPr bwMode="auto">
          <a:xfrm>
            <a:off x="7715250" y="752475"/>
            <a:ext cx="12033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 b="1"/>
              <a:t>(тыс.руб.)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714744" y="4357695"/>
            <a:ext cx="500066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1000" b="1" i="1" dirty="0" smtClean="0">
                <a:solidFill>
                  <a:schemeClr val="accent4">
                    <a:lumMod val="75000"/>
                  </a:schemeClr>
                </a:solidFill>
              </a:rPr>
              <a:t>27%</a:t>
            </a:r>
            <a:endParaRPr lang="ru-RU" sz="1000" b="1" i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18" name="Стрелка вправо 17"/>
          <p:cNvSpPr/>
          <p:nvPr/>
        </p:nvSpPr>
        <p:spPr>
          <a:xfrm>
            <a:off x="1285852" y="1428736"/>
            <a:ext cx="1000132" cy="500066"/>
          </a:xfrm>
          <a:prstGeom prst="rightArrow">
            <a:avLst>
              <a:gd name="adj1" fmla="val 50000"/>
              <a:gd name="adj2" fmla="val 51745"/>
            </a:avLst>
          </a:prstGeom>
          <a:solidFill>
            <a:schemeClr val="accent1">
              <a:lumMod val="20000"/>
              <a:lumOff val="80000"/>
            </a:schemeClr>
          </a:solidFill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+124877,7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6866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CA44E3-3381-46DE-9F5C-833D29EBCDF1}" type="slidenum">
              <a:rPr lang="ru-RU"/>
              <a:pPr>
                <a:defRPr/>
              </a:pPr>
              <a:t>11</a:t>
            </a:fld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759644" y="148506"/>
            <a:ext cx="7992888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i="1" dirty="0">
                <a:effectLst>
                  <a:reflection blurRad="6350" stA="55000" endA="300" endPos="45500" dir="5400000" sy="-100000" algn="bl" rotWithShape="0"/>
                </a:effectLst>
                <a:latin typeface="+mn-lt"/>
                <a:cs typeface="+mn-cs"/>
              </a:rPr>
              <a:t>СТРУКТУРА РАСХОДОВ БЮДЖЕТА ЗИМИНСКОГО ГОРОДСКОГО МУНИЦИПАЛЬНОГО  ОБРАЗОВАНИЯ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i="1" dirty="0">
                <a:effectLst>
                  <a:reflection blurRad="6350" stA="55000" endA="300" endPos="45500" dir="5400000" sy="-100000" algn="bl" rotWithShape="0"/>
                </a:effectLst>
                <a:latin typeface="+mn-lt"/>
                <a:cs typeface="+mn-cs"/>
              </a:rPr>
              <a:t>В  </a:t>
            </a:r>
            <a:r>
              <a:rPr lang="ru-RU" b="1" i="1" dirty="0" smtClean="0">
                <a:effectLst>
                  <a:reflection blurRad="6350" stA="55000" endA="300" endPos="45500" dir="5400000" sy="-100000" algn="bl" rotWithShape="0"/>
                </a:effectLst>
                <a:latin typeface="+mn-lt"/>
                <a:cs typeface="+mn-cs"/>
              </a:rPr>
              <a:t>2019 </a:t>
            </a:r>
            <a:r>
              <a:rPr lang="ru-RU" b="1" i="1" dirty="0">
                <a:effectLst>
                  <a:reflection blurRad="6350" stA="55000" endA="300" endPos="45500" dir="5400000" sy="-100000" algn="bl" rotWithShape="0"/>
                </a:effectLst>
                <a:latin typeface="+mn-lt"/>
                <a:cs typeface="+mn-cs"/>
              </a:rPr>
              <a:t>ГОД</a:t>
            </a:r>
            <a:endParaRPr lang="ru-RU" dirty="0">
              <a:latin typeface="+mn-lt"/>
              <a:cs typeface="+mn-cs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59570" y="1488805"/>
            <a:ext cx="4359268" cy="4318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/>
              <a:t>Образование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359569" y="2077651"/>
            <a:ext cx="4359269" cy="3603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/>
              <a:t>Культура</a:t>
            </a:r>
            <a:r>
              <a:rPr lang="ru-RU" dirty="0"/>
              <a:t> и </a:t>
            </a:r>
            <a:r>
              <a:rPr lang="ru-RU" b="1" dirty="0"/>
              <a:t>кинематография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352820" y="3990040"/>
            <a:ext cx="4366018" cy="36036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ru-RU" b="1" dirty="0">
                <a:solidFill>
                  <a:srgbClr val="000000"/>
                </a:solidFill>
                <a:cs typeface="Arial" charset="0"/>
              </a:rPr>
              <a:t>Физ</a:t>
            </a:r>
            <a:r>
              <a:rPr lang="ru-RU" dirty="0">
                <a:solidFill>
                  <a:srgbClr val="000000"/>
                </a:solidFill>
                <a:cs typeface="Arial" charset="0"/>
              </a:rPr>
              <a:t>. </a:t>
            </a:r>
            <a:r>
              <a:rPr lang="ru-RU" b="1" dirty="0">
                <a:solidFill>
                  <a:srgbClr val="000000"/>
                </a:solidFill>
                <a:cs typeface="Arial" charset="0"/>
              </a:rPr>
              <a:t>культура</a:t>
            </a:r>
            <a:r>
              <a:rPr lang="ru-RU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ru-RU" b="1" dirty="0">
                <a:solidFill>
                  <a:srgbClr val="000000"/>
                </a:solidFill>
                <a:cs typeface="Arial" charset="0"/>
              </a:rPr>
              <a:t>и</a:t>
            </a:r>
            <a:r>
              <a:rPr lang="ru-RU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ru-RU" b="1" dirty="0">
                <a:solidFill>
                  <a:srgbClr val="000000"/>
                </a:solidFill>
                <a:cs typeface="Arial" charset="0"/>
              </a:rPr>
              <a:t>спорт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359171" y="2581361"/>
            <a:ext cx="4386262" cy="360363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/>
              <a:t>Социальная</a:t>
            </a:r>
            <a:r>
              <a:rPr lang="ru-RU" dirty="0"/>
              <a:t> </a:t>
            </a:r>
            <a:r>
              <a:rPr lang="ru-RU" b="1" dirty="0"/>
              <a:t>политика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369826" y="4497367"/>
            <a:ext cx="4392612" cy="4318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ru-RU" sz="1600" b="1" dirty="0">
                <a:solidFill>
                  <a:srgbClr val="000000"/>
                </a:solidFill>
                <a:cs typeface="Arial" charset="0"/>
              </a:rPr>
              <a:t>Жилищно-коммунальное хозяйство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364360" y="5058527"/>
            <a:ext cx="4370985" cy="3587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/>
              <a:t>Общегосударственные</a:t>
            </a:r>
            <a:r>
              <a:rPr lang="ru-RU" dirty="0"/>
              <a:t> </a:t>
            </a:r>
            <a:r>
              <a:rPr lang="ru-RU" b="1" dirty="0"/>
              <a:t>вопросы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363070" y="5583459"/>
            <a:ext cx="4373566" cy="4318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/>
              <a:t>Национальная</a:t>
            </a:r>
            <a:r>
              <a:rPr lang="ru-RU" dirty="0"/>
              <a:t> </a:t>
            </a:r>
            <a:r>
              <a:rPr lang="ru-RU" b="1" dirty="0"/>
              <a:t>экономика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369826" y="6111491"/>
            <a:ext cx="4386262" cy="360363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/>
              <a:t>Прочие</a:t>
            </a:r>
            <a:r>
              <a:rPr lang="ru-RU" sz="1600" dirty="0"/>
              <a:t> </a:t>
            </a:r>
            <a:r>
              <a:rPr lang="ru-RU" sz="1600" b="1" dirty="0"/>
              <a:t>расходы</a:t>
            </a:r>
          </a:p>
        </p:txBody>
      </p:sp>
      <p:sp>
        <p:nvSpPr>
          <p:cNvPr id="22" name="Правая фигурная скобка 21"/>
          <p:cNvSpPr/>
          <p:nvPr/>
        </p:nvSpPr>
        <p:spPr>
          <a:xfrm>
            <a:off x="6187050" y="1503830"/>
            <a:ext cx="401113" cy="1584325"/>
          </a:xfrm>
          <a:prstGeom prst="rightBrace">
            <a:avLst>
              <a:gd name="adj1" fmla="val 8333"/>
              <a:gd name="adj2" fmla="val 80661"/>
            </a:avLst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6535831" y="2501491"/>
            <a:ext cx="1049387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1200" b="1" dirty="0" smtClean="0">
                <a:solidFill>
                  <a:srgbClr val="000000"/>
                </a:solidFill>
                <a:cs typeface="Arial" charset="0"/>
              </a:rPr>
              <a:t>642304,9тыс.руб. (72,9%)</a:t>
            </a:r>
            <a:endParaRPr lang="ru-RU" sz="1200" b="1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53261" name="TextBox 23"/>
          <p:cNvSpPr txBox="1">
            <a:spLocks noChangeArrowheads="1"/>
          </p:cNvSpPr>
          <p:nvPr/>
        </p:nvSpPr>
        <p:spPr bwMode="auto">
          <a:xfrm>
            <a:off x="4673494" y="1515831"/>
            <a:ext cx="1829223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1200" b="1" dirty="0" smtClean="0">
                <a:latin typeface="Verdana" pitchFamily="34" charset="0"/>
              </a:rPr>
              <a:t>541492,1(61,5</a:t>
            </a:r>
            <a:r>
              <a:rPr lang="ru-RU" sz="1400" b="1" dirty="0" smtClean="0">
                <a:latin typeface="Verdana" pitchFamily="34" charset="0"/>
              </a:rPr>
              <a:t>%)</a:t>
            </a:r>
            <a:endParaRPr lang="ru-RU" sz="1400" b="1" dirty="0">
              <a:latin typeface="Verdana" pitchFamily="34" charset="0"/>
            </a:endParaRPr>
          </a:p>
        </p:txBody>
      </p:sp>
      <p:sp>
        <p:nvSpPr>
          <p:cNvPr id="53262" name="TextBox 27"/>
          <p:cNvSpPr txBox="1">
            <a:spLocks noChangeArrowheads="1"/>
          </p:cNvSpPr>
          <p:nvPr/>
        </p:nvSpPr>
        <p:spPr bwMode="auto">
          <a:xfrm>
            <a:off x="4667656" y="2089274"/>
            <a:ext cx="163535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1200" b="1" dirty="0" smtClean="0">
                <a:latin typeface="Verdana" pitchFamily="34" charset="0"/>
              </a:rPr>
              <a:t>36929,4(4,2</a:t>
            </a:r>
            <a:r>
              <a:rPr lang="ru-RU" sz="1400" b="1" dirty="0" smtClean="0">
                <a:latin typeface="Verdana" pitchFamily="34" charset="0"/>
              </a:rPr>
              <a:t>%)</a:t>
            </a:r>
            <a:endParaRPr lang="ru-RU" sz="1400" b="1" dirty="0">
              <a:latin typeface="Verdana" pitchFamily="34" charset="0"/>
            </a:endParaRPr>
          </a:p>
        </p:txBody>
      </p:sp>
      <p:sp>
        <p:nvSpPr>
          <p:cNvPr id="53263" name="TextBox 29"/>
          <p:cNvSpPr txBox="1">
            <a:spLocks noChangeArrowheads="1"/>
          </p:cNvSpPr>
          <p:nvPr/>
        </p:nvSpPr>
        <p:spPr bwMode="auto">
          <a:xfrm>
            <a:off x="4718838" y="2619694"/>
            <a:ext cx="158417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1200" b="1" dirty="0" smtClean="0">
                <a:latin typeface="Verdana" pitchFamily="34" charset="0"/>
              </a:rPr>
              <a:t>63883,4(7,3%)</a:t>
            </a:r>
            <a:endParaRPr lang="ru-RU" sz="1200" b="1" dirty="0">
              <a:latin typeface="Verdana" pitchFamily="34" charset="0"/>
            </a:endParaRPr>
          </a:p>
        </p:txBody>
      </p:sp>
      <p:sp>
        <p:nvSpPr>
          <p:cNvPr id="53264" name="TextBox 30"/>
          <p:cNvSpPr txBox="1">
            <a:spLocks noChangeArrowheads="1"/>
          </p:cNvSpPr>
          <p:nvPr/>
        </p:nvSpPr>
        <p:spPr bwMode="auto">
          <a:xfrm>
            <a:off x="4667657" y="3994436"/>
            <a:ext cx="170454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1200" b="1" dirty="0" smtClean="0">
                <a:latin typeface="Verdana" pitchFamily="34" charset="0"/>
              </a:rPr>
              <a:t>87850,0(10,0</a:t>
            </a:r>
            <a:r>
              <a:rPr lang="ru-RU" sz="1400" b="1" dirty="0" smtClean="0">
                <a:latin typeface="Verdana" pitchFamily="34" charset="0"/>
              </a:rPr>
              <a:t>%)</a:t>
            </a:r>
            <a:endParaRPr lang="ru-RU" sz="1400" b="1" dirty="0">
              <a:latin typeface="Verdana" pitchFamily="34" charset="0"/>
            </a:endParaRPr>
          </a:p>
        </p:txBody>
      </p:sp>
      <p:sp>
        <p:nvSpPr>
          <p:cNvPr id="53265" name="TextBox 32"/>
          <p:cNvSpPr txBox="1">
            <a:spLocks noChangeArrowheads="1"/>
          </p:cNvSpPr>
          <p:nvPr/>
        </p:nvSpPr>
        <p:spPr bwMode="auto">
          <a:xfrm>
            <a:off x="4718838" y="4530878"/>
            <a:ext cx="1682799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1200" b="1" dirty="0" smtClean="0">
                <a:latin typeface="Verdana" pitchFamily="34" charset="0"/>
              </a:rPr>
              <a:t>33772,4(3,8</a:t>
            </a:r>
            <a:r>
              <a:rPr lang="ru-RU" sz="1400" b="1" dirty="0" smtClean="0">
                <a:latin typeface="Verdana" pitchFamily="34" charset="0"/>
              </a:rPr>
              <a:t>%)</a:t>
            </a:r>
            <a:endParaRPr lang="ru-RU" sz="1400" b="1" dirty="0">
              <a:latin typeface="Verdana" pitchFamily="34" charset="0"/>
            </a:endParaRPr>
          </a:p>
        </p:txBody>
      </p:sp>
      <p:sp>
        <p:nvSpPr>
          <p:cNvPr id="53266" name="TextBox 33"/>
          <p:cNvSpPr txBox="1">
            <a:spLocks noChangeArrowheads="1"/>
          </p:cNvSpPr>
          <p:nvPr/>
        </p:nvSpPr>
        <p:spPr bwMode="auto">
          <a:xfrm>
            <a:off x="4703033" y="5089026"/>
            <a:ext cx="157609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1200" b="1" dirty="0" smtClean="0">
                <a:latin typeface="Verdana" pitchFamily="34" charset="0"/>
              </a:rPr>
              <a:t>66903,5(7,6%)</a:t>
            </a:r>
            <a:endParaRPr lang="ru-RU" sz="1200" b="1" dirty="0">
              <a:latin typeface="Verdana" pitchFamily="34" charset="0"/>
            </a:endParaRPr>
          </a:p>
        </p:txBody>
      </p:sp>
      <p:sp>
        <p:nvSpPr>
          <p:cNvPr id="53267" name="TextBox 34"/>
          <p:cNvSpPr txBox="1">
            <a:spLocks noChangeArrowheads="1"/>
          </p:cNvSpPr>
          <p:nvPr/>
        </p:nvSpPr>
        <p:spPr bwMode="auto">
          <a:xfrm>
            <a:off x="4667656" y="5622491"/>
            <a:ext cx="1591463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1200" b="1" dirty="0" smtClean="0">
                <a:latin typeface="Verdana" pitchFamily="34" charset="0"/>
              </a:rPr>
              <a:t>32863,6(3,7</a:t>
            </a:r>
            <a:r>
              <a:rPr lang="ru-RU" sz="1400" b="1" dirty="0" smtClean="0">
                <a:latin typeface="Verdana" pitchFamily="34" charset="0"/>
              </a:rPr>
              <a:t>%)</a:t>
            </a:r>
            <a:endParaRPr lang="ru-RU" sz="1400" b="1" dirty="0">
              <a:latin typeface="Verdana" pitchFamily="34" charset="0"/>
            </a:endParaRPr>
          </a:p>
        </p:txBody>
      </p:sp>
      <p:sp>
        <p:nvSpPr>
          <p:cNvPr id="53268" name="TextBox 35"/>
          <p:cNvSpPr txBox="1">
            <a:spLocks noChangeArrowheads="1"/>
          </p:cNvSpPr>
          <p:nvPr/>
        </p:nvSpPr>
        <p:spPr bwMode="auto">
          <a:xfrm>
            <a:off x="4689401" y="6125426"/>
            <a:ext cx="161361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1200" b="1" dirty="0" smtClean="0">
                <a:latin typeface="Verdana" pitchFamily="34" charset="0"/>
              </a:rPr>
              <a:t>17451,4(2,0</a:t>
            </a:r>
            <a:r>
              <a:rPr lang="ru-RU" sz="1400" b="1" dirty="0" smtClean="0">
                <a:latin typeface="Verdana" pitchFamily="34" charset="0"/>
              </a:rPr>
              <a:t>%)</a:t>
            </a:r>
            <a:endParaRPr lang="ru-RU" sz="1400" b="1" dirty="0">
              <a:latin typeface="Verdana" pitchFamily="34" charset="0"/>
            </a:endParaRPr>
          </a:p>
        </p:txBody>
      </p:sp>
      <p:sp>
        <p:nvSpPr>
          <p:cNvPr id="40" name="Скругленный прямоугольник 39"/>
          <p:cNvSpPr/>
          <p:nvPr/>
        </p:nvSpPr>
        <p:spPr>
          <a:xfrm>
            <a:off x="3860933" y="3160001"/>
            <a:ext cx="3171174" cy="564777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i="1" dirty="0"/>
              <a:t>Расходы социальной </a:t>
            </a:r>
            <a:r>
              <a:rPr lang="ru-RU" sz="1400" i="1" dirty="0" smtClean="0"/>
              <a:t>направленности</a:t>
            </a:r>
            <a:endParaRPr lang="ru-RU" sz="1400" i="1" dirty="0"/>
          </a:p>
        </p:txBody>
      </p:sp>
      <p:sp>
        <p:nvSpPr>
          <p:cNvPr id="43" name="Скругленный прямоугольник 42"/>
          <p:cNvSpPr/>
          <p:nvPr/>
        </p:nvSpPr>
        <p:spPr>
          <a:xfrm>
            <a:off x="7989024" y="3281970"/>
            <a:ext cx="1136236" cy="1320687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ru-RU" sz="1200" b="1" dirty="0">
                <a:solidFill>
                  <a:srgbClr val="000000"/>
                </a:solidFill>
                <a:cs typeface="Arial" charset="0"/>
              </a:rPr>
              <a:t>Всего: </a:t>
            </a:r>
            <a:r>
              <a:rPr lang="ru-RU" sz="1200" b="1" dirty="0" smtClean="0">
                <a:solidFill>
                  <a:srgbClr val="000000"/>
                </a:solidFill>
                <a:cs typeface="Arial" charset="0"/>
              </a:rPr>
              <a:t>881145,9</a:t>
            </a:r>
          </a:p>
          <a:p>
            <a:pPr algn="ctr"/>
            <a:r>
              <a:rPr lang="ru-RU" sz="1200" b="1" dirty="0" err="1" smtClean="0">
                <a:solidFill>
                  <a:srgbClr val="000000"/>
                </a:solidFill>
                <a:cs typeface="Arial" charset="0"/>
              </a:rPr>
              <a:t>тыс.руб</a:t>
            </a:r>
            <a:r>
              <a:rPr lang="ru-RU" sz="1200" b="1" dirty="0">
                <a:solidFill>
                  <a:srgbClr val="000000"/>
                </a:solidFill>
                <a:cs typeface="Arial" charset="0"/>
              </a:rPr>
              <a:t>.</a:t>
            </a:r>
          </a:p>
        </p:txBody>
      </p:sp>
      <p:sp>
        <p:nvSpPr>
          <p:cNvPr id="2" name="Правая фигурная скобка 1"/>
          <p:cNvSpPr/>
          <p:nvPr/>
        </p:nvSpPr>
        <p:spPr>
          <a:xfrm>
            <a:off x="7358554" y="1412775"/>
            <a:ext cx="575445" cy="5059078"/>
          </a:xfrm>
          <a:prstGeom prst="rightBrace">
            <a:avLst/>
          </a:prstGeom>
          <a:ln w="38100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0">
              <a:schemeClr val="accent5">
                <a:lumMod val="0"/>
                <a:lumOff val="100000"/>
              </a:schemeClr>
            </a:gs>
            <a:gs pos="78000">
              <a:schemeClr val="accent5">
                <a:lumMod val="0"/>
                <a:lumOff val="100000"/>
              </a:schemeClr>
            </a:gs>
            <a:gs pos="100000">
              <a:schemeClr val="accent5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9DD6F9-3ADB-4CBE-8D5D-01C446345ED5}" type="slidenum">
              <a:rPr lang="ru-RU"/>
              <a:pPr>
                <a:defRPr/>
              </a:pPr>
              <a:t>12</a:t>
            </a:fld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472306" y="365993"/>
            <a:ext cx="7991302" cy="923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i="1" dirty="0">
                <a:effectLst>
                  <a:reflection blurRad="6350" stA="55000" endA="300" endPos="45500" dir="5400000" sy="-100000" algn="bl" rotWithShape="0"/>
                </a:effectLst>
                <a:latin typeface="+mn-lt"/>
                <a:cs typeface="+mn-cs"/>
              </a:rPr>
              <a:t>СТРУКТУРА РАСХОДОВ БЮДЖЕТА ЗИМИНСКОГО ГОРОДСКОГО МУНИЦИПАЛЬНОГО  ОБРАЗОВАНИЯ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i="1" dirty="0">
                <a:latin typeface="+mn-lt"/>
                <a:cs typeface="+mn-cs"/>
              </a:rPr>
              <a:t>на плановый период </a:t>
            </a:r>
            <a:r>
              <a:rPr lang="ru-RU" b="1" i="1" dirty="0" smtClean="0">
                <a:latin typeface="+mn-lt"/>
                <a:cs typeface="+mn-cs"/>
              </a:rPr>
              <a:t>2020 </a:t>
            </a:r>
            <a:r>
              <a:rPr lang="ru-RU" b="1" i="1" dirty="0">
                <a:latin typeface="+mn-lt"/>
                <a:cs typeface="+mn-cs"/>
              </a:rPr>
              <a:t>и </a:t>
            </a:r>
            <a:r>
              <a:rPr lang="ru-RU" b="1" i="1" dirty="0" smtClean="0">
                <a:latin typeface="+mn-lt"/>
                <a:cs typeface="+mn-cs"/>
              </a:rPr>
              <a:t>2021 </a:t>
            </a:r>
            <a:r>
              <a:rPr lang="ru-RU" b="1" i="1" dirty="0">
                <a:latin typeface="+mn-lt"/>
                <a:cs typeface="+mn-cs"/>
              </a:rPr>
              <a:t>годов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539750" y="1628775"/>
            <a:ext cx="4319588" cy="360363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Образование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539750" y="2060575"/>
            <a:ext cx="4319588" cy="3603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Культура</a:t>
            </a:r>
            <a:r>
              <a:rPr lang="ru-RU" dirty="0"/>
              <a:t> и </a:t>
            </a:r>
            <a:r>
              <a:rPr lang="ru-RU" b="1" dirty="0"/>
              <a:t>кинематография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539750" y="2492375"/>
            <a:ext cx="4319588" cy="36036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ru-RU" b="1" dirty="0">
                <a:solidFill>
                  <a:srgbClr val="000000"/>
                </a:solidFill>
                <a:cs typeface="Arial" charset="0"/>
              </a:rPr>
              <a:t>Физ</a:t>
            </a:r>
            <a:r>
              <a:rPr lang="ru-RU" dirty="0">
                <a:solidFill>
                  <a:srgbClr val="000000"/>
                </a:solidFill>
                <a:cs typeface="Arial" charset="0"/>
              </a:rPr>
              <a:t>. </a:t>
            </a:r>
            <a:r>
              <a:rPr lang="ru-RU" b="1" dirty="0">
                <a:solidFill>
                  <a:srgbClr val="000000"/>
                </a:solidFill>
                <a:cs typeface="Arial" charset="0"/>
              </a:rPr>
              <a:t>культура</a:t>
            </a:r>
            <a:r>
              <a:rPr lang="ru-RU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ru-RU" b="1" dirty="0">
                <a:solidFill>
                  <a:srgbClr val="000000"/>
                </a:solidFill>
                <a:cs typeface="Arial" charset="0"/>
              </a:rPr>
              <a:t>и</a:t>
            </a:r>
            <a:r>
              <a:rPr lang="ru-RU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ru-RU" b="1" dirty="0">
                <a:solidFill>
                  <a:srgbClr val="000000"/>
                </a:solidFill>
                <a:cs typeface="Arial" charset="0"/>
              </a:rPr>
              <a:t>спорт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539750" y="2924175"/>
            <a:ext cx="4319588" cy="360363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Социальная</a:t>
            </a:r>
            <a:r>
              <a:rPr lang="ru-RU" dirty="0"/>
              <a:t> </a:t>
            </a:r>
            <a:r>
              <a:rPr lang="ru-RU" b="1" dirty="0"/>
              <a:t>политика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539750" y="3716338"/>
            <a:ext cx="4319588" cy="50482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ru-RU" b="1" dirty="0">
                <a:solidFill>
                  <a:srgbClr val="000000"/>
                </a:solidFill>
                <a:cs typeface="Arial" charset="0"/>
              </a:rPr>
              <a:t>Жилищно-коммунальное хозяйство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539750" y="4292600"/>
            <a:ext cx="4319588" cy="50482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Общегосударственные</a:t>
            </a:r>
            <a:r>
              <a:rPr lang="ru-RU" dirty="0"/>
              <a:t> </a:t>
            </a:r>
            <a:r>
              <a:rPr lang="ru-RU" b="1" dirty="0"/>
              <a:t>вопросы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539750" y="4868863"/>
            <a:ext cx="4319588" cy="50482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Национальная</a:t>
            </a:r>
            <a:r>
              <a:rPr lang="ru-RU" dirty="0"/>
              <a:t> </a:t>
            </a:r>
            <a:r>
              <a:rPr lang="ru-RU" b="1" dirty="0"/>
              <a:t>экономика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539750" y="5445125"/>
            <a:ext cx="4319588" cy="360363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Прочие</a:t>
            </a:r>
            <a:r>
              <a:rPr lang="ru-RU" dirty="0"/>
              <a:t> </a:t>
            </a:r>
            <a:r>
              <a:rPr lang="ru-RU" b="1" dirty="0"/>
              <a:t>расходы</a:t>
            </a:r>
          </a:p>
        </p:txBody>
      </p:sp>
      <p:sp>
        <p:nvSpPr>
          <p:cNvPr id="54283" name="TextBox 24"/>
          <p:cNvSpPr txBox="1">
            <a:spLocks noChangeArrowheads="1"/>
          </p:cNvSpPr>
          <p:nvPr/>
        </p:nvSpPr>
        <p:spPr bwMode="auto">
          <a:xfrm flipH="1">
            <a:off x="1403350" y="3357563"/>
            <a:ext cx="3889375" cy="2762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200" b="1" i="1"/>
              <a:t>Расходы социальной направленности всего</a:t>
            </a:r>
          </a:p>
        </p:txBody>
      </p:sp>
      <p:graphicFrame>
        <p:nvGraphicFramePr>
          <p:cNvPr id="54324" name="Group 52"/>
          <p:cNvGraphicFramePr>
            <a:graphicFrameLocks noGrp="1"/>
          </p:cNvGraphicFramePr>
          <p:nvPr/>
        </p:nvGraphicFramePr>
        <p:xfrm>
          <a:off x="5148263" y="1341438"/>
          <a:ext cx="3095625" cy="4833305"/>
        </p:xfrm>
        <a:graphic>
          <a:graphicData uri="http://schemas.openxmlformats.org/drawingml/2006/table">
            <a:tbl>
              <a:tblPr/>
              <a:tblGrid>
                <a:gridCol w="158432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5113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350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2020 год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2021 год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50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457986,7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473257,6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33614,0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34269,0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09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8301,6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8205,6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503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63113,3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63113,3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46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563015,6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578845,5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588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27817,6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24209,9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477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71292,6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74041,2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546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51703,2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33170,3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460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14297,2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13887,1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403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728126,2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724154,0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54322" name="TextBox 29"/>
          <p:cNvSpPr txBox="1">
            <a:spLocks noChangeArrowheads="1"/>
          </p:cNvSpPr>
          <p:nvPr/>
        </p:nvSpPr>
        <p:spPr bwMode="auto">
          <a:xfrm>
            <a:off x="2843213" y="5876925"/>
            <a:ext cx="2305050" cy="307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 b="1" i="1"/>
              <a:t>Всего расходов: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0">
              <a:schemeClr val="accent1">
                <a:lumMod val="40000"/>
                <a:lumOff val="60000"/>
              </a:schemeClr>
            </a:gs>
            <a:gs pos="100000">
              <a:schemeClr val="accent3">
                <a:lumMod val="20000"/>
                <a:lumOff val="80000"/>
              </a:schemeClr>
            </a:gs>
            <a:gs pos="100000">
              <a:schemeClr val="accent1">
                <a:lumMod val="60000"/>
              </a:schemeClr>
            </a:gs>
          </a:gsLst>
          <a:path path="circle">
            <a:fillToRect l="50000" t="130000" r="50000" b="-3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Заголовок 1"/>
          <p:cNvSpPr>
            <a:spLocks noGrp="1"/>
          </p:cNvSpPr>
          <p:nvPr>
            <p:ph type="title"/>
          </p:nvPr>
        </p:nvSpPr>
        <p:spPr bwMode="auto">
          <a:xfrm>
            <a:off x="539552" y="188640"/>
            <a:ext cx="8183562" cy="41275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 algn="ctr" eaLnBrk="1" hangingPunct="1"/>
            <a:r>
              <a:rPr lang="ru-RU" sz="1600" i="1" dirty="0" smtClean="0">
                <a:solidFill>
                  <a:schemeClr val="accent2"/>
                </a:solidFill>
                <a:effectLst/>
              </a:rPr>
              <a:t>Структура расходной части  бюджета в разрезе муниципальных программ на 2019 год (тыс.руб.)</a:t>
            </a:r>
          </a:p>
        </p:txBody>
      </p:sp>
      <p:graphicFrame>
        <p:nvGraphicFramePr>
          <p:cNvPr id="55347" name="Group 5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56635322"/>
              </p:ext>
            </p:extLst>
          </p:nvPr>
        </p:nvGraphicFramePr>
        <p:xfrm>
          <a:off x="467544" y="620688"/>
          <a:ext cx="8219256" cy="6012368"/>
        </p:xfrm>
        <a:graphic>
          <a:graphicData uri="http://schemas.openxmlformats.org/drawingml/2006/table">
            <a:tbl>
              <a:tblPr/>
              <a:tblGrid>
                <a:gridCol w="568863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53062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31195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Развитие образования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527 060,20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8341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Молодежная политика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896,9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6898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Развитие культуры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56 602,7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8177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Развитие физической культуры и спорта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87 850,0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4465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Оказание содействия по сохранению и улучшению здоровья населения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770,2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8341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Социальная поддержка населения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45 556,2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8177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Жилищно-коммунальное хозяйство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16 994,2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8341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Обеспечение населения города доступным жильем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2 700,0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8670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Развитие дорожного хозяйства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22 131,1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38341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Экономическое развитие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770,0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33982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Охрана труда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922,1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30819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Безопасность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4 617,0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46734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Охрана окружающей среды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6 200,0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2964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A91FA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Формирование современной городской среды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A91FA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1 151,6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46734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 расходов в рамках программ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774 222,2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</a:tbl>
          </a:graphicData>
        </a:graphic>
      </p:graphicFrame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316913" y="6092825"/>
            <a:ext cx="457200" cy="365125"/>
          </a:xfrm>
        </p:spPr>
        <p:txBody>
          <a:bodyPr/>
          <a:lstStyle/>
          <a:p>
            <a:pPr>
              <a:defRPr/>
            </a:pPr>
            <a:fld id="{45CCD76D-0D4A-4C7B-BBA9-7F1AB538F1D0}" type="slidenum">
              <a:rPr lang="ru-RU"/>
              <a:pPr>
                <a:defRPr/>
              </a:pPr>
              <a:t>13</a:t>
            </a:fld>
            <a:endParaRPr lang="ru-RU"/>
          </a:p>
        </p:txBody>
      </p:sp>
    </p:spTree>
  </p:cSld>
  <p:clrMapOvr>
    <a:masterClrMapping/>
  </p:clrMapOvr>
  <p:transition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Заголовок 1"/>
          <p:cNvSpPr>
            <a:spLocks/>
          </p:cNvSpPr>
          <p:nvPr/>
        </p:nvSpPr>
        <p:spPr bwMode="auto">
          <a:xfrm>
            <a:off x="611188" y="549275"/>
            <a:ext cx="8183562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r>
              <a:rPr lang="ru-RU" b="1" i="1" dirty="0">
                <a:solidFill>
                  <a:schemeClr val="accent2"/>
                </a:solidFill>
                <a:latin typeface="Verdana" pitchFamily="34" charset="0"/>
              </a:rPr>
              <a:t>Структура расходной части бюджета в разрезе муниципальных программ на </a:t>
            </a:r>
            <a:r>
              <a:rPr lang="ru-RU" b="1" i="1" dirty="0" smtClean="0">
                <a:solidFill>
                  <a:schemeClr val="accent2"/>
                </a:solidFill>
                <a:latin typeface="Verdana" pitchFamily="34" charset="0"/>
              </a:rPr>
              <a:t>2020 </a:t>
            </a:r>
            <a:r>
              <a:rPr lang="ru-RU" b="1" i="1" dirty="0">
                <a:solidFill>
                  <a:schemeClr val="accent2"/>
                </a:solidFill>
                <a:latin typeface="Verdana" pitchFamily="34" charset="0"/>
              </a:rPr>
              <a:t>и </a:t>
            </a:r>
            <a:r>
              <a:rPr lang="ru-RU" b="1" i="1" dirty="0" smtClean="0">
                <a:solidFill>
                  <a:schemeClr val="accent2"/>
                </a:solidFill>
                <a:latin typeface="Verdana" pitchFamily="34" charset="0"/>
              </a:rPr>
              <a:t>2021 </a:t>
            </a:r>
            <a:r>
              <a:rPr lang="ru-RU" b="1" i="1" dirty="0">
                <a:solidFill>
                  <a:schemeClr val="accent2"/>
                </a:solidFill>
                <a:latin typeface="Verdana" pitchFamily="34" charset="0"/>
              </a:rPr>
              <a:t>годы (тыс.руб.)</a:t>
            </a:r>
          </a:p>
        </p:txBody>
      </p:sp>
      <p:graphicFrame>
        <p:nvGraphicFramePr>
          <p:cNvPr id="57430" name="Group 86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3461277632"/>
              </p:ext>
            </p:extLst>
          </p:nvPr>
        </p:nvGraphicFramePr>
        <p:xfrm>
          <a:off x="539750" y="1052513"/>
          <a:ext cx="8064698" cy="5526726"/>
        </p:xfrm>
        <a:graphic>
          <a:graphicData uri="http://schemas.openxmlformats.org/drawingml/2006/table">
            <a:tbl>
              <a:tblPr/>
              <a:tblGrid>
                <a:gridCol w="36036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61610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00811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08012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504825">
                <a:tc>
                  <a:txBody>
                    <a:bodyPr/>
                    <a:lstStyle/>
                    <a:p>
                      <a:pPr marL="265113" marR="0" lvl="0" indent="-265113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№ 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wave">
                      <a:fgClr>
                        <a:schemeClr val="bg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265113" marR="0" lvl="0" indent="-265113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Наименование показателя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wave">
                      <a:fgClr>
                        <a:schemeClr val="bg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265113" marR="0" lvl="0" indent="-265113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Сумма на 2020 год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wave">
                      <a:fgClr>
                        <a:schemeClr val="bg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265113" marR="0" lvl="0" indent="-265113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Сумма на 2021 год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wave">
                      <a:fgClr>
                        <a:schemeClr val="bg1"/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09563">
                <a:tc>
                  <a:txBody>
                    <a:bodyPr/>
                    <a:lstStyle/>
                    <a:p>
                      <a:pPr marL="265113" marR="0" lvl="0" indent="-265113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wave">
                      <a:fgClr>
                        <a:schemeClr val="bg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265113" marR="0" lvl="0" indent="-265113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Развитие образования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wave">
                      <a:fgClr>
                        <a:schemeClr val="bg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265113" marR="0" lvl="0" indent="-265113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450893,2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wave">
                      <a:fgClr>
                        <a:schemeClr val="bg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265113" marR="0" lvl="0" indent="-265113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463699,2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wave">
                      <a:fgClr>
                        <a:schemeClr val="bg1"/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55600">
                <a:tc>
                  <a:txBody>
                    <a:bodyPr/>
                    <a:lstStyle/>
                    <a:p>
                      <a:pPr marL="265113" marR="0" lvl="0" indent="-265113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wave">
                      <a:fgClr>
                        <a:schemeClr val="bg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265113" marR="0" lvl="0" indent="-265113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Молодежная политика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wave">
                      <a:fgClr>
                        <a:schemeClr val="bg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265113" marR="0" lvl="0" indent="-265113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847,9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wave">
                      <a:fgClr>
                        <a:schemeClr val="bg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265113" marR="0" lvl="0" indent="-265113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837,9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wave">
                      <a:fgClr>
                        <a:schemeClr val="bg1"/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17500">
                <a:tc>
                  <a:txBody>
                    <a:bodyPr/>
                    <a:lstStyle/>
                    <a:p>
                      <a:pPr marL="265113" marR="0" lvl="0" indent="-265113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wave">
                      <a:fgClr>
                        <a:schemeClr val="bg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265113" marR="0" lvl="0" indent="-265113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Развитие культуры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wave">
                      <a:fgClr>
                        <a:schemeClr val="bg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265113" marR="0" lvl="0" indent="-265113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51178,9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wave">
                      <a:fgClr>
                        <a:schemeClr val="bg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265113" marR="0" lvl="0" indent="-265113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53186,0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wave">
                      <a:fgClr>
                        <a:schemeClr val="bg1"/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19088">
                <a:tc>
                  <a:txBody>
                    <a:bodyPr/>
                    <a:lstStyle/>
                    <a:p>
                      <a:pPr marL="265113" marR="0" lvl="0" indent="-265113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wave">
                      <a:fgClr>
                        <a:schemeClr val="bg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265113" marR="0" lvl="0" indent="-265113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Развитие  физической культуры и спорта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wave">
                      <a:fgClr>
                        <a:schemeClr val="bg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265113" marR="0" lvl="0" indent="-265113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8301,6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wave">
                      <a:fgClr>
                        <a:schemeClr val="bg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265113" marR="0" lvl="0" indent="-265113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8205,6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wave">
                      <a:fgClr>
                        <a:schemeClr val="bg1"/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19088">
                <a:tc>
                  <a:txBody>
                    <a:bodyPr/>
                    <a:lstStyle/>
                    <a:p>
                      <a:pPr marL="265113" marR="0" lvl="0" indent="-265113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wave">
                      <a:fgClr>
                        <a:schemeClr val="bg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265113" marR="0" lvl="0" indent="-265113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Оказание содействия по сохранению и улучшению здоровья населения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wave">
                      <a:fgClr>
                        <a:schemeClr val="bg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265113" marR="0" lvl="0" indent="-265113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770,2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wave">
                      <a:fgClr>
                        <a:schemeClr val="bg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265113" marR="0" lvl="0" indent="-265113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770,2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wave">
                      <a:fgClr>
                        <a:schemeClr val="bg1"/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17500">
                <a:tc>
                  <a:txBody>
                    <a:bodyPr/>
                    <a:lstStyle/>
                    <a:p>
                      <a:pPr marL="265113" marR="0" lvl="0" indent="-265113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wave">
                      <a:fgClr>
                        <a:schemeClr val="bg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265113" marR="0" lvl="0" indent="-265113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Социальная поддержка населения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wave">
                      <a:fgClr>
                        <a:schemeClr val="bg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265113" marR="0" lvl="0" indent="-265113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45556,2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wave">
                      <a:fgClr>
                        <a:schemeClr val="bg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265113" marR="0" lvl="0" indent="-265113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45556,2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wave">
                      <a:fgClr>
                        <a:schemeClr val="bg1"/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19088">
                <a:tc>
                  <a:txBody>
                    <a:bodyPr/>
                    <a:lstStyle/>
                    <a:p>
                      <a:pPr marL="265113" marR="0" lvl="0" indent="-265113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7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wave">
                      <a:fgClr>
                        <a:schemeClr val="bg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265113" marR="0" lvl="0" indent="-265113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Жилищно-коммунальное хозяйство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wave">
                      <a:fgClr>
                        <a:schemeClr val="bg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265113" marR="0" lvl="0" indent="-265113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12222,1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wave">
                      <a:fgClr>
                        <a:schemeClr val="bg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265113" marR="0" lvl="0" indent="-265113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12564,5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wave">
                      <a:fgClr>
                        <a:schemeClr val="bg1"/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19088">
                <a:tc>
                  <a:txBody>
                    <a:bodyPr/>
                    <a:lstStyle/>
                    <a:p>
                      <a:pPr marL="265113" marR="0" lvl="0" indent="-265113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8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wave">
                      <a:fgClr>
                        <a:schemeClr val="bg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265113" marR="0" lvl="0" indent="-265113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Обеспечение населения города доступным жильем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wave">
                      <a:fgClr>
                        <a:schemeClr val="bg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265113" marR="0" lvl="0" indent="-265113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2700,0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wave">
                      <a:fgClr>
                        <a:schemeClr val="bg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265113" marR="0" lvl="0" indent="-265113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2700,0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wave">
                      <a:fgClr>
                        <a:schemeClr val="bg1"/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319088">
                <a:tc>
                  <a:txBody>
                    <a:bodyPr/>
                    <a:lstStyle/>
                    <a:p>
                      <a:pPr marL="265113" marR="0" lvl="0" indent="-265113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9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wave">
                      <a:fgClr>
                        <a:schemeClr val="bg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265113" marR="0" lvl="0" indent="-265113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Развитие дорожного хозяйства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wave">
                      <a:fgClr>
                        <a:schemeClr val="bg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265113" marR="0" lvl="0" indent="-265113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44034,6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wave">
                      <a:fgClr>
                        <a:schemeClr val="bg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265113" marR="0" lvl="0" indent="-265113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25582,2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wave">
                      <a:fgClr>
                        <a:schemeClr val="bg1"/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317500">
                <a:tc>
                  <a:txBody>
                    <a:bodyPr/>
                    <a:lstStyle/>
                    <a:p>
                      <a:pPr marL="265113" marR="0" lvl="0" indent="-265113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10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wave">
                      <a:fgClr>
                        <a:schemeClr val="bg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265113" marR="0" lvl="0" indent="-265113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Экономическое развитие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wave">
                      <a:fgClr>
                        <a:schemeClr val="bg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265113" marR="0" lvl="0" indent="-265113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1093,0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wave">
                      <a:fgClr>
                        <a:schemeClr val="bg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265113" marR="0" lvl="0" indent="-265113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1093,0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wave">
                      <a:fgClr>
                        <a:schemeClr val="bg1"/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319088">
                <a:tc>
                  <a:txBody>
                    <a:bodyPr/>
                    <a:lstStyle/>
                    <a:p>
                      <a:pPr marL="265113" marR="0" lvl="0" indent="-265113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11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wave">
                      <a:fgClr>
                        <a:schemeClr val="bg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265113" marR="0" lvl="0" indent="-265113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Охрана труда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wave">
                      <a:fgClr>
                        <a:schemeClr val="bg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265113" marR="0" lvl="0" indent="-265113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919,1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wave">
                      <a:fgClr>
                        <a:schemeClr val="bg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265113" marR="0" lvl="0" indent="-265113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828,1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wave">
                      <a:fgClr>
                        <a:schemeClr val="bg1"/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319088">
                <a:tc>
                  <a:txBody>
                    <a:bodyPr/>
                    <a:lstStyle/>
                    <a:p>
                      <a:pPr marL="265113" marR="0" lvl="0" indent="-265113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12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wave">
                      <a:fgClr>
                        <a:schemeClr val="bg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265113" marR="0" lvl="0" indent="-265113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Безопасность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wave">
                      <a:fgClr>
                        <a:schemeClr val="bg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265113" marR="0" lvl="0" indent="-265113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4964,5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wave">
                      <a:fgClr>
                        <a:schemeClr val="bg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265113" marR="0" lvl="0" indent="-265113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5046,5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wave">
                      <a:fgClr>
                        <a:schemeClr val="bg1"/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295275">
                <a:tc>
                  <a:txBody>
                    <a:bodyPr/>
                    <a:lstStyle/>
                    <a:p>
                      <a:pPr marL="265113" marR="0" lvl="0" indent="-265113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13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wave">
                      <a:fgClr>
                        <a:schemeClr val="bg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265113" marR="0" lvl="0" indent="-265113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Охрана окружающей среды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wave">
                      <a:fgClr>
                        <a:schemeClr val="bg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265113" marR="0" lvl="0" indent="-265113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1800,0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wave">
                      <a:fgClr>
                        <a:schemeClr val="bg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265113" marR="0" lvl="0" indent="-265113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1500,0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wave">
                      <a:fgClr>
                        <a:schemeClr val="bg1"/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295275">
                <a:tc>
                  <a:txBody>
                    <a:bodyPr/>
                    <a:lstStyle/>
                    <a:p>
                      <a:pPr marL="265113" marR="0" lvl="0" indent="-265113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14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wave">
                      <a:fgClr>
                        <a:schemeClr val="bg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265113" marR="0" lvl="0" indent="-265113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Формирование современной городской среды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wave">
                      <a:fgClr>
                        <a:schemeClr val="bg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265113" marR="0" lvl="0" indent="-265113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1151,6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wave">
                      <a:fgClr>
                        <a:schemeClr val="bg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265113" marR="0" lvl="0" indent="-265113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701,6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wave">
                      <a:fgClr>
                        <a:schemeClr val="bg1"/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  <a:tr h="361950">
                <a:tc gridSpan="2">
                  <a:txBody>
                    <a:bodyPr/>
                    <a:lstStyle/>
                    <a:p>
                      <a:pPr marL="265113" marR="0" lvl="0" indent="-265113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ИТОГО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wave">
                      <a:fgClr>
                        <a:schemeClr val="bg1"/>
                      </a:fgClr>
                      <a:bgClr>
                        <a:schemeClr val="bg1"/>
                      </a:bgClr>
                    </a:patt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65113" marR="0" lvl="0" indent="-265113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626432,9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wave">
                      <a:fgClr>
                        <a:schemeClr val="bg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265113" marR="0" lvl="0" indent="-265113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622271,0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wave">
                      <a:fgClr>
                        <a:schemeClr val="bg1"/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="" xmlns:a16="http://schemas.microsoft.com/office/drawing/2014/main" val="1001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100000">
              <a:schemeClr val="accent2">
                <a:lumMod val="40000"/>
                <a:lumOff val="60000"/>
              </a:schemeClr>
            </a:gs>
            <a:gs pos="69000">
              <a:schemeClr val="bg1">
                <a:shade val="68000"/>
                <a:satMod val="155000"/>
              </a:schemeClr>
            </a:gs>
            <a:gs pos="100000">
              <a:schemeClr val="bg1">
                <a:tint val="70000"/>
                <a:satMod val="175000"/>
              </a:schemeClr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2226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34075465"/>
              </p:ext>
            </p:extLst>
          </p:nvPr>
        </p:nvGraphicFramePr>
        <p:xfrm>
          <a:off x="329505" y="586135"/>
          <a:ext cx="5178599" cy="4951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8085" name="Лист" r:id="rId4" imgW="4286250" imgH="4962525" progId="Excel.Sheet.8">
                  <p:embed/>
                </p:oleObj>
              </mc:Choice>
              <mc:Fallback>
                <p:oleObj name="Лист" r:id="rId4" imgW="4286250" imgH="4962525" progId="Excel.Sheet.8">
                  <p:embed/>
                  <p:pic>
                    <p:nvPicPr>
                      <p:cNvPr id="0" name="Объект 3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9505" y="586135"/>
                        <a:ext cx="5178599" cy="495141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2227" name="TextBox 6"/>
          <p:cNvSpPr txBox="1">
            <a:spLocks noChangeArrowheads="1"/>
          </p:cNvSpPr>
          <p:nvPr/>
        </p:nvSpPr>
        <p:spPr bwMode="auto">
          <a:xfrm>
            <a:off x="0" y="5516563"/>
            <a:ext cx="91440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1600">
                <a:latin typeface="Times New Roman" pitchFamily="18" charset="0"/>
                <a:cs typeface="Times New Roman" pitchFamily="18" charset="0"/>
              </a:rPr>
              <a:t>     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370" y="33235"/>
            <a:ext cx="9144000" cy="36933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b="1" i="1" dirty="0">
                <a:effectLst>
                  <a:reflection blurRad="6350" stA="55000" endA="300" endPos="45500" dir="5400000" sy="-100000" algn="bl" rotWithShape="0"/>
                </a:effectLst>
              </a:rPr>
              <a:t>РАСПРЕДЕЛЕНИЕ</a:t>
            </a:r>
            <a:r>
              <a:rPr lang="ru-RU" b="1" dirty="0">
                <a:solidFill>
                  <a:srgbClr val="0000FF"/>
                </a:solidFill>
                <a:effectLst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ru-RU" b="1" i="1" dirty="0">
                <a:effectLst>
                  <a:reflection blurRad="6350" stA="55000" endA="300" endPos="45500" dir="5400000" sy="-100000" algn="bl" rotWithShape="0"/>
                </a:effectLst>
              </a:rPr>
              <a:t>РАСХОДОВ</a:t>
            </a:r>
            <a:r>
              <a:rPr lang="ru-RU" b="1" dirty="0">
                <a:solidFill>
                  <a:srgbClr val="0000FF"/>
                </a:solidFill>
                <a:effectLst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ru-RU" b="1" i="1" dirty="0">
                <a:effectLst>
                  <a:reflection blurRad="6350" stA="55000" endA="300" endPos="45500" dir="5400000" sy="-100000" algn="bl" rotWithShape="0"/>
                </a:effectLst>
              </a:rPr>
              <a:t>НА</a:t>
            </a:r>
            <a:r>
              <a:rPr lang="ru-RU" b="1" dirty="0">
                <a:solidFill>
                  <a:srgbClr val="0000FF"/>
                </a:solidFill>
                <a:effectLst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ru-RU" b="1" i="1" dirty="0" smtClean="0">
                <a:effectLst>
                  <a:reflection blurRad="6350" stA="55000" endA="300" endPos="45500" dir="5400000" sy="-100000" algn="bl" rotWithShape="0"/>
                </a:effectLst>
              </a:rPr>
              <a:t>2019</a:t>
            </a:r>
            <a:r>
              <a:rPr lang="ru-RU" b="1" dirty="0" smtClean="0">
                <a:solidFill>
                  <a:srgbClr val="0000FF"/>
                </a:solidFill>
                <a:effectLst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ru-RU" b="1" i="1" dirty="0">
                <a:effectLst>
                  <a:reflection blurRad="6350" stA="55000" endA="300" endPos="45500" dir="5400000" sy="-100000" algn="bl" rotWithShape="0"/>
                </a:effectLst>
                <a:latin typeface="+mn-lt"/>
              </a:rPr>
              <a:t>год</a:t>
            </a:r>
          </a:p>
        </p:txBody>
      </p:sp>
      <p:sp>
        <p:nvSpPr>
          <p:cNvPr id="52229" name="Прямоугольник 1"/>
          <p:cNvSpPr>
            <a:spLocks noChangeArrowheads="1"/>
          </p:cNvSpPr>
          <p:nvPr/>
        </p:nvSpPr>
        <p:spPr bwMode="auto">
          <a:xfrm>
            <a:off x="4726781" y="4321831"/>
            <a:ext cx="4333875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 dirty="0"/>
              <a:t>      Объем программных расходов     </a:t>
            </a:r>
          </a:p>
          <a:p>
            <a:r>
              <a:rPr lang="ru-RU" b="1" dirty="0"/>
              <a:t>       составит </a:t>
            </a:r>
            <a:r>
              <a:rPr lang="ru-RU" b="1" dirty="0" smtClean="0"/>
              <a:t>774 222,2 тыс</a:t>
            </a:r>
            <a:r>
              <a:rPr lang="ru-RU" b="1" dirty="0"/>
              <a:t>. </a:t>
            </a:r>
            <a:r>
              <a:rPr lang="ru-RU" b="1" dirty="0" smtClean="0"/>
              <a:t>руб.</a:t>
            </a:r>
            <a:endParaRPr lang="ru-RU" b="1" dirty="0"/>
          </a:p>
          <a:p>
            <a:endParaRPr lang="ru-RU" b="1" dirty="0"/>
          </a:p>
          <a:p>
            <a:r>
              <a:rPr lang="ru-RU" b="1" dirty="0"/>
              <a:t>      Объем </a:t>
            </a:r>
            <a:r>
              <a:rPr lang="ru-RU" b="1" dirty="0" err="1"/>
              <a:t>непрограммных</a:t>
            </a:r>
            <a:r>
              <a:rPr lang="ru-RU" b="1" dirty="0"/>
              <a:t>  расходов составит </a:t>
            </a:r>
            <a:r>
              <a:rPr lang="ru-RU" b="1" dirty="0" smtClean="0"/>
              <a:t>106 923,7</a:t>
            </a:r>
            <a:r>
              <a:rPr lang="ru-RU" b="1" dirty="0" smtClean="0">
                <a:solidFill>
                  <a:srgbClr val="C00000"/>
                </a:solidFill>
              </a:rPr>
              <a:t> </a:t>
            </a:r>
            <a:r>
              <a:rPr lang="ru-RU" b="1" dirty="0"/>
              <a:t>тыс. </a:t>
            </a:r>
            <a:r>
              <a:rPr lang="ru-RU" b="1" dirty="0" smtClean="0"/>
              <a:t>руб.</a:t>
            </a:r>
            <a:endParaRPr lang="ru-RU" b="1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4895851" y="4436563"/>
            <a:ext cx="215900" cy="2159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4886325" y="5198994"/>
            <a:ext cx="215900" cy="215900"/>
          </a:xfrm>
          <a:prstGeom prst="rect">
            <a:avLst/>
          </a:prstGeom>
          <a:ln>
            <a:solidFill>
              <a:schemeClr val="accent4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1441" name="Объект 3"/>
          <p:cNvGraphicFramePr>
            <a:graphicFrameLocks/>
          </p:cNvGraphicFramePr>
          <p:nvPr/>
        </p:nvGraphicFramePr>
        <p:xfrm>
          <a:off x="323850" y="908050"/>
          <a:ext cx="3773488" cy="3125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9127" name="Лист" r:id="rId4" imgW="3771900" imgH="3124200" progId="Excel.Sheet.8">
                  <p:embed/>
                </p:oleObj>
              </mc:Choice>
              <mc:Fallback>
                <p:oleObj name="Лист" r:id="rId4" imgW="3771900" imgH="3124200" progId="Excel.Sheet.8">
                  <p:embed/>
                  <p:pic>
                    <p:nvPicPr>
                      <p:cNvPr id="0" name="Объект 3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850" y="908050"/>
                        <a:ext cx="3773488" cy="31257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446" name="TextBox 6"/>
          <p:cNvSpPr txBox="1">
            <a:spLocks noChangeArrowheads="1"/>
          </p:cNvSpPr>
          <p:nvPr/>
        </p:nvSpPr>
        <p:spPr bwMode="auto">
          <a:xfrm>
            <a:off x="827088" y="5516563"/>
            <a:ext cx="2449512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1600">
                <a:latin typeface="Times New Roman" pitchFamily="18" charset="0"/>
                <a:cs typeface="Times New Roman" pitchFamily="18" charset="0"/>
              </a:rPr>
              <a:t>     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350" y="30163"/>
            <a:ext cx="9144000" cy="646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b="1" i="1" dirty="0">
                <a:effectLst>
                  <a:reflection blurRad="6350" stA="55000" endA="300" endPos="45500" dir="5400000" sy="-100000" algn="bl" rotWithShape="0"/>
                </a:effectLst>
                <a:latin typeface="+mj-lt"/>
              </a:rPr>
              <a:t>РАСПРЕДЕЛЕНИЕ РАСХОДОВ </a:t>
            </a:r>
          </a:p>
          <a:p>
            <a:pPr algn="ctr">
              <a:defRPr/>
            </a:pPr>
            <a:r>
              <a:rPr lang="ru-RU" b="1" i="1" dirty="0">
                <a:effectLst>
                  <a:reflection blurRad="6350" stA="55000" endA="300" endPos="45500" dir="5400000" sy="-100000" algn="bl" rotWithShape="0"/>
                </a:effectLst>
                <a:latin typeface="+mj-lt"/>
              </a:rPr>
              <a:t> на  плановый период </a:t>
            </a:r>
            <a:r>
              <a:rPr lang="ru-RU" b="1" i="1" dirty="0" smtClean="0">
                <a:effectLst>
                  <a:reflection blurRad="6350" stA="55000" endA="300" endPos="45500" dir="5400000" sy="-100000" algn="bl" rotWithShape="0"/>
                </a:effectLst>
                <a:latin typeface="+mj-lt"/>
              </a:rPr>
              <a:t>2020 </a:t>
            </a:r>
            <a:r>
              <a:rPr lang="ru-RU" b="1" i="1" dirty="0">
                <a:effectLst>
                  <a:reflection blurRad="6350" stA="55000" endA="300" endPos="45500" dir="5400000" sy="-100000" algn="bl" rotWithShape="0"/>
                </a:effectLst>
                <a:latin typeface="+mj-lt"/>
              </a:rPr>
              <a:t>-</a:t>
            </a:r>
            <a:r>
              <a:rPr lang="ru-RU" b="1" i="1" dirty="0" smtClean="0">
                <a:effectLst>
                  <a:reflection blurRad="6350" stA="55000" endA="300" endPos="45500" dir="5400000" sy="-100000" algn="bl" rotWithShape="0"/>
                </a:effectLst>
                <a:latin typeface="+mj-lt"/>
              </a:rPr>
              <a:t>2021 </a:t>
            </a:r>
            <a:r>
              <a:rPr lang="ru-RU" b="1" i="1" dirty="0">
                <a:effectLst>
                  <a:reflection blurRad="6350" stA="55000" endA="300" endPos="45500" dir="5400000" sy="-100000" algn="bl" rotWithShape="0"/>
                </a:effectLst>
                <a:latin typeface="+mj-lt"/>
              </a:rPr>
              <a:t>г</a:t>
            </a:r>
            <a:r>
              <a:rPr lang="ru-RU" b="1" i="1" dirty="0">
                <a:effectLst>
                  <a:reflection blurRad="6350" stA="55000" endA="300" endPos="45500" dir="5400000" sy="-100000" algn="bl" rotWithShape="0"/>
                </a:effectLst>
              </a:rPr>
              <a:t>одов</a:t>
            </a:r>
          </a:p>
        </p:txBody>
      </p:sp>
      <p:sp>
        <p:nvSpPr>
          <p:cNvPr id="61448" name="Прямоугольник 9"/>
          <p:cNvSpPr>
            <a:spLocks noChangeArrowheads="1"/>
          </p:cNvSpPr>
          <p:nvPr/>
        </p:nvSpPr>
        <p:spPr bwMode="auto">
          <a:xfrm>
            <a:off x="611188" y="5300663"/>
            <a:ext cx="80645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  <a:p>
            <a:r>
              <a:rPr lang="ru-RU"/>
              <a:t> </a:t>
            </a:r>
          </a:p>
        </p:txBody>
      </p:sp>
      <p:sp>
        <p:nvSpPr>
          <p:cNvPr id="61449" name="TextBox 16"/>
          <p:cNvSpPr txBox="1">
            <a:spLocks noChangeArrowheads="1"/>
          </p:cNvSpPr>
          <p:nvPr/>
        </p:nvSpPr>
        <p:spPr bwMode="auto">
          <a:xfrm>
            <a:off x="1619250" y="4005263"/>
            <a:ext cx="1100138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 b="1" dirty="0" smtClean="0"/>
              <a:t>2020 </a:t>
            </a:r>
            <a:r>
              <a:rPr lang="ru-RU" sz="1600" b="1" dirty="0"/>
              <a:t>год</a:t>
            </a:r>
          </a:p>
        </p:txBody>
      </p:sp>
      <p:sp>
        <p:nvSpPr>
          <p:cNvPr id="61450" name="TextBox 17"/>
          <p:cNvSpPr txBox="1">
            <a:spLocks noChangeArrowheads="1"/>
          </p:cNvSpPr>
          <p:nvPr/>
        </p:nvSpPr>
        <p:spPr bwMode="auto">
          <a:xfrm>
            <a:off x="5795963" y="3933825"/>
            <a:ext cx="1439862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 b="1" dirty="0" smtClean="0"/>
              <a:t>2021 </a:t>
            </a:r>
            <a:r>
              <a:rPr lang="ru-RU" sz="1600" b="1" dirty="0"/>
              <a:t>год</a:t>
            </a:r>
          </a:p>
        </p:txBody>
      </p:sp>
      <p:sp>
        <p:nvSpPr>
          <p:cNvPr id="61451" name="TextBox 12"/>
          <p:cNvSpPr txBox="1">
            <a:spLocks noChangeArrowheads="1"/>
          </p:cNvSpPr>
          <p:nvPr/>
        </p:nvSpPr>
        <p:spPr bwMode="auto">
          <a:xfrm>
            <a:off x="539750" y="4652963"/>
            <a:ext cx="3527425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000" dirty="0"/>
              <a:t>     Программные расходы </a:t>
            </a:r>
            <a:r>
              <a:rPr lang="ru-RU" sz="1000" b="1" dirty="0" smtClean="0"/>
              <a:t>626 432,9 </a:t>
            </a:r>
            <a:r>
              <a:rPr lang="ru-RU" sz="1000" b="1" dirty="0"/>
              <a:t>тыс. руб</a:t>
            </a:r>
            <a:r>
              <a:rPr lang="ru-RU" sz="1000" dirty="0"/>
              <a:t>.</a:t>
            </a:r>
          </a:p>
          <a:p>
            <a:endParaRPr lang="ru-RU" sz="1000" dirty="0"/>
          </a:p>
          <a:p>
            <a:r>
              <a:rPr lang="ru-RU" sz="1000" dirty="0"/>
              <a:t>     </a:t>
            </a:r>
            <a:r>
              <a:rPr lang="ru-RU" sz="1000" dirty="0" err="1"/>
              <a:t>Непрограммные</a:t>
            </a:r>
            <a:r>
              <a:rPr lang="ru-RU" sz="1000" dirty="0"/>
              <a:t> расходы  </a:t>
            </a:r>
            <a:r>
              <a:rPr lang="ru-RU" sz="1000" b="1" dirty="0" smtClean="0"/>
              <a:t>101 693,3 </a:t>
            </a:r>
            <a:r>
              <a:rPr lang="ru-RU" sz="1000" b="1" dirty="0"/>
              <a:t>тыс. руб.</a:t>
            </a:r>
          </a:p>
          <a:p>
            <a:endParaRPr lang="ru-RU" sz="1000" dirty="0"/>
          </a:p>
          <a:p>
            <a:r>
              <a:rPr lang="ru-RU" sz="1000" dirty="0"/>
              <a:t>     </a:t>
            </a:r>
            <a:endParaRPr lang="ru-RU" sz="1000" b="1" dirty="0"/>
          </a:p>
        </p:txBody>
      </p:sp>
      <p:sp>
        <p:nvSpPr>
          <p:cNvPr id="61452" name="Прямоугольник 13"/>
          <p:cNvSpPr>
            <a:spLocks noChangeArrowheads="1"/>
          </p:cNvSpPr>
          <p:nvPr/>
        </p:nvSpPr>
        <p:spPr bwMode="auto">
          <a:xfrm>
            <a:off x="4859338" y="4508500"/>
            <a:ext cx="338455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sz="1000" dirty="0"/>
          </a:p>
          <a:p>
            <a:r>
              <a:rPr lang="ru-RU" sz="1000" dirty="0"/>
              <a:t>        Программные расходы </a:t>
            </a:r>
            <a:r>
              <a:rPr lang="ru-RU" sz="1000" b="1" dirty="0" smtClean="0"/>
              <a:t>622 271,0 </a:t>
            </a:r>
            <a:r>
              <a:rPr lang="ru-RU" sz="1000" b="1" dirty="0"/>
              <a:t>тыс. руб.</a:t>
            </a:r>
          </a:p>
          <a:p>
            <a:endParaRPr lang="ru-RU" sz="1000" dirty="0"/>
          </a:p>
          <a:p>
            <a:r>
              <a:rPr lang="ru-RU" sz="1000" dirty="0"/>
              <a:t>        </a:t>
            </a:r>
            <a:r>
              <a:rPr lang="ru-RU" sz="1000" dirty="0" err="1"/>
              <a:t>Непрограммные</a:t>
            </a:r>
            <a:r>
              <a:rPr lang="ru-RU" sz="1000" dirty="0"/>
              <a:t> расходы  </a:t>
            </a:r>
            <a:r>
              <a:rPr lang="ru-RU" sz="1000" b="1" dirty="0" smtClean="0"/>
              <a:t>101 883,0 </a:t>
            </a:r>
            <a:r>
              <a:rPr lang="ru-RU" sz="1000" b="1" dirty="0"/>
              <a:t>тыс. руб.</a:t>
            </a:r>
          </a:p>
          <a:p>
            <a:endParaRPr lang="ru-RU" sz="1000" dirty="0"/>
          </a:p>
          <a:p>
            <a:r>
              <a:rPr lang="ru-RU" sz="1000" dirty="0"/>
              <a:t>        </a:t>
            </a:r>
            <a:endParaRPr lang="ru-RU" sz="1000" b="1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539750" y="5013325"/>
            <a:ext cx="144463" cy="144463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539750" y="4724400"/>
            <a:ext cx="144463" cy="144463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>
            <a:off x="4932363" y="5013325"/>
            <a:ext cx="144462" cy="144463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4" name="Прямоугольник 23"/>
          <p:cNvSpPr/>
          <p:nvPr/>
        </p:nvSpPr>
        <p:spPr>
          <a:xfrm>
            <a:off x="4932363" y="4724400"/>
            <a:ext cx="144462" cy="144463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graphicFrame>
        <p:nvGraphicFramePr>
          <p:cNvPr id="89092" name="Объект 3"/>
          <p:cNvGraphicFramePr>
            <a:graphicFrameLocks/>
          </p:cNvGraphicFramePr>
          <p:nvPr/>
        </p:nvGraphicFramePr>
        <p:xfrm>
          <a:off x="4644008" y="908720"/>
          <a:ext cx="3773488" cy="3125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9128" name="Worksheet" r:id="rId6" imgW="3771900" imgH="3124200" progId="Excel.Sheet.8">
                  <p:embed/>
                </p:oleObj>
              </mc:Choice>
              <mc:Fallback>
                <p:oleObj name="Worksheet" r:id="rId6" imgW="3771900" imgH="3124200" progId="Excel.Sheet.8">
                  <p:embed/>
                  <p:pic>
                    <p:nvPicPr>
                      <p:cNvPr id="0" name="Picture 4"/>
                      <p:cNvPicPr>
                        <a:picLocks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4008" y="908720"/>
                        <a:ext cx="3773488" cy="31257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0">
              <a:schemeClr val="accent1">
                <a:lumMod val="0"/>
                <a:lumOff val="100000"/>
              </a:schemeClr>
            </a:gs>
            <a:gs pos="92000">
              <a:schemeClr val="accent1">
                <a:lumMod val="0"/>
                <a:lumOff val="100000"/>
              </a:schemeClr>
            </a:gs>
            <a:gs pos="100000">
              <a:schemeClr val="accent1">
                <a:lumMod val="100000"/>
              </a:schemeClr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Rectangle 3"/>
          <p:cNvSpPr>
            <a:spLocks noGrp="1"/>
          </p:cNvSpPr>
          <p:nvPr>
            <p:ph type="body" sz="half" idx="1"/>
          </p:nvPr>
        </p:nvSpPr>
        <p:spPr>
          <a:xfrm>
            <a:off x="0" y="188913"/>
            <a:ext cx="9144000" cy="1008062"/>
          </a:xfrm>
        </p:spPr>
        <p:txBody>
          <a:bodyPr/>
          <a:lstStyle/>
          <a:p>
            <a:pPr algn="ctr" eaLnBrk="1" hangingPunct="1">
              <a:buFont typeface="Wingdings 2" pitchFamily="18" charset="2"/>
              <a:buNone/>
            </a:pPr>
            <a:r>
              <a:rPr lang="ru-RU" sz="1800" b="1" i="1" dirty="0" smtClean="0">
                <a:solidFill>
                  <a:srgbClr val="000099"/>
                </a:solidFill>
              </a:rPr>
              <a:t>ИСТОЧНИКИ ВНУТРЕННЕГО ФИНАНСИРОВАНИЯ ДЕФИЦИТА БЮДЖЕТА  ЗИМИНСКОГО ГОРОДСКОГОМУНИЦИПАЛЬНОГО ОБРАЗОВАНИЯ НА 2019 ГОД</a:t>
            </a:r>
          </a:p>
        </p:txBody>
      </p:sp>
      <p:graphicFrame>
        <p:nvGraphicFramePr>
          <p:cNvPr id="63534" name="Group 4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500560241"/>
              </p:ext>
            </p:extLst>
          </p:nvPr>
        </p:nvGraphicFramePr>
        <p:xfrm>
          <a:off x="611188" y="1268413"/>
          <a:ext cx="7705725" cy="4860701"/>
        </p:xfrm>
        <a:graphic>
          <a:graphicData uri="http://schemas.openxmlformats.org/drawingml/2006/table">
            <a:tbl>
              <a:tblPr/>
              <a:tblGrid>
                <a:gridCol w="684053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86518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50440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показателя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Тыс.руб</a:t>
                      </a: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Источники внутреннего финансирования дефицита бюджетов 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–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всего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15787,7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Кредиты кредитных организаций в валюте Российской Федерации 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19820,4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Получение кредитов от кредитных организаций в валюте Российской Федерации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19820,4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5402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Погашение кредитов, предоставленных кредитными организациями в валюте Российской Федерации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Бюджетные кредиты от других бюджетов бюджетной системы Российской Федерации 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-4032,7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5318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Получение бюджетных кредитов от других бюджетов бюджетной системы Российской Федерации в валюте Российской Федерации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530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Погашение бюджетных кредитов, полученных от других бюджетов бюджетной системы Российской Федерации в валюте Российской Федерации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-4032,7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25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Изменение остатков средств на счетах по учету средств бюджета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3986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Увеличение остатков средств бюджетов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-885178,6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Уменьшение остатков средств бюджетов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885178,6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90000">
              <a:schemeClr val="accent4">
                <a:lumMod val="20000"/>
                <a:lumOff val="80000"/>
              </a:schemeClr>
            </a:gs>
            <a:gs pos="100000">
              <a:schemeClr val="accent4">
                <a:lumMod val="100000"/>
              </a:schemeClr>
            </a:gs>
          </a:gsLst>
          <a:path path="circle">
            <a:fillToRect t="100000" r="100000"/>
          </a:path>
          <a:tileRect l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Rectangle 3"/>
          <p:cNvSpPr>
            <a:spLocks noGrp="1"/>
          </p:cNvSpPr>
          <p:nvPr>
            <p:ph type="body" sz="half" idx="1"/>
          </p:nvPr>
        </p:nvSpPr>
        <p:spPr>
          <a:xfrm>
            <a:off x="107950" y="0"/>
            <a:ext cx="8712200" cy="1052513"/>
          </a:xfrm>
        </p:spPr>
        <p:txBody>
          <a:bodyPr/>
          <a:lstStyle/>
          <a:p>
            <a:pPr algn="ctr" eaLnBrk="1" hangingPunct="1">
              <a:buFont typeface="Wingdings 2" pitchFamily="18" charset="2"/>
              <a:buNone/>
            </a:pPr>
            <a:r>
              <a:rPr lang="ru-RU" sz="1800" b="1" i="1" dirty="0" smtClean="0">
                <a:solidFill>
                  <a:srgbClr val="000099"/>
                </a:solidFill>
              </a:rPr>
              <a:t>ИСТОЧНИКИ ВНУТРЕННЕГО ФИНАНСИРОВАНИЯ ДЕФИЦИТАБЮДЖЕТА  ЗИМИНСКОГО ГОРОДСКОГО МУНИЦИПАЛЬНОГО ОБРАЗОВАНИЯ НА 2020 и 2021 гг.</a:t>
            </a:r>
          </a:p>
        </p:txBody>
      </p:sp>
      <p:graphicFrame>
        <p:nvGraphicFramePr>
          <p:cNvPr id="54496" name="Group 224"/>
          <p:cNvGraphicFramePr>
            <a:graphicFrameLocks noGrp="1"/>
          </p:cNvGraphicFramePr>
          <p:nvPr>
            <p:ph sz="half" idx="2"/>
          </p:nvPr>
        </p:nvGraphicFramePr>
        <p:xfrm>
          <a:off x="611188" y="908050"/>
          <a:ext cx="8064500" cy="5688014"/>
        </p:xfrm>
        <a:graphic>
          <a:graphicData uri="http://schemas.openxmlformats.org/drawingml/2006/table">
            <a:tbl>
              <a:tblPr/>
              <a:tblGrid>
                <a:gridCol w="597703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15242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93503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314325">
                <a:tc>
                  <a:txBody>
                    <a:bodyPr/>
                    <a:lstStyle/>
                    <a:p>
                      <a:pPr marL="265113" marR="0" lvl="0" indent="-265113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показателя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65113" marR="0" lvl="0" indent="-265113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2019 год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65113" marR="0" lvl="0" indent="-265113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2020 год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36575">
                <a:tc>
                  <a:txBody>
                    <a:bodyPr/>
                    <a:lstStyle/>
                    <a:p>
                      <a:pPr marL="265113" marR="0" lvl="0" indent="-2651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Источники внутреннего финансирования дефицита бюджетов 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–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всего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65113" marR="0" lvl="0" indent="-265113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16292,5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65113" marR="0" lvl="0" indent="-265113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16433,1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34988">
                <a:tc>
                  <a:txBody>
                    <a:bodyPr/>
                    <a:lstStyle/>
                    <a:p>
                      <a:pPr marL="265113" marR="0" lvl="0" indent="-2651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Кредиты кредитных организаций в валюте Российской Федерации 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65113" marR="0" lvl="0" indent="-265113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24357,8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65113" marR="0" lvl="0" indent="-265113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27478,1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34988">
                <a:tc>
                  <a:txBody>
                    <a:bodyPr/>
                    <a:lstStyle/>
                    <a:p>
                      <a:pPr marL="265113" marR="0" lvl="0" indent="-2651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Получение кредитов от кредитных организаций в валюте Российской Федерации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65113" marR="0" lvl="0" indent="-265113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24357,8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65113" marR="0" lvl="0" indent="-265113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27478,1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536575">
                <a:tc>
                  <a:txBody>
                    <a:bodyPr/>
                    <a:lstStyle/>
                    <a:p>
                      <a:pPr marL="265113" marR="0" lvl="0" indent="-2651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Погашение кредитов, предоставленных кредитными организациями в валюте Российской Федерации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65113" marR="0" lvl="0" indent="-265113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65113" marR="0" lvl="0" indent="-265113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534988">
                <a:tc>
                  <a:txBody>
                    <a:bodyPr/>
                    <a:lstStyle/>
                    <a:p>
                      <a:pPr marL="265113" marR="0" lvl="0" indent="-2651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Бюджетные кредиты от других бюджетов бюджетной системы Российской Федерации 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65113" marR="0" lvl="0" indent="-265113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-8065,3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65113" marR="0" lvl="0" indent="-265113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-11045,0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755650">
                <a:tc>
                  <a:txBody>
                    <a:bodyPr/>
                    <a:lstStyle/>
                    <a:p>
                      <a:pPr marL="265113" marR="0" lvl="0" indent="-2651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Получение бюджетных кредитов от других бюджетов бюджетной системы Российской Федерации в валюте Российской Федерации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65113" marR="0" lvl="0" indent="-265113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65113" marR="0" lvl="0" indent="-265113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774700">
                <a:tc>
                  <a:txBody>
                    <a:bodyPr/>
                    <a:lstStyle/>
                    <a:p>
                      <a:pPr marL="265113" marR="0" lvl="0" indent="-2651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Погашение бюджетных кредитов, полученных от других бюджетов бюджетной системы Российской Федерации в валюте Российской Федерации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65113" marR="0" lvl="0" indent="-265113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-8065,3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65113" marR="0" lvl="0" indent="-265113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-11045,0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536575">
                <a:tc>
                  <a:txBody>
                    <a:bodyPr/>
                    <a:lstStyle/>
                    <a:p>
                      <a:pPr marL="265113" marR="0" lvl="0" indent="-2651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Изменение остатков средств на счетах по учету средств бюджета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65113" marR="0" lvl="0" indent="-265113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65113" marR="0" lvl="0" indent="-265113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314325">
                <a:tc>
                  <a:txBody>
                    <a:bodyPr/>
                    <a:lstStyle/>
                    <a:p>
                      <a:pPr marL="265113" marR="0" lvl="0" indent="-2651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Увеличение остатков средств бюджетов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65113" marR="0" lvl="0" indent="-265113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-741622,3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65113" marR="0" lvl="0" indent="-265113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-746154,4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314325">
                <a:tc>
                  <a:txBody>
                    <a:bodyPr/>
                    <a:lstStyle/>
                    <a:p>
                      <a:pPr marL="265113" marR="0" lvl="0" indent="-2651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Уменьшение остатков средств бюджетов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65113" marR="0" lvl="0" indent="-265113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741622,3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65113" marR="0" lvl="0" indent="-265113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746154,4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EB2E9F-029F-48B7-A190-0AE69983C8F5}" type="slidenum">
              <a:rPr lang="ru-RU"/>
              <a:pPr>
                <a:defRPr/>
              </a:pPr>
              <a:t>19</a:t>
            </a:fld>
            <a:endParaRPr lang="ru-RU"/>
          </a:p>
        </p:txBody>
      </p:sp>
      <p:sp>
        <p:nvSpPr>
          <p:cNvPr id="65538" name="TextBox 6"/>
          <p:cNvSpPr txBox="1">
            <a:spLocks noChangeArrowheads="1"/>
          </p:cNvSpPr>
          <p:nvPr/>
        </p:nvSpPr>
        <p:spPr bwMode="auto">
          <a:xfrm>
            <a:off x="2339975" y="2349500"/>
            <a:ext cx="5111750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i="1">
                <a:latin typeface="Verdana" pitchFamily="34" charset="0"/>
              </a:rPr>
              <a:t>СПАСИБО ЗА ВНИМАНИЕ!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0"/>
                    </a14:imgEffect>
                  </a14:imgLayer>
                </a14:imgProps>
              </a:ext>
            </a:extLst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3238" y="530225"/>
            <a:ext cx="8183562" cy="4627563"/>
          </a:xfrm>
        </p:spPr>
        <p:txBody>
          <a:bodyPr>
            <a:normAutofit fontScale="32500" lnSpcReduction="20000"/>
          </a:bodyPr>
          <a:lstStyle/>
          <a:p>
            <a:pPr eaLnBrk="1" hangingPunct="1">
              <a:buFont typeface="Wingdings 2" pitchFamily="18" charset="2"/>
              <a:buNone/>
              <a:defRPr/>
            </a:pPr>
            <a:r>
              <a:rPr lang="ru-RU" sz="3300" b="1" i="1" dirty="0" smtClean="0"/>
              <a:t>     </a:t>
            </a:r>
            <a:r>
              <a:rPr lang="ru-RU" sz="4000" b="1" i="1" dirty="0" smtClean="0"/>
              <a:t>Решение Думы </a:t>
            </a:r>
            <a:r>
              <a:rPr lang="ru-RU" sz="4000" b="1" i="1" dirty="0" err="1" smtClean="0"/>
              <a:t>Зиминского</a:t>
            </a:r>
            <a:r>
              <a:rPr lang="ru-RU" sz="4000" b="1" i="1" dirty="0" smtClean="0"/>
              <a:t> городского муниципального образования «О бюджете </a:t>
            </a:r>
            <a:r>
              <a:rPr lang="ru-RU" sz="4000" b="1" i="1" dirty="0" err="1" smtClean="0"/>
              <a:t>Зиминского</a:t>
            </a:r>
            <a:r>
              <a:rPr lang="ru-RU" sz="4000" b="1" i="1" dirty="0" smtClean="0"/>
              <a:t> городского муниципального образования на 2019 год и на плановый период  2020 и 2021 годов» подготовлено в соответствии с требованиями:</a:t>
            </a:r>
          </a:p>
          <a:p>
            <a:pPr eaLnBrk="1" hangingPunct="1">
              <a:buFont typeface="Wingdings 2" pitchFamily="18" charset="2"/>
              <a:buNone/>
              <a:defRPr/>
            </a:pPr>
            <a:endParaRPr lang="ru-RU" b="1" i="1" dirty="0" smtClean="0"/>
          </a:p>
          <a:p>
            <a:pPr eaLnBrk="1" hangingPunct="1">
              <a:buFont typeface="Wingdings" panose="05000000000000000000" pitchFamily="2" charset="2"/>
              <a:buChar char="Ø"/>
              <a:defRPr/>
            </a:pPr>
            <a:r>
              <a:rPr lang="ru-RU" sz="3700" b="1" i="1" dirty="0" smtClean="0"/>
              <a:t>Бюджетного кодекса Российской Федерации</a:t>
            </a:r>
          </a:p>
          <a:p>
            <a:pPr eaLnBrk="1" hangingPunct="1">
              <a:buFont typeface="Wingdings" panose="05000000000000000000" pitchFamily="2" charset="2"/>
              <a:buChar char="Ø"/>
              <a:defRPr/>
            </a:pPr>
            <a:endParaRPr lang="ru-RU" sz="3700" b="1" i="1" dirty="0" smtClean="0"/>
          </a:p>
          <a:p>
            <a:pPr eaLnBrk="1" hangingPunct="1">
              <a:buFont typeface="Wingdings" panose="05000000000000000000" pitchFamily="2" charset="2"/>
              <a:buChar char="Ø"/>
              <a:defRPr/>
            </a:pPr>
            <a:r>
              <a:rPr lang="ru-RU" sz="3700" b="1" i="1" dirty="0" smtClean="0"/>
              <a:t>Федерального закона от 06.10.2003 г. № 131-ФЗ «Об общих принципах организации местного самоуправления в РФ»</a:t>
            </a:r>
          </a:p>
          <a:p>
            <a:pPr eaLnBrk="1" hangingPunct="1">
              <a:buFont typeface="Wingdings" panose="05000000000000000000" pitchFamily="2" charset="2"/>
              <a:buChar char="Ø"/>
              <a:defRPr/>
            </a:pPr>
            <a:endParaRPr lang="ru-RU" sz="3700" b="1" i="1" dirty="0" smtClean="0"/>
          </a:p>
          <a:p>
            <a:pPr>
              <a:buFont typeface="Wingdings" panose="05000000000000000000" pitchFamily="2" charset="2"/>
              <a:buChar char="Ø"/>
            </a:pPr>
            <a:endParaRPr lang="ru-RU" sz="3700" b="1" i="1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ru-RU" sz="3700" b="1" i="1" dirty="0" smtClean="0"/>
              <a:t>Приказа Министерства финансов Российской Федерации от 08.06.2018г. № 132н «О порядке формирования и применения  кодов бюджетной классификации российской федерации, их структуре и принципах назначения»</a:t>
            </a:r>
          </a:p>
          <a:p>
            <a:pPr eaLnBrk="1" hangingPunct="1">
              <a:buFont typeface="Wingdings" panose="05000000000000000000" pitchFamily="2" charset="2"/>
              <a:buChar char="Ø"/>
              <a:defRPr/>
            </a:pPr>
            <a:endParaRPr lang="ru-RU" sz="3700" b="1" i="1" dirty="0" smtClean="0"/>
          </a:p>
          <a:p>
            <a:pPr eaLnBrk="1" hangingPunct="1">
              <a:buFont typeface="Wingdings" panose="05000000000000000000" pitchFamily="2" charset="2"/>
              <a:buChar char="Ø"/>
              <a:defRPr/>
            </a:pPr>
            <a:r>
              <a:rPr lang="ru-RU" sz="3700" b="1" i="1" dirty="0" smtClean="0"/>
              <a:t>Закона Иркутской области от 22.10.2013 г. № 74-ОЗ «О межбюджетных трансфертах и нормативах отчислений в местные бюджеты»</a:t>
            </a:r>
          </a:p>
          <a:p>
            <a:pPr eaLnBrk="1" hangingPunct="1">
              <a:buFont typeface="Wingdings" panose="05000000000000000000" pitchFamily="2" charset="2"/>
              <a:buChar char="Ø"/>
              <a:defRPr/>
            </a:pPr>
            <a:endParaRPr lang="ru-RU" sz="3700" b="1" i="1" dirty="0" smtClean="0"/>
          </a:p>
          <a:p>
            <a:pPr eaLnBrk="1" hangingPunct="1">
              <a:buFont typeface="Wingdings" panose="05000000000000000000" pitchFamily="2" charset="2"/>
              <a:buChar char="Ø"/>
              <a:defRPr/>
            </a:pPr>
            <a:r>
              <a:rPr lang="ru-RU" sz="3700" b="1" i="1" dirty="0" smtClean="0"/>
              <a:t>Положения о бюджетном процессе в </a:t>
            </a:r>
            <a:r>
              <a:rPr lang="ru-RU" sz="3700" b="1" i="1" dirty="0" err="1" smtClean="0"/>
              <a:t>Зиминском</a:t>
            </a:r>
            <a:r>
              <a:rPr lang="ru-RU" sz="3700" b="1" i="1" dirty="0" smtClean="0"/>
              <a:t> городском муниципальном образовании</a:t>
            </a:r>
          </a:p>
          <a:p>
            <a:pPr eaLnBrk="1" hangingPunct="1">
              <a:buFont typeface="Wingdings" panose="05000000000000000000" pitchFamily="2" charset="2"/>
              <a:buChar char="Ø"/>
              <a:defRPr/>
            </a:pPr>
            <a:endParaRPr lang="ru-RU" sz="3700" b="1" i="1" dirty="0" smtClean="0"/>
          </a:p>
          <a:p>
            <a:pPr algn="just" eaLnBrk="1" hangingPunct="1">
              <a:buFont typeface="Wingdings" panose="05000000000000000000" pitchFamily="2" charset="2"/>
              <a:buChar char="Ø"/>
              <a:defRPr/>
            </a:pPr>
            <a:r>
              <a:rPr lang="ru-RU" sz="3700" b="1" i="1" dirty="0" smtClean="0"/>
              <a:t>Основных направлений налоговой и бюджетной политики </a:t>
            </a:r>
            <a:r>
              <a:rPr lang="ru-RU" sz="3700" b="1" i="1" dirty="0" err="1" smtClean="0"/>
              <a:t>Зиминского</a:t>
            </a:r>
            <a:r>
              <a:rPr lang="ru-RU" sz="3700" b="1" i="1" dirty="0" smtClean="0"/>
              <a:t> городского муниципального образования на 2019 год и плановый период 2020 и 2021 годов</a:t>
            </a:r>
          </a:p>
          <a:p>
            <a:pPr eaLnBrk="1" hangingPunct="1">
              <a:buFont typeface="Wingdings" panose="05000000000000000000" pitchFamily="2" charset="2"/>
              <a:buChar char="Ø"/>
              <a:defRPr/>
            </a:pPr>
            <a:endParaRPr lang="ru-RU" sz="3700" b="1" i="1" dirty="0" smtClean="0"/>
          </a:p>
          <a:p>
            <a:pPr eaLnBrk="1" hangingPunct="1">
              <a:buFont typeface="Wingdings" panose="05000000000000000000" pitchFamily="2" charset="2"/>
              <a:buChar char="Ø"/>
              <a:defRPr/>
            </a:pPr>
            <a:r>
              <a:rPr lang="ru-RU" sz="3700" b="1" i="1" dirty="0" smtClean="0"/>
              <a:t>Муниципальных программ и иных документов</a:t>
            </a:r>
            <a:endParaRPr lang="ru-RU" sz="3700" i="1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F4CA38-1693-4D05-A929-0B20DA6C3A00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34027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5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643174" y="2928934"/>
            <a:ext cx="3643338" cy="3271780"/>
          </a:xfrm>
        </p:spPr>
      </p:pic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9E6A10-F430-45E0-9F4A-876D8CB1965B}" type="slidenum">
              <a:rPr lang="ru-RU"/>
              <a:pPr>
                <a:defRPr/>
              </a:pPr>
              <a:t>3</a:t>
            </a:fld>
            <a:endParaRPr lang="ru-RU"/>
          </a:p>
        </p:txBody>
      </p:sp>
      <p:sp>
        <p:nvSpPr>
          <p:cNvPr id="17411" name="Прямоугольник 7"/>
          <p:cNvSpPr>
            <a:spLocks noChangeArrowheads="1"/>
          </p:cNvSpPr>
          <p:nvPr/>
        </p:nvSpPr>
        <p:spPr bwMode="auto">
          <a:xfrm>
            <a:off x="468313" y="476250"/>
            <a:ext cx="820737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b="1" i="1" dirty="0">
                <a:solidFill>
                  <a:srgbClr val="FF0000"/>
                </a:solidFill>
                <a:latin typeface="+mj-lt"/>
              </a:rPr>
              <a:t>Основные</a:t>
            </a:r>
            <a:r>
              <a:rPr lang="ru-RU" b="1" i="1" dirty="0">
                <a:solidFill>
                  <a:srgbClr val="FF0000"/>
                </a:solidFill>
                <a:latin typeface="Verdana" pitchFamily="34" charset="0"/>
              </a:rPr>
              <a:t> параметры проекта бюджета </a:t>
            </a:r>
            <a:r>
              <a:rPr lang="ru-RU" b="1" i="1" dirty="0" err="1">
                <a:solidFill>
                  <a:srgbClr val="FF0000"/>
                </a:solidFill>
                <a:latin typeface="Verdana" pitchFamily="34" charset="0"/>
              </a:rPr>
              <a:t>Зиминского</a:t>
            </a:r>
            <a:r>
              <a:rPr lang="ru-RU" b="1" i="1" dirty="0">
                <a:solidFill>
                  <a:srgbClr val="FF0000"/>
                </a:solidFill>
                <a:latin typeface="Verdana" pitchFamily="34" charset="0"/>
              </a:rPr>
              <a:t> городского муниципального образования на </a:t>
            </a:r>
            <a:r>
              <a:rPr lang="ru-RU" b="1" i="1" dirty="0" smtClean="0">
                <a:solidFill>
                  <a:srgbClr val="FF0000"/>
                </a:solidFill>
                <a:latin typeface="Verdana" pitchFamily="34" charset="0"/>
              </a:rPr>
              <a:t>2019 </a:t>
            </a:r>
            <a:r>
              <a:rPr lang="ru-RU" b="1" i="1" dirty="0">
                <a:solidFill>
                  <a:srgbClr val="FF0000"/>
                </a:solidFill>
                <a:latin typeface="Verdana" pitchFamily="34" charset="0"/>
              </a:rPr>
              <a:t>год</a:t>
            </a:r>
            <a:r>
              <a:rPr lang="ru-RU" b="1" i="1" dirty="0">
                <a:latin typeface="Verdana" pitchFamily="34" charset="0"/>
              </a:rPr>
              <a:t> </a:t>
            </a:r>
            <a:endParaRPr lang="ru-RU" dirty="0">
              <a:latin typeface="Verdana" pitchFamily="34" charset="0"/>
            </a:endParaRPr>
          </a:p>
        </p:txBody>
      </p:sp>
      <p:sp>
        <p:nvSpPr>
          <p:cNvPr id="17412" name="Прямоугольник 9"/>
          <p:cNvSpPr>
            <a:spLocks noChangeArrowheads="1"/>
          </p:cNvSpPr>
          <p:nvPr/>
        </p:nvSpPr>
        <p:spPr bwMode="auto">
          <a:xfrm>
            <a:off x="1116013" y="1412875"/>
            <a:ext cx="6985000" cy="67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endParaRPr lang="ru-RU" dirty="0">
              <a:latin typeface="Verdana" pitchFamily="34" charset="0"/>
            </a:endParaRPr>
          </a:p>
          <a:p>
            <a:pPr>
              <a:defRPr/>
            </a:pPr>
            <a:r>
              <a:rPr lang="ru-RU" dirty="0">
                <a:latin typeface="Verdana" pitchFamily="34" charset="0"/>
              </a:rPr>
              <a:t> </a:t>
            </a:r>
            <a:r>
              <a:rPr lang="ru-RU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Доходы</a:t>
            </a:r>
            <a:r>
              <a:rPr lang="ru-RU" b="1" i="1" dirty="0">
                <a:latin typeface="Verdana" pitchFamily="34" charset="0"/>
              </a:rPr>
              <a:t>         </a:t>
            </a:r>
            <a:r>
              <a:rPr lang="ru-RU" sz="2000" b="1" i="1" dirty="0">
                <a:latin typeface="Verdana" pitchFamily="34" charset="0"/>
              </a:rPr>
              <a:t>-       </a:t>
            </a:r>
            <a:r>
              <a:rPr lang="ru-RU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Расходы</a:t>
            </a:r>
            <a:r>
              <a:rPr lang="ru-RU" sz="2000" b="1" i="1" dirty="0">
                <a:latin typeface="Verdana" pitchFamily="34" charset="0"/>
              </a:rPr>
              <a:t>        </a:t>
            </a:r>
            <a:r>
              <a:rPr lang="ru-RU" b="1" i="1" dirty="0">
                <a:latin typeface="Verdana" pitchFamily="34" charset="0"/>
              </a:rPr>
              <a:t>= </a:t>
            </a:r>
            <a:r>
              <a:rPr lang="ru-RU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Дефицит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sp>
        <p:nvSpPr>
          <p:cNvPr id="17413" name="Прямоугольник 10"/>
          <p:cNvSpPr>
            <a:spLocks noChangeArrowheads="1"/>
          </p:cNvSpPr>
          <p:nvPr/>
        </p:nvSpPr>
        <p:spPr bwMode="auto">
          <a:xfrm>
            <a:off x="3708400" y="4797425"/>
            <a:ext cx="1871663" cy="67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endParaRPr lang="ru-RU" dirty="0">
              <a:latin typeface="Verdana" pitchFamily="34" charset="0"/>
            </a:endParaRPr>
          </a:p>
          <a:p>
            <a:pPr>
              <a:defRPr/>
            </a:pPr>
            <a:r>
              <a:rPr lang="ru-RU" dirty="0">
                <a:latin typeface="Verdana" pitchFamily="34" charset="0"/>
              </a:rPr>
              <a:t> </a:t>
            </a:r>
            <a:r>
              <a:rPr lang="ru-RU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БЮДЖЕТ</a:t>
            </a:r>
            <a:r>
              <a:rPr lang="ru-RU" b="1" i="1" dirty="0">
                <a:latin typeface="Verdana" pitchFamily="34" charset="0"/>
              </a:rPr>
              <a:t> </a:t>
            </a:r>
            <a:endParaRPr lang="ru-RU" dirty="0">
              <a:latin typeface="Verdana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3419475" y="2133600"/>
            <a:ext cx="1657350" cy="646113"/>
          </a:xfrm>
          <a:prstGeom prst="rect">
            <a:avLst/>
          </a:prstGeom>
          <a:ln>
            <a:solidFill>
              <a:srgbClr val="FFFF00"/>
            </a:solidFill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+mn-lt"/>
                <a:cs typeface="+mn-cs"/>
              </a:rPr>
              <a:t> </a:t>
            </a:r>
            <a:r>
              <a:rPr lang="ru-RU" b="1" i="1" dirty="0" smtClean="0">
                <a:latin typeface="+mn-lt"/>
                <a:cs typeface="+mn-cs"/>
              </a:rPr>
              <a:t>881145,9</a:t>
            </a:r>
            <a:endParaRPr lang="ru-RU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1116013" y="2133600"/>
            <a:ext cx="1800225" cy="646113"/>
          </a:xfrm>
          <a:prstGeom prst="rect">
            <a:avLst/>
          </a:prstGeom>
          <a:ln>
            <a:solidFill>
              <a:srgbClr val="FFFF00"/>
            </a:solidFill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865358,2</a:t>
            </a:r>
            <a:endParaRPr lang="ru-RU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5795963" y="2133600"/>
            <a:ext cx="1800225" cy="646113"/>
          </a:xfrm>
          <a:prstGeom prst="rect">
            <a:avLst/>
          </a:prstGeom>
          <a:ln>
            <a:solidFill>
              <a:srgbClr val="FFFF00"/>
            </a:solidFill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+mn-lt"/>
                <a:cs typeface="+mn-cs"/>
              </a:rPr>
              <a:t> </a:t>
            </a: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1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5787,7</a:t>
            </a:r>
            <a:endParaRPr lang="ru-RU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798009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0">
              <a:schemeClr val="accent5">
                <a:lumMod val="40000"/>
                <a:lumOff val="60000"/>
              </a:schemeClr>
            </a:gs>
            <a:gs pos="45000">
              <a:schemeClr val="bg1">
                <a:shade val="68000"/>
                <a:satMod val="155000"/>
              </a:schemeClr>
            </a:gs>
            <a:gs pos="100000">
              <a:schemeClr val="bg1">
                <a:tint val="70000"/>
                <a:satMod val="175000"/>
              </a:schemeClr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14293FD5-3B97-4D45-A251-BD2408DEC1A5}" type="slidenum">
              <a:rPr lang="ru-RU"/>
              <a:pPr>
                <a:defRPr/>
              </a:pPr>
              <a:t>4</a:t>
            </a:fld>
            <a:endParaRPr lang="ru-RU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323850" y="1628775"/>
          <a:ext cx="8456613" cy="4059239"/>
        </p:xfrm>
        <a:graphic>
          <a:graphicData uri="http://schemas.openxmlformats.org/drawingml/2006/table">
            <a:tbl>
              <a:tblPr/>
              <a:tblGrid>
                <a:gridCol w="422751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4097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41922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400175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1152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Основные параметры бюджета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2019 год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2020 год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2021 год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7921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ДОХОДЫ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865358,2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717264,5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718676,3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7921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РАСХОДЫ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881145,9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733557,0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735109,4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720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ДЕФИЦИТ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15787,7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16292,5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16433,1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601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Процент дефицита (к доходам без учета безвозмездных поступлений)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7,5%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7,5%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7,5%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0" y="0"/>
            <a:ext cx="9144000" cy="923330"/>
          </a:xfrm>
          <a:prstGeom prst="rect">
            <a:avLst/>
          </a:prstGeom>
          <a:noFill/>
          <a:effectLst/>
        </p:spPr>
        <p:txBody>
          <a:bodyPr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i="1" dirty="0">
                <a:effectLst>
                  <a:reflection blurRad="6350" stA="55000" endA="300" endPos="45500" dir="5400000" sy="-100000" algn="bl" rotWithShape="0"/>
                </a:effectLst>
                <a:latin typeface="+mj-lt"/>
                <a:cs typeface="Times New Roman" pitchFamily="18" charset="0"/>
              </a:rPr>
              <a:t>ОСНОВНЫЕ ПАРАМЕТРЫ БЮДЖЕТА ЗИМИНСКОГО ГОРОДСКОГО МУНИЦИПАЛЬНОГО ОБРАЗОВАНИЯ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i="1" dirty="0">
                <a:effectLst>
                  <a:reflection blurRad="6350" stA="55000" endA="300" endPos="45500" dir="5400000" sy="-100000" algn="bl" rotWithShape="0"/>
                </a:effectLst>
                <a:latin typeface="+mj-lt"/>
                <a:cs typeface="Times New Roman" pitchFamily="18" charset="0"/>
              </a:rPr>
              <a:t>на </a:t>
            </a:r>
            <a:r>
              <a:rPr lang="ru-RU" b="1" i="1" dirty="0" smtClean="0">
                <a:effectLst>
                  <a:reflection blurRad="6350" stA="55000" endA="300" endPos="45500" dir="5400000" sy="-100000" algn="bl" rotWithShape="0"/>
                </a:effectLst>
                <a:latin typeface="+mj-lt"/>
                <a:cs typeface="Times New Roman" pitchFamily="18" charset="0"/>
              </a:rPr>
              <a:t>2019 </a:t>
            </a:r>
            <a:r>
              <a:rPr lang="ru-RU" b="1" i="1" dirty="0">
                <a:effectLst>
                  <a:reflection blurRad="6350" stA="55000" endA="300" endPos="45500" dir="5400000" sy="-100000" algn="bl" rotWithShape="0"/>
                </a:effectLst>
                <a:latin typeface="+mj-lt"/>
                <a:cs typeface="Times New Roman" pitchFamily="18" charset="0"/>
              </a:rPr>
              <a:t>год и  плановый период </a:t>
            </a:r>
            <a:r>
              <a:rPr lang="ru-RU" b="1" i="1" dirty="0" smtClean="0">
                <a:effectLst>
                  <a:reflection blurRad="6350" stA="55000" endA="300" endPos="45500" dir="5400000" sy="-100000" algn="bl" rotWithShape="0"/>
                </a:effectLst>
                <a:latin typeface="+mj-lt"/>
                <a:cs typeface="Times New Roman" pitchFamily="18" charset="0"/>
              </a:rPr>
              <a:t>2020 </a:t>
            </a:r>
            <a:r>
              <a:rPr lang="ru-RU" b="1" i="1" dirty="0">
                <a:effectLst>
                  <a:reflection blurRad="6350" stA="55000" endA="300" endPos="45500" dir="5400000" sy="-100000" algn="bl" rotWithShape="0"/>
                </a:effectLst>
                <a:latin typeface="+mj-lt"/>
                <a:cs typeface="Times New Roman" pitchFamily="18" charset="0"/>
              </a:rPr>
              <a:t>и </a:t>
            </a:r>
            <a:r>
              <a:rPr lang="ru-RU" b="1" i="1" dirty="0" smtClean="0">
                <a:effectLst>
                  <a:reflection blurRad="6350" stA="55000" endA="300" endPos="45500" dir="5400000" sy="-100000" algn="bl" rotWithShape="0"/>
                </a:effectLst>
                <a:latin typeface="+mj-lt"/>
                <a:cs typeface="Times New Roman" pitchFamily="18" charset="0"/>
              </a:rPr>
              <a:t>2021 </a:t>
            </a:r>
            <a:r>
              <a:rPr lang="ru-RU" b="1" i="1" dirty="0">
                <a:effectLst>
                  <a:reflection blurRad="6350" stA="55000" endA="300" endPos="45500" dir="5400000" sy="-100000" algn="bl" rotWithShape="0"/>
                </a:effectLst>
                <a:latin typeface="+mj-lt"/>
                <a:cs typeface="Times New Roman" pitchFamily="18" charset="0"/>
              </a:rPr>
              <a:t>годов</a:t>
            </a:r>
          </a:p>
        </p:txBody>
      </p:sp>
      <p:sp>
        <p:nvSpPr>
          <p:cNvPr id="29731" name="Прямоугольник 10"/>
          <p:cNvSpPr>
            <a:spLocks noChangeArrowheads="1"/>
          </p:cNvSpPr>
          <p:nvPr/>
        </p:nvSpPr>
        <p:spPr bwMode="auto">
          <a:xfrm>
            <a:off x="7235825" y="1268413"/>
            <a:ext cx="17430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 b="1">
                <a:latin typeface="Verdana" pitchFamily="34" charset="0"/>
              </a:rPr>
              <a:t>(тыс.руб.)</a:t>
            </a:r>
          </a:p>
        </p:txBody>
      </p:sp>
    </p:spTree>
    <p:extLst>
      <p:ext uri="{BB962C8B-B14F-4D97-AF65-F5344CB8AC3E}">
        <p14:creationId xmlns:p14="http://schemas.microsoft.com/office/powerpoint/2010/main" val="5298624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Box 6"/>
          <p:cNvSpPr txBox="1">
            <a:spLocks noChangeArrowheads="1"/>
          </p:cNvSpPr>
          <p:nvPr/>
        </p:nvSpPr>
        <p:spPr bwMode="auto">
          <a:xfrm>
            <a:off x="0" y="5516563"/>
            <a:ext cx="91440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1600">
                <a:latin typeface="Times New Roman" pitchFamily="18" charset="0"/>
                <a:cs typeface="Times New Roman" pitchFamily="18" charset="0"/>
              </a:rPr>
              <a:t>      </a:t>
            </a:r>
          </a:p>
        </p:txBody>
      </p:sp>
      <p:graphicFrame>
        <p:nvGraphicFramePr>
          <p:cNvPr id="24577" name="Объект 3"/>
          <p:cNvGraphicFramePr>
            <a:graphicFrameLocks/>
          </p:cNvGraphicFramePr>
          <p:nvPr/>
        </p:nvGraphicFramePr>
        <p:xfrm>
          <a:off x="357188" y="1214438"/>
          <a:ext cx="5126037" cy="4749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0130" name="Worksheet" r:id="rId4" imgW="5124422" imgH="4219560" progId="Excel.Sheet.8">
                  <p:embed/>
                </p:oleObj>
              </mc:Choice>
              <mc:Fallback>
                <p:oleObj name="Worksheet" r:id="rId4" imgW="5124422" imgH="4219560" progId="Excel.Sheet.8">
                  <p:embed/>
                  <p:pic>
                    <p:nvPicPr>
                      <p:cNvPr id="24577" name="Объект 3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7188" y="1214438"/>
                        <a:ext cx="5126037" cy="4749800"/>
                      </a:xfrm>
                      <a:prstGeom prst="rect">
                        <a:avLst/>
                      </a:prstGeom>
                      <a:solidFill>
                        <a:srgbClr val="C0C0C0"/>
                      </a:solidFill>
                      <a:ln w="6350">
                        <a:solidFill>
                          <a:srgbClr val="EAEAEA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0" y="0"/>
            <a:ext cx="9144000" cy="64633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b="1" i="1" dirty="0">
                <a:effectLst>
                  <a:reflection blurRad="6350" stA="55000" endA="300" endPos="45500" dir="5400000" sy="-100000" algn="bl" rotWithShape="0"/>
                </a:effectLst>
                <a:latin typeface="+mj-lt"/>
              </a:rPr>
              <a:t>СТРУКТУРА НАЛОГОВЫХ  ДОХОДОВ БЮДЖЕТА ЗИМИНСКОГО ГОРОДСКОГО МУНИЦИПАЛЬНОГО  ОБРАЗОВАНИЯ В  </a:t>
            </a:r>
            <a:r>
              <a:rPr lang="ru-RU" b="1" i="1" dirty="0" smtClean="0">
                <a:effectLst>
                  <a:reflection blurRad="6350" stA="55000" endA="300" endPos="45500" dir="5400000" sy="-100000" algn="bl" rotWithShape="0"/>
                </a:effectLst>
                <a:latin typeface="+mj-lt"/>
              </a:rPr>
              <a:t>2019 </a:t>
            </a:r>
            <a:r>
              <a:rPr lang="ru-RU" b="1" i="1" dirty="0">
                <a:effectLst>
                  <a:reflection blurRad="6350" stA="55000" endA="300" endPos="45500" dir="5400000" sy="-100000" algn="bl" rotWithShape="0"/>
                </a:effectLst>
                <a:latin typeface="+mj-lt"/>
              </a:rPr>
              <a:t>ГОДУ</a:t>
            </a:r>
          </a:p>
        </p:txBody>
      </p:sp>
      <p:sp>
        <p:nvSpPr>
          <p:cNvPr id="24580" name="Прямоугольник 9"/>
          <p:cNvSpPr>
            <a:spLocks noChangeArrowheads="1"/>
          </p:cNvSpPr>
          <p:nvPr/>
        </p:nvSpPr>
        <p:spPr bwMode="auto">
          <a:xfrm>
            <a:off x="5724525" y="1773238"/>
            <a:ext cx="2951163" cy="36009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200" dirty="0"/>
              <a:t>НДФЛ </a:t>
            </a:r>
            <a:r>
              <a:rPr lang="ru-RU" sz="1200" b="1" dirty="0" smtClean="0"/>
              <a:t>123200,0 </a:t>
            </a:r>
            <a:r>
              <a:rPr lang="ru-RU" sz="1200" b="1" dirty="0"/>
              <a:t>тыс. руб.</a:t>
            </a:r>
          </a:p>
          <a:p>
            <a:endParaRPr lang="ru-RU" sz="1200" dirty="0"/>
          </a:p>
          <a:p>
            <a:endParaRPr lang="ru-RU" sz="1200" dirty="0"/>
          </a:p>
          <a:p>
            <a:r>
              <a:rPr lang="ru-RU" sz="1200" dirty="0"/>
              <a:t>Налоги на имущество </a:t>
            </a:r>
            <a:r>
              <a:rPr lang="ru-RU" sz="1200" b="1" dirty="0" smtClean="0"/>
              <a:t>28700,0 </a:t>
            </a:r>
            <a:r>
              <a:rPr lang="ru-RU" sz="1200" b="1" dirty="0"/>
              <a:t>тыс. руб.</a:t>
            </a:r>
          </a:p>
          <a:p>
            <a:endParaRPr lang="ru-RU" sz="1200" dirty="0"/>
          </a:p>
          <a:p>
            <a:endParaRPr lang="ru-RU" sz="1200" dirty="0"/>
          </a:p>
          <a:p>
            <a:r>
              <a:rPr lang="ru-RU" sz="1200" dirty="0"/>
              <a:t>Налоги на совокупный доход </a:t>
            </a:r>
            <a:r>
              <a:rPr lang="ru-RU" sz="1200" b="1" dirty="0" smtClean="0"/>
              <a:t>23273,7 </a:t>
            </a:r>
            <a:r>
              <a:rPr lang="ru-RU" sz="1200" b="1" dirty="0"/>
              <a:t>тыс. руб.</a:t>
            </a:r>
          </a:p>
          <a:p>
            <a:endParaRPr lang="ru-RU" sz="1200" dirty="0"/>
          </a:p>
          <a:p>
            <a:endParaRPr lang="ru-RU" sz="1200" dirty="0"/>
          </a:p>
          <a:p>
            <a:r>
              <a:rPr lang="ru-RU" sz="1200" dirty="0"/>
              <a:t>Акцизы  </a:t>
            </a:r>
            <a:r>
              <a:rPr lang="ru-RU" sz="1200" b="1" dirty="0" smtClean="0"/>
              <a:t>15518,6 </a:t>
            </a:r>
            <a:r>
              <a:rPr lang="ru-RU" sz="1200" b="1" dirty="0"/>
              <a:t>тыс.руб.</a:t>
            </a:r>
          </a:p>
          <a:p>
            <a:endParaRPr lang="ru-RU" sz="1200" dirty="0"/>
          </a:p>
          <a:p>
            <a:endParaRPr lang="ru-RU" sz="1200" dirty="0"/>
          </a:p>
          <a:p>
            <a:endParaRPr lang="ru-RU" sz="1200" dirty="0"/>
          </a:p>
          <a:p>
            <a:r>
              <a:rPr lang="ru-RU" sz="1200" dirty="0"/>
              <a:t>Госпошлина  </a:t>
            </a:r>
            <a:r>
              <a:rPr lang="ru-RU" sz="1200" b="1" dirty="0" smtClean="0"/>
              <a:t>6325,0 </a:t>
            </a:r>
            <a:r>
              <a:rPr lang="ru-RU" sz="1200" b="1" dirty="0"/>
              <a:t>тыс.руб.</a:t>
            </a:r>
          </a:p>
          <a:p>
            <a:endParaRPr lang="ru-RU" dirty="0"/>
          </a:p>
          <a:p>
            <a:r>
              <a:rPr lang="ru-RU" dirty="0"/>
              <a:t> 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5580063" y="1844675"/>
            <a:ext cx="144462" cy="1444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5580063" y="2349500"/>
            <a:ext cx="144462" cy="142875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5580063" y="2997200"/>
            <a:ext cx="144462" cy="144463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 flipV="1">
            <a:off x="5580063" y="3644900"/>
            <a:ext cx="144462" cy="144463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 flipV="1">
            <a:off x="5580063" y="4437063"/>
            <a:ext cx="144462" cy="144462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8867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6625" name="Объект 3"/>
          <p:cNvGraphicFramePr>
            <a:graphicFrameLocks/>
          </p:cNvGraphicFramePr>
          <p:nvPr/>
        </p:nvGraphicFramePr>
        <p:xfrm>
          <a:off x="342900" y="928670"/>
          <a:ext cx="4229100" cy="28575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1170" name="Worksheet" r:id="rId4" imgW="4019578" imgH="2476440" progId="Excel.Sheet.8">
                  <p:embed/>
                </p:oleObj>
              </mc:Choice>
              <mc:Fallback>
                <p:oleObj name="Worksheet" r:id="rId4" imgW="4019578" imgH="2476440" progId="Excel.Sheet.8">
                  <p:embed/>
                  <p:pic>
                    <p:nvPicPr>
                      <p:cNvPr id="26625" name="Объект 3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" y="928670"/>
                        <a:ext cx="4229100" cy="285752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626" name="TextBox 6"/>
          <p:cNvSpPr txBox="1">
            <a:spLocks noChangeArrowheads="1"/>
          </p:cNvSpPr>
          <p:nvPr/>
        </p:nvSpPr>
        <p:spPr bwMode="auto">
          <a:xfrm>
            <a:off x="827088" y="5516563"/>
            <a:ext cx="2449512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1600">
                <a:latin typeface="Times New Roman" pitchFamily="18" charset="0"/>
                <a:cs typeface="Times New Roman" pitchFamily="18" charset="0"/>
              </a:rPr>
              <a:t>     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0"/>
            <a:ext cx="9144000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b="1" i="1" dirty="0">
                <a:effectLst>
                  <a:reflection blurRad="6350" stA="55000" endA="300" endPos="45500" dir="5400000" sy="-100000" algn="bl" rotWithShape="0"/>
                </a:effectLst>
                <a:latin typeface="+mj-lt"/>
              </a:rPr>
              <a:t>СТРУКТУРА НАЛОГОВЫХ  ДОХОДОВ БЮДЖЕТА ЗИМИНСКОГО ГОРОДСКОГО МУНИЦИПАЛЬНОГО  ОБРАЗОВАНИЯ на  плановый период </a:t>
            </a:r>
            <a:r>
              <a:rPr lang="ru-RU" b="1" i="1" dirty="0" smtClean="0">
                <a:effectLst>
                  <a:reflection blurRad="6350" stA="55000" endA="300" endPos="45500" dir="5400000" sy="-100000" algn="bl" rotWithShape="0"/>
                </a:effectLst>
                <a:latin typeface="+mj-lt"/>
              </a:rPr>
              <a:t>2020 </a:t>
            </a:r>
            <a:r>
              <a:rPr lang="ru-RU" b="1" i="1" dirty="0">
                <a:effectLst>
                  <a:reflection blurRad="6350" stA="55000" endA="300" endPos="45500" dir="5400000" sy="-100000" algn="bl" rotWithShape="0"/>
                </a:effectLst>
                <a:latin typeface="+mj-lt"/>
              </a:rPr>
              <a:t>-</a:t>
            </a:r>
            <a:r>
              <a:rPr lang="ru-RU" b="1" i="1" dirty="0" smtClean="0">
                <a:effectLst>
                  <a:reflection blurRad="6350" stA="55000" endA="300" endPos="45500" dir="5400000" sy="-100000" algn="bl" rotWithShape="0"/>
                </a:effectLst>
                <a:latin typeface="+mj-lt"/>
              </a:rPr>
              <a:t>2021 </a:t>
            </a:r>
            <a:r>
              <a:rPr lang="ru-RU" b="1" i="1" dirty="0">
                <a:effectLst>
                  <a:reflection blurRad="6350" stA="55000" endA="300" endPos="45500" dir="5400000" sy="-100000" algn="bl" rotWithShape="0"/>
                </a:effectLst>
                <a:latin typeface="+mj-lt"/>
              </a:rPr>
              <a:t>годов</a:t>
            </a:r>
          </a:p>
        </p:txBody>
      </p:sp>
      <p:sp>
        <p:nvSpPr>
          <p:cNvPr id="26628" name="Прямоугольник 9"/>
          <p:cNvSpPr>
            <a:spLocks noChangeArrowheads="1"/>
          </p:cNvSpPr>
          <p:nvPr/>
        </p:nvSpPr>
        <p:spPr bwMode="auto">
          <a:xfrm>
            <a:off x="611188" y="5300663"/>
            <a:ext cx="80645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  <a:p>
            <a:r>
              <a:rPr lang="ru-RU"/>
              <a:t> </a:t>
            </a:r>
          </a:p>
        </p:txBody>
      </p:sp>
      <p:graphicFrame>
        <p:nvGraphicFramePr>
          <p:cNvPr id="26629" name="Объект 3"/>
          <p:cNvGraphicFramePr>
            <a:graphicFrameLocks/>
          </p:cNvGraphicFramePr>
          <p:nvPr/>
        </p:nvGraphicFramePr>
        <p:xfrm>
          <a:off x="4711700" y="933450"/>
          <a:ext cx="4075113" cy="2847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1171" name="Worksheet" r:id="rId6" imgW="4067122" imgH="2695680" progId="Excel.Sheet.8">
                  <p:embed/>
                </p:oleObj>
              </mc:Choice>
              <mc:Fallback>
                <p:oleObj name="Worksheet" r:id="rId6" imgW="4067122" imgH="2695680" progId="Excel.Sheet.8">
                  <p:embed/>
                  <p:pic>
                    <p:nvPicPr>
                      <p:cNvPr id="26629" name="Объект 3"/>
                      <p:cNvPicPr>
                        <a:picLocks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11700" y="933450"/>
                        <a:ext cx="4075113" cy="2847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630" name="TextBox 16"/>
          <p:cNvSpPr txBox="1">
            <a:spLocks noChangeArrowheads="1"/>
          </p:cNvSpPr>
          <p:nvPr/>
        </p:nvSpPr>
        <p:spPr bwMode="auto">
          <a:xfrm>
            <a:off x="1619250" y="4005263"/>
            <a:ext cx="1100138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 b="1" dirty="0" smtClean="0"/>
              <a:t>2020 </a:t>
            </a:r>
            <a:r>
              <a:rPr lang="ru-RU" sz="1600" b="1" dirty="0"/>
              <a:t>год</a:t>
            </a:r>
          </a:p>
        </p:txBody>
      </p:sp>
      <p:sp>
        <p:nvSpPr>
          <p:cNvPr id="26631" name="TextBox 17"/>
          <p:cNvSpPr txBox="1">
            <a:spLocks noChangeArrowheads="1"/>
          </p:cNvSpPr>
          <p:nvPr/>
        </p:nvSpPr>
        <p:spPr bwMode="auto">
          <a:xfrm>
            <a:off x="5795963" y="3933825"/>
            <a:ext cx="1439862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 b="1" dirty="0" smtClean="0"/>
              <a:t>2021 </a:t>
            </a:r>
            <a:r>
              <a:rPr lang="ru-RU" sz="1600" b="1" dirty="0"/>
              <a:t>год</a:t>
            </a:r>
          </a:p>
        </p:txBody>
      </p:sp>
      <p:sp>
        <p:nvSpPr>
          <p:cNvPr id="26632" name="TextBox 12"/>
          <p:cNvSpPr txBox="1">
            <a:spLocks noChangeArrowheads="1"/>
          </p:cNvSpPr>
          <p:nvPr/>
        </p:nvSpPr>
        <p:spPr bwMode="auto">
          <a:xfrm>
            <a:off x="539750" y="4652963"/>
            <a:ext cx="3527425" cy="1477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000" dirty="0"/>
              <a:t>     НДФЛ </a:t>
            </a:r>
            <a:r>
              <a:rPr lang="ru-RU" sz="1000" b="1" dirty="0" smtClean="0"/>
              <a:t>125995,0 </a:t>
            </a:r>
            <a:r>
              <a:rPr lang="ru-RU" sz="1000" b="1" dirty="0"/>
              <a:t>тыс. руб</a:t>
            </a:r>
            <a:r>
              <a:rPr lang="ru-RU" sz="1000" dirty="0"/>
              <a:t>.</a:t>
            </a:r>
          </a:p>
          <a:p>
            <a:endParaRPr lang="ru-RU" sz="1000" dirty="0"/>
          </a:p>
          <a:p>
            <a:r>
              <a:rPr lang="ru-RU" sz="1000" dirty="0"/>
              <a:t>     Налоги на имущество </a:t>
            </a:r>
            <a:r>
              <a:rPr lang="ru-RU" sz="1000" b="1" dirty="0" smtClean="0"/>
              <a:t>28900,0 </a:t>
            </a:r>
            <a:r>
              <a:rPr lang="ru-RU" sz="1000" b="1" dirty="0"/>
              <a:t>тыс. руб.</a:t>
            </a:r>
          </a:p>
          <a:p>
            <a:endParaRPr lang="ru-RU" sz="1000" dirty="0"/>
          </a:p>
          <a:p>
            <a:r>
              <a:rPr lang="ru-RU" sz="1000" dirty="0"/>
              <a:t>     Налоги на совокупный доход </a:t>
            </a:r>
            <a:r>
              <a:rPr lang="ru-RU" sz="1000" b="1" dirty="0" smtClean="0"/>
              <a:t>22818,6 </a:t>
            </a:r>
            <a:r>
              <a:rPr lang="ru-RU" sz="1000" b="1" dirty="0"/>
              <a:t>тыс. руб.</a:t>
            </a:r>
          </a:p>
          <a:p>
            <a:endParaRPr lang="ru-RU" sz="1000" dirty="0"/>
          </a:p>
          <a:p>
            <a:r>
              <a:rPr lang="ru-RU" sz="1000" dirty="0"/>
              <a:t>     Акцизы </a:t>
            </a:r>
            <a:r>
              <a:rPr lang="ru-RU" sz="1000" b="1" dirty="0" smtClean="0"/>
              <a:t>19920,8 </a:t>
            </a:r>
            <a:r>
              <a:rPr lang="ru-RU" sz="1000" b="1" dirty="0"/>
              <a:t>тыс. руб.</a:t>
            </a:r>
          </a:p>
          <a:p>
            <a:endParaRPr lang="ru-RU" sz="1000" dirty="0"/>
          </a:p>
          <a:p>
            <a:r>
              <a:rPr lang="ru-RU" sz="1000" dirty="0"/>
              <a:t>     Госпошлина </a:t>
            </a:r>
            <a:r>
              <a:rPr lang="ru-RU" sz="1000" b="1" dirty="0" smtClean="0"/>
              <a:t>6410,0 </a:t>
            </a:r>
            <a:r>
              <a:rPr lang="ru-RU" sz="1000" b="1" dirty="0"/>
              <a:t>тыс. руб.</a:t>
            </a:r>
          </a:p>
        </p:txBody>
      </p:sp>
      <p:sp>
        <p:nvSpPr>
          <p:cNvPr id="26633" name="Прямоугольник 13"/>
          <p:cNvSpPr>
            <a:spLocks noChangeArrowheads="1"/>
          </p:cNvSpPr>
          <p:nvPr/>
        </p:nvSpPr>
        <p:spPr bwMode="auto">
          <a:xfrm>
            <a:off x="4859338" y="4508500"/>
            <a:ext cx="3384550" cy="163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sz="1000" dirty="0"/>
          </a:p>
          <a:p>
            <a:r>
              <a:rPr lang="ru-RU" sz="1000" dirty="0"/>
              <a:t>        НДФЛ </a:t>
            </a:r>
            <a:r>
              <a:rPr lang="ru-RU" sz="1000" b="1" dirty="0" smtClean="0"/>
              <a:t>129100,0 </a:t>
            </a:r>
            <a:r>
              <a:rPr lang="ru-RU" sz="1000" b="1" dirty="0"/>
              <a:t>тыс. руб.</a:t>
            </a:r>
          </a:p>
          <a:p>
            <a:endParaRPr lang="ru-RU" sz="1000" dirty="0"/>
          </a:p>
          <a:p>
            <a:r>
              <a:rPr lang="ru-RU" sz="1000" dirty="0"/>
              <a:t>        Налоги на имущество </a:t>
            </a:r>
            <a:r>
              <a:rPr lang="ru-RU" sz="1000" b="1" dirty="0" smtClean="0"/>
              <a:t>29300,0 </a:t>
            </a:r>
            <a:r>
              <a:rPr lang="ru-RU" sz="1000" b="1" dirty="0"/>
              <a:t>тыс. руб.</a:t>
            </a:r>
          </a:p>
          <a:p>
            <a:endParaRPr lang="ru-RU" sz="1000" dirty="0"/>
          </a:p>
          <a:p>
            <a:r>
              <a:rPr lang="ru-RU" sz="1000" dirty="0"/>
              <a:t>        Налоги на совокупный доход </a:t>
            </a:r>
            <a:r>
              <a:rPr lang="ru-RU" sz="1000" b="1" dirty="0" smtClean="0"/>
              <a:t>19583,4 </a:t>
            </a:r>
            <a:r>
              <a:rPr lang="ru-RU" sz="1000" b="1" dirty="0"/>
              <a:t>тыс. руб.</a:t>
            </a:r>
          </a:p>
          <a:p>
            <a:endParaRPr lang="ru-RU" sz="1000" dirty="0"/>
          </a:p>
          <a:p>
            <a:r>
              <a:rPr lang="ru-RU" sz="1000" dirty="0"/>
              <a:t>        Акцизы </a:t>
            </a:r>
            <a:r>
              <a:rPr lang="ru-RU" sz="1000" b="1" dirty="0" smtClean="0"/>
              <a:t>21476,2 </a:t>
            </a:r>
            <a:r>
              <a:rPr lang="ru-RU" sz="1000" b="1" dirty="0"/>
              <a:t>тыс. руб.</a:t>
            </a:r>
          </a:p>
          <a:p>
            <a:endParaRPr lang="ru-RU" sz="1000" dirty="0"/>
          </a:p>
          <a:p>
            <a:r>
              <a:rPr lang="ru-RU" sz="1000" dirty="0"/>
              <a:t>        Госпошлина </a:t>
            </a:r>
            <a:r>
              <a:rPr lang="ru-RU" sz="1000" b="1" dirty="0" smtClean="0"/>
              <a:t>6460,0 </a:t>
            </a:r>
            <a:r>
              <a:rPr lang="ru-RU" sz="1000" b="1" dirty="0"/>
              <a:t>тыс. руб.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539750" y="4724400"/>
            <a:ext cx="144463" cy="1444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539750" y="5013325"/>
            <a:ext cx="144463" cy="144463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539750" y="5300663"/>
            <a:ext cx="144463" cy="144462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539750" y="5661025"/>
            <a:ext cx="144463" cy="144463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539750" y="5949950"/>
            <a:ext cx="144463" cy="142875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4932363" y="4724400"/>
            <a:ext cx="144462" cy="1444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>
            <a:off x="4932363" y="5013325"/>
            <a:ext cx="144462" cy="144463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4" name="Прямоугольник 23"/>
          <p:cNvSpPr/>
          <p:nvPr/>
        </p:nvSpPr>
        <p:spPr>
          <a:xfrm>
            <a:off x="4932363" y="5373688"/>
            <a:ext cx="144462" cy="142875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5" name="Прямоугольник 24"/>
          <p:cNvSpPr/>
          <p:nvPr/>
        </p:nvSpPr>
        <p:spPr>
          <a:xfrm>
            <a:off x="4932363" y="5661025"/>
            <a:ext cx="144462" cy="144463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6" name="Прямоугольник 25"/>
          <p:cNvSpPr/>
          <p:nvPr/>
        </p:nvSpPr>
        <p:spPr>
          <a:xfrm>
            <a:off x="4932363" y="5949950"/>
            <a:ext cx="144462" cy="142875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8804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529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56395566"/>
              </p:ext>
            </p:extLst>
          </p:nvPr>
        </p:nvGraphicFramePr>
        <p:xfrm>
          <a:off x="467544" y="1052736"/>
          <a:ext cx="5040560" cy="4608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178" name="Worksheet" r:id="rId4" imgW="5934010" imgH="5353020" progId="Excel.Sheet.8">
                  <p:embed/>
                </p:oleObj>
              </mc:Choice>
              <mc:Fallback>
                <p:oleObj name="Worksheet" r:id="rId4" imgW="5934010" imgH="5353020" progId="Excel.Sheet.8">
                  <p:embed/>
                  <p:pic>
                    <p:nvPicPr>
                      <p:cNvPr id="22529" name="Объект 3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544" y="1052736"/>
                        <a:ext cx="5040560" cy="4608512"/>
                      </a:xfrm>
                      <a:prstGeom prst="rect">
                        <a:avLst/>
                      </a:prstGeom>
                      <a:solidFill>
                        <a:srgbClr val="969696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30" name="TextBox 6"/>
          <p:cNvSpPr txBox="1">
            <a:spLocks noChangeArrowheads="1"/>
          </p:cNvSpPr>
          <p:nvPr/>
        </p:nvSpPr>
        <p:spPr bwMode="auto">
          <a:xfrm>
            <a:off x="0" y="5445125"/>
            <a:ext cx="91440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1600">
                <a:latin typeface="Times New Roman" pitchFamily="18" charset="0"/>
                <a:cs typeface="Times New Roman" pitchFamily="18" charset="0"/>
              </a:rPr>
              <a:t>     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0"/>
            <a:ext cx="9144000" cy="64633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i="1" dirty="0">
                <a:effectLst>
                  <a:reflection blurRad="6350" stA="55000" endA="300" endPos="45500" dir="5400000" sy="-100000" algn="bl" rotWithShape="0"/>
                </a:effectLst>
                <a:latin typeface="+mj-lt"/>
                <a:cs typeface="+mn-cs"/>
              </a:rPr>
              <a:t>СТРУКТУРА НЕНАЛОГОВЫХ ДОХОДОВ БЮДЖЕТА ЗИМИНСКОГО ГОРОДСКОГО МУНИЦИПАЛЬНОГО ОБРАЗОВАНИЯ НА </a:t>
            </a:r>
            <a:r>
              <a:rPr lang="ru-RU" b="1" i="1" dirty="0" smtClean="0">
                <a:effectLst>
                  <a:reflection blurRad="6350" stA="55000" endA="300" endPos="45500" dir="5400000" sy="-100000" algn="bl" rotWithShape="0"/>
                </a:effectLst>
                <a:latin typeface="+mj-lt"/>
                <a:cs typeface="+mn-cs"/>
              </a:rPr>
              <a:t>2019 </a:t>
            </a:r>
            <a:r>
              <a:rPr lang="ru-RU" b="1" i="1" dirty="0">
                <a:effectLst>
                  <a:reflection blurRad="6350" stA="55000" endA="300" endPos="45500" dir="5400000" sy="-100000" algn="bl" rotWithShape="0"/>
                </a:effectLst>
                <a:latin typeface="+mj-lt"/>
                <a:cs typeface="+mn-cs"/>
              </a:rPr>
              <a:t>ГОД</a:t>
            </a:r>
          </a:p>
        </p:txBody>
      </p:sp>
      <p:sp>
        <p:nvSpPr>
          <p:cNvPr id="22532" name="Прямоугольник 4"/>
          <p:cNvSpPr>
            <a:spLocks noChangeArrowheads="1"/>
          </p:cNvSpPr>
          <p:nvPr/>
        </p:nvSpPr>
        <p:spPr bwMode="auto">
          <a:xfrm>
            <a:off x="5795963" y="1428736"/>
            <a:ext cx="3348037" cy="23391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sz="1400" dirty="0">
              <a:latin typeface="Verdana" pitchFamily="34" charset="0"/>
            </a:endParaRPr>
          </a:p>
          <a:p>
            <a:r>
              <a:rPr lang="ru-RU" sz="1200" dirty="0">
                <a:latin typeface="Verdana" pitchFamily="34" charset="0"/>
              </a:rPr>
              <a:t>Доходы от использования имущества  </a:t>
            </a:r>
            <a:r>
              <a:rPr lang="ru-RU" sz="1200" b="1" dirty="0" smtClean="0">
                <a:latin typeface="Verdana" pitchFamily="34" charset="0"/>
              </a:rPr>
              <a:t>9100,0 </a:t>
            </a:r>
            <a:r>
              <a:rPr lang="ru-RU" sz="1200" b="1" dirty="0" err="1">
                <a:latin typeface="Verdana" pitchFamily="34" charset="0"/>
              </a:rPr>
              <a:t>тыс</a:t>
            </a:r>
            <a:r>
              <a:rPr lang="ru-RU" sz="1200" b="1" dirty="0">
                <a:latin typeface="Verdana" pitchFamily="34" charset="0"/>
              </a:rPr>
              <a:t> . руб</a:t>
            </a:r>
            <a:r>
              <a:rPr lang="ru-RU" sz="1200" dirty="0">
                <a:latin typeface="Verdana" pitchFamily="34" charset="0"/>
              </a:rPr>
              <a:t>.</a:t>
            </a:r>
          </a:p>
          <a:p>
            <a:endParaRPr lang="ru-RU" sz="1200" dirty="0">
              <a:latin typeface="Verdana" pitchFamily="34" charset="0"/>
            </a:endParaRPr>
          </a:p>
          <a:p>
            <a:r>
              <a:rPr lang="ru-RU" sz="1200" dirty="0" smtClean="0">
                <a:latin typeface="Verdana" pitchFamily="34" charset="0"/>
              </a:rPr>
              <a:t>Штрафы </a:t>
            </a:r>
            <a:r>
              <a:rPr lang="ru-RU" sz="1200" b="1" dirty="0" smtClean="0">
                <a:latin typeface="Verdana" pitchFamily="34" charset="0"/>
              </a:rPr>
              <a:t>2640,0 </a:t>
            </a:r>
            <a:r>
              <a:rPr lang="ru-RU" sz="1200" b="1" dirty="0">
                <a:latin typeface="Verdana" pitchFamily="34" charset="0"/>
              </a:rPr>
              <a:t>тыс. руб.</a:t>
            </a:r>
          </a:p>
          <a:p>
            <a:endParaRPr lang="ru-RU" sz="1200" dirty="0">
              <a:latin typeface="Verdana" pitchFamily="34" charset="0"/>
            </a:endParaRPr>
          </a:p>
          <a:p>
            <a:endParaRPr lang="ru-RU" sz="1200" dirty="0" smtClean="0">
              <a:latin typeface="Verdana" pitchFamily="34" charset="0"/>
            </a:endParaRPr>
          </a:p>
          <a:p>
            <a:r>
              <a:rPr lang="ru-RU" sz="1200" dirty="0" smtClean="0">
                <a:latin typeface="Verdana" pitchFamily="34" charset="0"/>
              </a:rPr>
              <a:t>Продажа </a:t>
            </a:r>
            <a:r>
              <a:rPr lang="ru-RU" sz="1200" dirty="0">
                <a:latin typeface="Verdana" pitchFamily="34" charset="0"/>
              </a:rPr>
              <a:t>активов </a:t>
            </a:r>
            <a:r>
              <a:rPr lang="ru-RU" sz="1200" b="1" dirty="0" smtClean="0">
                <a:latin typeface="Verdana" pitchFamily="34" charset="0"/>
              </a:rPr>
              <a:t>500,0 </a:t>
            </a:r>
            <a:r>
              <a:rPr lang="ru-RU" sz="1200" b="1" dirty="0">
                <a:latin typeface="Verdana" pitchFamily="34" charset="0"/>
              </a:rPr>
              <a:t>тыс. руб.</a:t>
            </a:r>
          </a:p>
          <a:p>
            <a:endParaRPr lang="ru-RU" sz="1200" dirty="0">
              <a:latin typeface="Verdana" pitchFamily="34" charset="0"/>
            </a:endParaRPr>
          </a:p>
          <a:p>
            <a:endParaRPr lang="ru-RU" sz="1200" dirty="0">
              <a:latin typeface="Verdana" pitchFamily="34" charset="0"/>
            </a:endParaRPr>
          </a:p>
          <a:p>
            <a:r>
              <a:rPr lang="ru-RU" sz="1200" dirty="0">
                <a:latin typeface="Verdana" pitchFamily="34" charset="0"/>
              </a:rPr>
              <a:t>Плата за негативное воздействие на окружающую среду  </a:t>
            </a:r>
            <a:r>
              <a:rPr lang="ru-RU" sz="1200" b="1" dirty="0" smtClean="0">
                <a:latin typeface="Verdana" pitchFamily="34" charset="0"/>
              </a:rPr>
              <a:t>1245,0 тыс. руб.</a:t>
            </a:r>
            <a:endParaRPr lang="ru-RU" sz="1200" b="1" dirty="0">
              <a:latin typeface="Verdana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 flipH="1">
            <a:off x="5643570" y="1714488"/>
            <a:ext cx="142876" cy="1428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 flipH="1" flipV="1">
            <a:off x="5643570" y="2214554"/>
            <a:ext cx="152392" cy="142876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5643570" y="2786058"/>
            <a:ext cx="142877" cy="142876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 flipV="1">
            <a:off x="5643570" y="3357561"/>
            <a:ext cx="152393" cy="14287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5440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0" y="0"/>
            <a:ext cx="9144000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i="1" dirty="0">
                <a:effectLst>
                  <a:reflection blurRad="6350" stA="55000" endA="300" endPos="45500" dir="5400000" sy="-100000" algn="bl" rotWithShape="0"/>
                </a:effectLst>
                <a:latin typeface="+mj-lt"/>
                <a:cs typeface="+mn-cs"/>
              </a:rPr>
              <a:t>СТРУКТУРА НЕНАЛОГОВЫХ ДОХОДОВ БЮДЖЕТА ЗИМИНСКОГО ГОРОДСКОГО МУНИЦИПАЛЬНОГО ОБРАЗОВАНИЯ НА плановый период </a:t>
            </a:r>
            <a:r>
              <a:rPr lang="ru-RU" b="1" i="1" dirty="0" smtClean="0">
                <a:effectLst>
                  <a:reflection blurRad="6350" stA="55000" endA="300" endPos="45500" dir="5400000" sy="-100000" algn="bl" rotWithShape="0"/>
                </a:effectLst>
                <a:latin typeface="+mj-lt"/>
                <a:cs typeface="+mn-cs"/>
              </a:rPr>
              <a:t>2020 </a:t>
            </a:r>
            <a:r>
              <a:rPr lang="ru-RU" b="1" i="1" dirty="0">
                <a:effectLst>
                  <a:reflection blurRad="6350" stA="55000" endA="300" endPos="45500" dir="5400000" sy="-100000" algn="bl" rotWithShape="0"/>
                </a:effectLst>
                <a:latin typeface="+mj-lt"/>
                <a:cs typeface="+mn-cs"/>
              </a:rPr>
              <a:t>и </a:t>
            </a:r>
            <a:r>
              <a:rPr lang="ru-RU" b="1" i="1" dirty="0" smtClean="0">
                <a:effectLst>
                  <a:reflection blurRad="6350" stA="55000" endA="300" endPos="45500" dir="5400000" sy="-100000" algn="bl" rotWithShape="0"/>
                </a:effectLst>
                <a:latin typeface="+mj-lt"/>
                <a:cs typeface="+mn-cs"/>
              </a:rPr>
              <a:t>2021 </a:t>
            </a:r>
            <a:r>
              <a:rPr lang="ru-RU" b="1" i="1" dirty="0">
                <a:effectLst>
                  <a:reflection blurRad="6350" stA="55000" endA="300" endPos="45500" dir="5400000" sy="-100000" algn="bl" rotWithShape="0"/>
                </a:effectLst>
                <a:latin typeface="+mj-lt"/>
                <a:cs typeface="+mn-cs"/>
              </a:rPr>
              <a:t>годов</a:t>
            </a:r>
          </a:p>
        </p:txBody>
      </p:sp>
      <p:sp>
        <p:nvSpPr>
          <p:cNvPr id="9" name="Прямоугольник 8"/>
          <p:cNvSpPr/>
          <p:nvPr/>
        </p:nvSpPr>
        <p:spPr>
          <a:xfrm flipH="1">
            <a:off x="539750" y="4437063"/>
            <a:ext cx="144463" cy="1444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 flipH="1" flipV="1">
            <a:off x="539750" y="4868863"/>
            <a:ext cx="144463" cy="117475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539750" y="5229225"/>
            <a:ext cx="144463" cy="144463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 flipV="1">
            <a:off x="539750" y="5661025"/>
            <a:ext cx="144463" cy="144463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7116" name="Прямоугольник 4"/>
          <p:cNvSpPr>
            <a:spLocks noChangeArrowheads="1"/>
          </p:cNvSpPr>
          <p:nvPr/>
        </p:nvSpPr>
        <p:spPr bwMode="auto">
          <a:xfrm>
            <a:off x="755650" y="3860800"/>
            <a:ext cx="3671888" cy="216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sz="1400" dirty="0">
              <a:latin typeface="Verdana" pitchFamily="34" charset="0"/>
            </a:endParaRPr>
          </a:p>
          <a:p>
            <a:endParaRPr lang="ru-RU" sz="1000" dirty="0">
              <a:latin typeface="Verdana" pitchFamily="34" charset="0"/>
            </a:endParaRPr>
          </a:p>
          <a:p>
            <a:endParaRPr lang="ru-RU" sz="1000" dirty="0">
              <a:latin typeface="Verdana" pitchFamily="34" charset="0"/>
            </a:endParaRPr>
          </a:p>
          <a:p>
            <a:r>
              <a:rPr lang="ru-RU" sz="1000" dirty="0">
                <a:latin typeface="Verdana" pitchFamily="34" charset="0"/>
              </a:rPr>
              <a:t>Доходы от использования имущества </a:t>
            </a:r>
            <a:endParaRPr lang="ru-RU" sz="1000" dirty="0" smtClean="0">
              <a:latin typeface="Verdana" pitchFamily="34" charset="0"/>
            </a:endParaRPr>
          </a:p>
          <a:p>
            <a:r>
              <a:rPr lang="ru-RU" sz="1000" dirty="0" smtClean="0">
                <a:latin typeface="Verdana" pitchFamily="34" charset="0"/>
              </a:rPr>
              <a:t> </a:t>
            </a:r>
            <a:r>
              <a:rPr lang="ru-RU" sz="1000" b="1" dirty="0" smtClean="0">
                <a:latin typeface="Verdana" pitchFamily="34" charset="0"/>
              </a:rPr>
              <a:t>9100,0 </a:t>
            </a:r>
            <a:r>
              <a:rPr lang="ru-RU" sz="1000" b="1" dirty="0" err="1">
                <a:latin typeface="Verdana" pitchFamily="34" charset="0"/>
              </a:rPr>
              <a:t>тыс</a:t>
            </a:r>
            <a:r>
              <a:rPr lang="ru-RU" sz="1000" b="1" dirty="0">
                <a:latin typeface="Verdana" pitchFamily="34" charset="0"/>
              </a:rPr>
              <a:t> . руб</a:t>
            </a:r>
            <a:r>
              <a:rPr lang="ru-RU" sz="1000" dirty="0">
                <a:latin typeface="Verdana" pitchFamily="34" charset="0"/>
              </a:rPr>
              <a:t>.</a:t>
            </a:r>
          </a:p>
          <a:p>
            <a:endParaRPr lang="ru-RU" sz="1000" dirty="0">
              <a:latin typeface="Verdana" pitchFamily="34" charset="0"/>
            </a:endParaRPr>
          </a:p>
          <a:p>
            <a:r>
              <a:rPr lang="ru-RU" sz="1000" dirty="0">
                <a:latin typeface="Verdana" pitchFamily="34" charset="0"/>
              </a:rPr>
              <a:t>Штрафы </a:t>
            </a:r>
            <a:r>
              <a:rPr lang="ru-RU" sz="1000" b="1" dirty="0" smtClean="0">
                <a:latin typeface="Verdana" pitchFamily="34" charset="0"/>
              </a:rPr>
              <a:t>2328,4 </a:t>
            </a:r>
            <a:r>
              <a:rPr lang="ru-RU" sz="1000" b="1" dirty="0">
                <a:latin typeface="Verdana" pitchFamily="34" charset="0"/>
              </a:rPr>
              <a:t>тыс. руб.</a:t>
            </a:r>
          </a:p>
          <a:p>
            <a:endParaRPr lang="ru-RU" sz="1000" dirty="0">
              <a:latin typeface="Verdana" pitchFamily="34" charset="0"/>
            </a:endParaRPr>
          </a:p>
          <a:p>
            <a:r>
              <a:rPr lang="ru-RU" sz="1000" dirty="0">
                <a:latin typeface="Verdana" pitchFamily="34" charset="0"/>
              </a:rPr>
              <a:t>Продажа активов </a:t>
            </a:r>
            <a:r>
              <a:rPr lang="ru-RU" sz="1000" b="1" dirty="0" smtClean="0">
                <a:latin typeface="Verdana" pitchFamily="34" charset="0"/>
              </a:rPr>
              <a:t>500 </a:t>
            </a:r>
            <a:r>
              <a:rPr lang="ru-RU" sz="1000" b="1" dirty="0">
                <a:latin typeface="Verdana" pitchFamily="34" charset="0"/>
              </a:rPr>
              <a:t>тыс. руб.</a:t>
            </a:r>
          </a:p>
          <a:p>
            <a:endParaRPr lang="ru-RU" sz="1000" dirty="0">
              <a:latin typeface="Verdana" pitchFamily="34" charset="0"/>
            </a:endParaRPr>
          </a:p>
          <a:p>
            <a:endParaRPr lang="ru-RU" sz="1000" dirty="0">
              <a:latin typeface="Verdana" pitchFamily="34" charset="0"/>
            </a:endParaRPr>
          </a:p>
          <a:p>
            <a:r>
              <a:rPr lang="ru-RU" sz="1000" dirty="0">
                <a:latin typeface="Verdana" pitchFamily="34" charset="0"/>
              </a:rPr>
              <a:t>Плата за негативное воздействие на окружающую среду  </a:t>
            </a:r>
            <a:r>
              <a:rPr lang="ru-RU" sz="1000" b="1" dirty="0" smtClean="0">
                <a:latin typeface="Verdana" pitchFamily="34" charset="0"/>
              </a:rPr>
              <a:t>1260,0  </a:t>
            </a:r>
            <a:r>
              <a:rPr lang="ru-RU" sz="1000" b="1" dirty="0">
                <a:latin typeface="Verdana" pitchFamily="34" charset="0"/>
              </a:rPr>
              <a:t>тыс. руб</a:t>
            </a:r>
            <a:r>
              <a:rPr lang="ru-RU" sz="1100" b="1" dirty="0">
                <a:latin typeface="Verdana" pitchFamily="34" charset="0"/>
              </a:rPr>
              <a:t>.</a:t>
            </a:r>
          </a:p>
        </p:txBody>
      </p:sp>
      <p:sp>
        <p:nvSpPr>
          <p:cNvPr id="47117" name="TextBox 15"/>
          <p:cNvSpPr txBox="1">
            <a:spLocks noChangeArrowheads="1"/>
          </p:cNvSpPr>
          <p:nvPr/>
        </p:nvSpPr>
        <p:spPr bwMode="auto">
          <a:xfrm>
            <a:off x="1331913" y="4076700"/>
            <a:ext cx="1603375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 b="1" dirty="0" smtClean="0"/>
              <a:t>2020 </a:t>
            </a:r>
            <a:r>
              <a:rPr lang="ru-RU" sz="1600" b="1" dirty="0"/>
              <a:t>год</a:t>
            </a:r>
          </a:p>
        </p:txBody>
      </p:sp>
      <p:sp>
        <p:nvSpPr>
          <p:cNvPr id="47118" name="TextBox 16"/>
          <p:cNvSpPr txBox="1">
            <a:spLocks noChangeArrowheads="1"/>
          </p:cNvSpPr>
          <p:nvPr/>
        </p:nvSpPr>
        <p:spPr bwMode="auto">
          <a:xfrm>
            <a:off x="6156325" y="4076700"/>
            <a:ext cx="174783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 b="1" dirty="0" smtClean="0"/>
              <a:t>2021 </a:t>
            </a:r>
            <a:r>
              <a:rPr lang="ru-RU" sz="1600" b="1" dirty="0"/>
              <a:t>год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219700" y="4005263"/>
            <a:ext cx="3821113" cy="86177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endParaRPr lang="ru-RU" sz="1000" dirty="0">
              <a:latin typeface="+mn-lt"/>
            </a:endParaRPr>
          </a:p>
          <a:p>
            <a:pPr>
              <a:defRPr/>
            </a:pPr>
            <a:endParaRPr lang="ru-RU" sz="1000" dirty="0">
              <a:latin typeface="+mn-lt"/>
            </a:endParaRPr>
          </a:p>
          <a:p>
            <a:pPr>
              <a:defRPr/>
            </a:pPr>
            <a:endParaRPr lang="ru-RU" sz="1000" dirty="0">
              <a:latin typeface="+mn-lt"/>
            </a:endParaRPr>
          </a:p>
          <a:p>
            <a:pPr>
              <a:defRPr/>
            </a:pPr>
            <a:r>
              <a:rPr lang="ru-RU" sz="1000" dirty="0">
                <a:latin typeface="+mn-lt"/>
              </a:rPr>
              <a:t>Доходы</a:t>
            </a:r>
            <a:r>
              <a:rPr lang="ru-RU" sz="1000" dirty="0"/>
              <a:t> </a:t>
            </a:r>
            <a:r>
              <a:rPr lang="ru-RU" sz="1000" dirty="0">
                <a:latin typeface="+mn-lt"/>
              </a:rPr>
              <a:t>от использования </a:t>
            </a:r>
            <a:r>
              <a:rPr lang="ru-RU" sz="1000" dirty="0" smtClean="0">
                <a:latin typeface="+mn-lt"/>
              </a:rPr>
              <a:t>имущества</a:t>
            </a:r>
          </a:p>
          <a:p>
            <a:pPr>
              <a:defRPr/>
            </a:pPr>
            <a:r>
              <a:rPr lang="ru-RU" sz="1000" dirty="0" smtClean="0">
                <a:latin typeface="+mn-lt"/>
              </a:rPr>
              <a:t> </a:t>
            </a:r>
            <a:r>
              <a:rPr lang="ru-RU" sz="1000" b="1" dirty="0" smtClean="0">
                <a:latin typeface="+mn-lt"/>
              </a:rPr>
              <a:t>9100,0 </a:t>
            </a:r>
            <a:r>
              <a:rPr lang="ru-RU" sz="1000" b="1" dirty="0">
                <a:latin typeface="+mn-lt"/>
              </a:rPr>
              <a:t>тыс. руб.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5219700" y="4581525"/>
            <a:ext cx="2305050" cy="5540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endParaRPr lang="ru-RU" sz="1000" dirty="0">
              <a:latin typeface="+mn-lt"/>
            </a:endParaRPr>
          </a:p>
          <a:p>
            <a:pPr>
              <a:defRPr/>
            </a:pPr>
            <a:endParaRPr lang="ru-RU" sz="1000" dirty="0">
              <a:latin typeface="+mn-lt"/>
            </a:endParaRPr>
          </a:p>
          <a:p>
            <a:pPr>
              <a:defRPr/>
            </a:pPr>
            <a:r>
              <a:rPr lang="ru-RU" sz="1000" dirty="0">
                <a:latin typeface="+mn-lt"/>
              </a:rPr>
              <a:t>Штрафы  </a:t>
            </a:r>
            <a:r>
              <a:rPr lang="ru-RU" sz="1000" b="1" dirty="0" smtClean="0">
                <a:latin typeface="+mn-lt"/>
              </a:rPr>
              <a:t>2328,4 </a:t>
            </a:r>
            <a:r>
              <a:rPr lang="ru-RU" sz="1000" b="1" dirty="0">
                <a:latin typeface="+mn-lt"/>
              </a:rPr>
              <a:t>тыс. руб.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219700" y="5084763"/>
            <a:ext cx="3024188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endParaRPr lang="ru-RU" sz="1000" dirty="0">
              <a:latin typeface="+mn-lt"/>
            </a:endParaRPr>
          </a:p>
          <a:p>
            <a:pPr>
              <a:defRPr/>
            </a:pPr>
            <a:r>
              <a:rPr lang="ru-RU" sz="1000" dirty="0">
                <a:latin typeface="+mn-lt"/>
              </a:rPr>
              <a:t>Продажа активов </a:t>
            </a:r>
            <a:r>
              <a:rPr lang="ru-RU" sz="1000" b="1" dirty="0" smtClean="0">
                <a:latin typeface="+mn-lt"/>
              </a:rPr>
              <a:t>500 </a:t>
            </a:r>
            <a:r>
              <a:rPr lang="ru-RU" sz="1000" b="1" dirty="0">
                <a:latin typeface="+mn-lt"/>
              </a:rPr>
              <a:t>тыс. руб.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292725" y="5445125"/>
            <a:ext cx="2932113" cy="5540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endParaRPr lang="ru-RU" sz="1000" dirty="0">
              <a:latin typeface="+mn-lt"/>
            </a:endParaRPr>
          </a:p>
          <a:p>
            <a:pPr>
              <a:defRPr/>
            </a:pPr>
            <a:r>
              <a:rPr lang="ru-RU" sz="1000" dirty="0">
                <a:latin typeface="+mn-lt"/>
              </a:rPr>
              <a:t>Плата за негативное воздействие на </a:t>
            </a:r>
          </a:p>
          <a:p>
            <a:pPr>
              <a:defRPr/>
            </a:pPr>
            <a:r>
              <a:rPr lang="ru-RU" sz="1000" dirty="0">
                <a:latin typeface="+mn-lt"/>
              </a:rPr>
              <a:t>окружающую среду </a:t>
            </a:r>
            <a:r>
              <a:rPr lang="ru-RU" sz="1000" b="1" dirty="0" smtClean="0">
                <a:latin typeface="+mn-lt"/>
              </a:rPr>
              <a:t>1260,0 </a:t>
            </a:r>
            <a:r>
              <a:rPr lang="ru-RU" sz="1000" b="1" dirty="0">
                <a:latin typeface="+mn-lt"/>
              </a:rPr>
              <a:t>тыс. руб.</a:t>
            </a:r>
            <a:endParaRPr lang="ru-RU" sz="1000" b="1" dirty="0"/>
          </a:p>
        </p:txBody>
      </p:sp>
      <p:sp>
        <p:nvSpPr>
          <p:cNvPr id="23" name="Прямоугольник 22"/>
          <p:cNvSpPr/>
          <p:nvPr/>
        </p:nvSpPr>
        <p:spPr>
          <a:xfrm flipH="1">
            <a:off x="5003800" y="4581525"/>
            <a:ext cx="144463" cy="1444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003800" y="4941888"/>
            <a:ext cx="144463" cy="12541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5" name="Прямоугольник 24"/>
          <p:cNvSpPr/>
          <p:nvPr/>
        </p:nvSpPr>
        <p:spPr>
          <a:xfrm>
            <a:off x="5003800" y="5373688"/>
            <a:ext cx="144463" cy="14446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003800" y="5732463"/>
            <a:ext cx="144463" cy="14605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graphicFrame>
        <p:nvGraphicFramePr>
          <p:cNvPr id="47112" name="Объект 3"/>
          <p:cNvGraphicFramePr>
            <a:graphicFrameLocks/>
          </p:cNvGraphicFramePr>
          <p:nvPr/>
        </p:nvGraphicFramePr>
        <p:xfrm>
          <a:off x="504825" y="790575"/>
          <a:ext cx="3648075" cy="3028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218" name="Worksheet" r:id="rId4" imgW="2914734" imgH="2419470" progId="Excel.Sheet.8">
                  <p:embed/>
                </p:oleObj>
              </mc:Choice>
              <mc:Fallback>
                <p:oleObj name="Worksheet" r:id="rId4" imgW="2914734" imgH="2419470" progId="Excel.Sheet.8">
                  <p:embed/>
                  <p:pic>
                    <p:nvPicPr>
                      <p:cNvPr id="47112" name="Объект 3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4825" y="790575"/>
                        <a:ext cx="3648075" cy="3028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114" name="Object 10"/>
          <p:cNvGraphicFramePr>
            <a:graphicFrameLocks/>
          </p:cNvGraphicFramePr>
          <p:nvPr/>
        </p:nvGraphicFramePr>
        <p:xfrm>
          <a:off x="4857752" y="928670"/>
          <a:ext cx="3648075" cy="3028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219" name="Worksheet" r:id="rId6" imgW="2914734" imgH="2419470" progId="Excel.Sheet.8">
                  <p:embed/>
                </p:oleObj>
              </mc:Choice>
              <mc:Fallback>
                <p:oleObj name="Worksheet" r:id="rId6" imgW="2914734" imgH="2419470" progId="Excel.Sheet.8">
                  <p:embed/>
                  <p:pic>
                    <p:nvPicPr>
                      <p:cNvPr id="47114" name="Object 10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57752" y="928670"/>
                        <a:ext cx="3648075" cy="3028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86846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288" y="5572140"/>
            <a:ext cx="8291512" cy="928694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ru-RU" sz="1800" i="1" dirty="0" smtClean="0">
                <a:solidFill>
                  <a:schemeClr val="tx1"/>
                </a:solidFill>
              </a:rPr>
              <a:t>ДИНАМИКА ПОСТУПЛЕНИЯ МЕЖБЮДЖЕТНЫХ ТРАНСФЕРТОВ В БЮДЖЕТ ЗИМИНСКОГО ГОРОДСКОГО </a:t>
            </a:r>
            <a:br>
              <a:rPr lang="ru-RU" sz="1800" i="1" dirty="0" smtClean="0">
                <a:solidFill>
                  <a:schemeClr val="tx1"/>
                </a:solidFill>
              </a:rPr>
            </a:br>
            <a:r>
              <a:rPr lang="ru-RU" sz="1800" i="1" dirty="0" smtClean="0">
                <a:solidFill>
                  <a:schemeClr val="tx1"/>
                </a:solidFill>
              </a:rPr>
              <a:t>МУНИЦИПАЛЬНОГО ОБРАЗОВАНИЯ </a:t>
            </a:r>
            <a:endParaRPr lang="ru-RU" sz="1800" i="1" dirty="0">
              <a:solidFill>
                <a:schemeClr val="tx1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680A2D-FDA3-44EB-B6E6-920DB56C1524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  <p:graphicFrame>
        <p:nvGraphicFramePr>
          <p:cNvPr id="50178" name="Содержимое 7"/>
          <p:cNvGraphicFramePr>
            <a:graphicFrameLocks noGrp="1"/>
          </p:cNvGraphicFramePr>
          <p:nvPr>
            <p:ph idx="1"/>
          </p:nvPr>
        </p:nvGraphicFramePr>
        <p:xfrm>
          <a:off x="0" y="214290"/>
          <a:ext cx="9144000" cy="5286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226" name="Worksheet" r:id="rId3" imgW="7420012" imgH="3210030" progId="Excel.Sheet.8">
                  <p:embed/>
                </p:oleObj>
              </mc:Choice>
              <mc:Fallback>
                <p:oleObj name="Worksheet" r:id="rId3" imgW="7420012" imgH="3210030" progId="Excel.Sheet.8">
                  <p:embed/>
                  <p:pic>
                    <p:nvPicPr>
                      <p:cNvPr id="50178" name="Содержимое 7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214290"/>
                        <a:ext cx="9144000" cy="5286412"/>
                      </a:xfrm>
                      <a:prstGeom prst="rect">
                        <a:avLst/>
                      </a:prstGeom>
                      <a:solidFill>
                        <a:schemeClr val="bg2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0291931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8593</TotalTime>
  <Words>1240</Words>
  <Application>Microsoft Office PowerPoint</Application>
  <PresentationFormat>Экран (4:3)</PresentationFormat>
  <Paragraphs>403</Paragraphs>
  <Slides>19</Slides>
  <Notes>12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19</vt:i4>
      </vt:variant>
    </vt:vector>
  </HeadingPairs>
  <TitlesOfParts>
    <vt:vector size="22" baseType="lpstr">
      <vt:lpstr>Аспект</vt:lpstr>
      <vt:lpstr>Worksheet</vt:lpstr>
      <vt:lpstr>Лист</vt:lpstr>
      <vt:lpstr>Проект бюджета Зиминского городского муниципального образования на 2019 год и плановый период 2020 и 2021 годов 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ДИНАМИКА ПОСТУПЛЕНИЯ МЕЖБЮДЖЕТНЫХ ТРАНСФЕРТОВ В БЮДЖЕТ ЗИМИНСКОГО ГОРОДСКОГО  МУНИЦИПАЛЬНОГО ОБРАЗОВАНИЯ </vt:lpstr>
      <vt:lpstr>Презентация PowerPoint</vt:lpstr>
      <vt:lpstr>Презентация PowerPoint</vt:lpstr>
      <vt:lpstr>Презентация PowerPoint</vt:lpstr>
      <vt:lpstr>Структура расходной части  бюджета в разрезе муниципальных программ на 2019 год (тыс.руб.)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Финансовое управление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Помогаева</dc:creator>
  <cp:lastModifiedBy>OIS</cp:lastModifiedBy>
  <cp:revision>1144</cp:revision>
  <dcterms:created xsi:type="dcterms:W3CDTF">2013-11-05T05:29:52Z</dcterms:created>
  <dcterms:modified xsi:type="dcterms:W3CDTF">2022-08-26T07:47:59Z</dcterms:modified>
</cp:coreProperties>
</file>