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734" r:id="rId1"/>
  </p:sldMasterIdLst>
  <p:notesMasterIdLst>
    <p:notesMasterId r:id="rId23"/>
  </p:notesMasterIdLst>
  <p:handoutMasterIdLst>
    <p:handoutMasterId r:id="rId24"/>
  </p:handoutMasterIdLst>
  <p:sldIdLst>
    <p:sldId id="399" r:id="rId2"/>
    <p:sldId id="372" r:id="rId3"/>
    <p:sldId id="389" r:id="rId4"/>
    <p:sldId id="390" r:id="rId5"/>
    <p:sldId id="391" r:id="rId6"/>
    <p:sldId id="392" r:id="rId7"/>
    <p:sldId id="393" r:id="rId8"/>
    <p:sldId id="394" r:id="rId9"/>
    <p:sldId id="395" r:id="rId10"/>
    <p:sldId id="396" r:id="rId11"/>
    <p:sldId id="397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87" r:id="rId20"/>
    <p:sldId id="388" r:id="rId21"/>
    <p:sldId id="28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A91FA9"/>
    <a:srgbClr val="FFFF99"/>
    <a:srgbClr val="C5FF99"/>
    <a:srgbClr val="66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8545" autoAdjust="0"/>
  </p:normalViewPr>
  <p:slideViewPr>
    <p:cSldViewPr>
      <p:cViewPr>
        <p:scale>
          <a:sx n="110" d="100"/>
          <a:sy n="110" d="100"/>
        </p:scale>
        <p:origin x="-163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01334"/>
    </p:cViewPr>
  </p:outlineViewPr>
  <p:notesTextViewPr>
    <p:cViewPr>
      <p:scale>
        <a:sx n="55" d="100"/>
        <a:sy n="55" d="100"/>
      </p:scale>
      <p:origin x="0" y="0"/>
    </p:cViewPr>
  </p:notesTextViewPr>
  <p:sorterViewPr>
    <p:cViewPr>
      <p:scale>
        <a:sx n="66" d="100"/>
        <a:sy n="66" d="100"/>
      </p:scale>
      <p:origin x="0" y="2388"/>
    </p:cViewPr>
  </p:sorterViewPr>
  <p:notesViewPr>
    <p:cSldViewPr>
      <p:cViewPr varScale="1">
        <p:scale>
          <a:sx n="53" d="100"/>
          <a:sy n="53" d="100"/>
        </p:scale>
        <p:origin x="-295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275474556277536E-2"/>
          <c:y val="5.1886345032306498E-2"/>
          <c:w val="0.81865620765086045"/>
          <c:h val="0.9041874532263234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69,3%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C9-4669-8875-BC391C86111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C9-4669-8875-BC391C86111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11,7%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C9-4669-8875-BC391C86111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8,8%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C9-4669-8875-BC391C86111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Акцизы 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Госпошлина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0.69300000000000006</c:v>
                </c:pt>
                <c:pt idx="1">
                  <c:v>6.7000000000000018E-2</c:v>
                </c:pt>
                <c:pt idx="2">
                  <c:v>0.11700000000000003</c:v>
                </c:pt>
                <c:pt idx="3">
                  <c:v>8.8000000000000023E-2</c:v>
                </c:pt>
                <c:pt idx="4">
                  <c:v>3.500000000000001E-2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01-418A-9F80-BCED217E0F9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0.74600000000000011</c:v>
                </c:pt>
                <c:pt idx="1">
                  <c:v>7.0999999999999994E-2</c:v>
                </c:pt>
                <c:pt idx="2">
                  <c:v>6.8000000000000019E-2</c:v>
                </c:pt>
                <c:pt idx="3">
                  <c:v>7.6999999999999999E-2</c:v>
                </c:pt>
                <c:pt idx="4">
                  <c:v>3.7999999999999999E-2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B6-45EE-97D8-2CC246A2269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B6-45EE-97D8-2CC246A22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0.74600000000000011</c:v>
                </c:pt>
                <c:pt idx="1">
                  <c:v>7.3000000000000009E-2</c:v>
                </c:pt>
                <c:pt idx="2">
                  <c:v>6.8000000000000019E-2</c:v>
                </c:pt>
                <c:pt idx="3">
                  <c:v>7.5999999999999998E-2</c:v>
                </c:pt>
                <c:pt idx="4">
                  <c:v>3.6999999999999998E-2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58-4774-A98C-A8DC6B921B3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Лист1!$A$2:$A$7</c:f>
              <c:strCache>
                <c:ptCount val="5"/>
                <c:pt idx="0">
                  <c:v>НДФЛ 139761,0 тыс.руб.</c:v>
                </c:pt>
                <c:pt idx="1">
                  <c:v>Акцизы 13380,2 тыс.руб.</c:v>
                </c:pt>
                <c:pt idx="2">
                  <c:v>Налоги на совокупный доход 12122,2 тыс.руб.</c:v>
                </c:pt>
                <c:pt idx="3">
                  <c:v>Налоги на имущество 16600,5 тыс.руб.</c:v>
                </c:pt>
                <c:pt idx="4">
                  <c:v>Госпошлина 7050,0 тыс.руб.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58-4774-A98C-A8DC6B921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7600 тыс.руб.</c:v>
                </c:pt>
                <c:pt idx="1">
                  <c:v>Платежи при пользовании природными ресурсами 682,9 тыс.руб. </c:v>
                </c:pt>
                <c:pt idx="2">
                  <c:v>Штрафы 68 тыс.руб.</c:v>
                </c:pt>
                <c:pt idx="3">
                  <c:v>Продажа активов 350 тыс.руб.</c:v>
                </c:pt>
                <c:pt idx="4">
                  <c:v>Прочие неналоговые доходы 50 тыс.руб.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0.86800000000000055</c:v>
                </c:pt>
                <c:pt idx="1">
                  <c:v>7.8000000000000014E-2</c:v>
                </c:pt>
                <c:pt idx="2">
                  <c:v>8.0000000000000106E-3</c:v>
                </c:pt>
                <c:pt idx="3">
                  <c:v>4.0000000000000022E-2</c:v>
                </c:pt>
                <c:pt idx="4">
                  <c:v>6.0000000000000045E-3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517-43C6-BD62-2E40602C804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Лист1!$A$2:$A$6</c:f>
              <c:strCache>
                <c:ptCount val="5"/>
                <c:pt idx="0">
                  <c:v>Доходы от использования имущества 7600 тыс.руб.</c:v>
                </c:pt>
                <c:pt idx="1">
                  <c:v>Платежи при пользовании природными ресурсами 682,9 тыс.руб. </c:v>
                </c:pt>
                <c:pt idx="2">
                  <c:v>Штрафы 68 тыс.руб.</c:v>
                </c:pt>
                <c:pt idx="3">
                  <c:v>Продажа активов 350 тыс.руб.</c:v>
                </c:pt>
                <c:pt idx="4">
                  <c:v>Прочие неналоговые доходы 50 тыс.руб.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517-43C6-BD62-2E40602C80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2.7350235922704365E-2"/>
                  <c:y val="-2.914369401599644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9A-4559-83DC-8B20F6797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696,7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0.85700000000000054</c:v>
                </c:pt>
                <c:pt idx="1">
                  <c:v>7.900000000000007E-2</c:v>
                </c:pt>
                <c:pt idx="2">
                  <c:v>8.0000000000000106E-3</c:v>
                </c:pt>
                <c:pt idx="3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5B4-4FD1-B420-8D7568A38C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696,7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5B4-4FD1-B420-8D7568A38C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3"/>
              <c:layout>
                <c:manualLayout>
                  <c:x val="2.0915024068746197E-2"/>
                  <c:y val="-2.867363443509328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25-4015-BAD6-353F3AA47A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717,6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0.85500000000000054</c:v>
                </c:pt>
                <c:pt idx="1">
                  <c:v>8.1000000000000003E-2</c:v>
                </c:pt>
                <c:pt idx="2">
                  <c:v>8.0000000000000106E-3</c:v>
                </c:pt>
                <c:pt idx="3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E64-44D7-B3D4-2840528729C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Доходы от использования имущества 7600,0 тыс.руб.</c:v>
                </c:pt>
                <c:pt idx="1">
                  <c:v>Платежи при пользовании природными ресурсами 717,6 тыс.руб.</c:v>
                </c:pt>
                <c:pt idx="2">
                  <c:v>Штрафы 70 тыс.руб.</c:v>
                </c:pt>
                <c:pt idx="3">
                  <c:v>Продажа активов 500 тыс.руб.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E64-44D7-B3D4-2840528729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b"/>
      <c:overlay val="0"/>
    </c:legend>
    <c:plotVisOnly val="1"/>
    <c:dispBlanksAs val="zero"/>
    <c:showDLblsOverMax val="0"/>
  </c:chart>
  <c:txPr>
    <a:bodyPr/>
    <a:lstStyle/>
    <a:p>
      <a:pPr>
        <a:defRPr b="1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sideWall>
    <c:backWall>
      <c:thickness val="0"/>
      <c:spPr>
        <a:effectLst>
          <a:outerShdw blurRad="50800" dist="50800" dir="5400000" algn="ctr" rotWithShape="0">
            <a:schemeClr val="accent1">
              <a:lumMod val="40000"/>
              <a:lumOff val="60000"/>
            </a:schemeClr>
          </a:outerShdw>
        </a:effectLst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155337</c:v>
                </c:pt>
                <c:pt idx="1">
                  <c:v>157235</c:v>
                </c:pt>
                <c:pt idx="2">
                  <c:v>90083.3</c:v>
                </c:pt>
                <c:pt idx="3">
                  <c:v>74672.399999999994</c:v>
                </c:pt>
                <c:pt idx="4">
                  <c:v>77809.3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37D-4665-AA65-FBCF6CFC11B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258470</c:v>
                </c:pt>
                <c:pt idx="1">
                  <c:v>222521</c:v>
                </c:pt>
                <c:pt idx="2">
                  <c:v>283322.7</c:v>
                </c:pt>
                <c:pt idx="3">
                  <c:v>210461.7</c:v>
                </c:pt>
                <c:pt idx="4">
                  <c:v>695375.4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7D-4665-AA65-FBCF6CFC11B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443024</c:v>
                </c:pt>
                <c:pt idx="1">
                  <c:v>548599</c:v>
                </c:pt>
                <c:pt idx="2">
                  <c:v>530781.4</c:v>
                </c:pt>
                <c:pt idx="3">
                  <c:v>516645.1</c:v>
                </c:pt>
                <c:pt idx="4">
                  <c:v>516762.9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37D-4665-AA65-FBCF6CFC11B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1">
                  <c:v>6040.4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37D-4665-AA65-FBCF6CFC1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633472"/>
        <c:axId val="42635264"/>
        <c:axId val="0"/>
      </c:bar3DChart>
      <c:catAx>
        <c:axId val="4263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635264"/>
        <c:crosses val="autoZero"/>
        <c:auto val="1"/>
        <c:lblAlgn val="ctr"/>
        <c:lblOffset val="100"/>
        <c:noMultiLvlLbl val="0"/>
      </c:catAx>
      <c:valAx>
        <c:axId val="4263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633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2.652053407211118E-2"/>
          <c:y val="2.7605277156046999E-2"/>
          <c:w val="0.97038701751585665"/>
          <c:h val="0.9106478224403198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224154.4</c:v>
                </c:pt>
                <c:pt idx="1">
                  <c:v>208502.2</c:v>
                </c:pt>
                <c:pt idx="2">
                  <c:v>206362.9</c:v>
                </c:pt>
                <c:pt idx="3">
                  <c:v>196094.4</c:v>
                </c:pt>
                <c:pt idx="4">
                  <c:v>200765.2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98-4678-91E2-480D1D8B3D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856831.1</c:v>
                </c:pt>
                <c:pt idx="1">
                  <c:v>934395.7</c:v>
                </c:pt>
                <c:pt idx="2">
                  <c:v>904187.4</c:v>
                </c:pt>
                <c:pt idx="3">
                  <c:v>801779.19999999972</c:v>
                </c:pt>
                <c:pt idx="4">
                  <c:v>1289947.6000000001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098-4678-91E2-480D1D8B3D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Факт 2018</c:v>
                </c:pt>
                <c:pt idx="1">
                  <c:v>Оценка 2019</c:v>
                </c:pt>
                <c:pt idx="2">
                  <c:v>Прогноз 2020</c:v>
                </c:pt>
                <c:pt idx="3">
                  <c:v>Прогноз 2021</c:v>
                </c:pt>
                <c:pt idx="4">
                  <c:v>Прогноз 2022</c:v>
                </c:pt>
              </c:strCache>
            </c:strRef>
          </c:cat>
          <c:val>
            <c:numRef>
              <c:f>Лист1!$D$2:$D$6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098-4678-91E2-480D1D8B3D4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38266752"/>
        <c:axId val="38268288"/>
        <c:axId val="0"/>
      </c:bar3DChart>
      <c:catAx>
        <c:axId val="38266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8268288"/>
        <c:crosses val="autoZero"/>
        <c:auto val="1"/>
        <c:lblAlgn val="ctr"/>
        <c:lblOffset val="100"/>
        <c:noMultiLvlLbl val="0"/>
      </c:catAx>
      <c:valAx>
        <c:axId val="3826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8266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95465095975752268"/>
          <c:w val="0.64165923141623593"/>
          <c:h val="4.5349040242477469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0.2087</cdr:x>
      <cdr:y>0.75</cdr:y>
    </cdr:from>
    <cdr:to>
      <cdr:x>0.31304</cdr:x>
      <cdr:y>0.82895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1714511" y="4071966"/>
          <a:ext cx="857256" cy="42862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  <a:ln xmlns:a="http://schemas.openxmlformats.org/drawingml/2006/main">
          <a:solidFill>
            <a:schemeClr val="accent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FF0000"/>
              </a:solidFill>
            </a:rPr>
            <a:t>-</a:t>
          </a:r>
          <a:r>
            <a:rPr lang="ru-RU" sz="1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15652,2</a:t>
          </a:r>
        </a:p>
      </cdr:txBody>
    </cdr:sp>
  </cdr:relSizeAnchor>
  <cdr:relSizeAnchor xmlns:cdr="http://schemas.openxmlformats.org/drawingml/2006/chartDrawing">
    <cdr:from>
      <cdr:x>0.21739</cdr:x>
      <cdr:y>0.52632</cdr:y>
    </cdr:from>
    <cdr:to>
      <cdr:x>0.319</cdr:x>
      <cdr:y>0.61842</cdr:y>
    </cdr:to>
    <cdr:sp macro="" textlink="">
      <cdr:nvSpPr>
        <cdr:cNvPr id="6" name="Стрелка вправо 5"/>
        <cdr:cNvSpPr/>
      </cdr:nvSpPr>
      <cdr:spPr>
        <a:xfrm xmlns:a="http://schemas.openxmlformats.org/drawingml/2006/main">
          <a:off x="1785949" y="2857520"/>
          <a:ext cx="834754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>
              <a:solidFill>
                <a:srgbClr val="004620"/>
              </a:solidFill>
              <a:latin typeface="Calibri" pitchFamily="34" charset="0"/>
              <a:cs typeface="Calibri" pitchFamily="34" charset="0"/>
            </a:rPr>
            <a:t>+77564,6</a:t>
          </a:r>
        </a:p>
      </cdr:txBody>
    </cdr:sp>
  </cdr:relSizeAnchor>
  <cdr:relSizeAnchor xmlns:cdr="http://schemas.openxmlformats.org/drawingml/2006/chartDrawing">
    <cdr:from>
      <cdr:x>0.35652</cdr:x>
      <cdr:y>0.77632</cdr:y>
    </cdr:from>
    <cdr:to>
      <cdr:x>0.45018</cdr:x>
      <cdr:y>0.85526</cdr:y>
    </cdr:to>
    <cdr:sp macro="" textlink="">
      <cdr:nvSpPr>
        <cdr:cNvPr id="7" name="Стрелка вправо 6"/>
        <cdr:cNvSpPr/>
      </cdr:nvSpPr>
      <cdr:spPr>
        <a:xfrm xmlns:a="http://schemas.openxmlformats.org/drawingml/2006/main">
          <a:off x="2928957" y="4214842"/>
          <a:ext cx="769452" cy="42862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-2139,3</a:t>
          </a:r>
        </a:p>
        <a:p xmlns:a="http://schemas.openxmlformats.org/drawingml/2006/main"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0.36522</cdr:x>
      <cdr:y>0.53947</cdr:y>
    </cdr:from>
    <cdr:to>
      <cdr:x>0.46957</cdr:x>
      <cdr:y>0.63396</cdr:y>
    </cdr:to>
    <cdr:sp macro="" textlink="">
      <cdr:nvSpPr>
        <cdr:cNvPr id="8" name="Стрелка вправо 7"/>
        <cdr:cNvSpPr/>
      </cdr:nvSpPr>
      <cdr:spPr>
        <a:xfrm xmlns:a="http://schemas.openxmlformats.org/drawingml/2006/main">
          <a:off x="3000395" y="2928958"/>
          <a:ext cx="857256" cy="513008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-30208,3</a:t>
          </a:r>
        </a:p>
        <a:p xmlns:a="http://schemas.openxmlformats.org/drawingml/2006/main"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0.51304</cdr:x>
      <cdr:y>0.59211</cdr:y>
    </cdr:from>
    <cdr:to>
      <cdr:x>0.61521</cdr:x>
      <cdr:y>0.68421</cdr:y>
    </cdr:to>
    <cdr:sp macro="" textlink="">
      <cdr:nvSpPr>
        <cdr:cNvPr id="9" name="Стрелка вправо 8"/>
        <cdr:cNvSpPr/>
      </cdr:nvSpPr>
      <cdr:spPr>
        <a:xfrm xmlns:a="http://schemas.openxmlformats.org/drawingml/2006/main">
          <a:off x="4214841" y="3214710"/>
          <a:ext cx="839328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-102408,2</a:t>
          </a:r>
        </a:p>
        <a:p xmlns:a="http://schemas.openxmlformats.org/drawingml/2006/main"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0.51304</cdr:x>
      <cdr:y>0.80263</cdr:y>
    </cdr:from>
    <cdr:to>
      <cdr:x>0.6087</cdr:x>
      <cdr:y>0.88127</cdr:y>
    </cdr:to>
    <cdr:sp macro="" textlink="">
      <cdr:nvSpPr>
        <cdr:cNvPr id="10" name="Стрелка вправо 9"/>
        <cdr:cNvSpPr/>
      </cdr:nvSpPr>
      <cdr:spPr>
        <a:xfrm xmlns:a="http://schemas.openxmlformats.org/drawingml/2006/main">
          <a:off x="4214841" y="4357718"/>
          <a:ext cx="785818" cy="42696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-10268,5</a:t>
          </a:r>
          <a:endParaRPr lang="ru-RU" sz="1000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0.66957</cdr:x>
      <cdr:y>0.59623</cdr:y>
    </cdr:from>
    <cdr:to>
      <cdr:x>0.78261</cdr:x>
      <cdr:y>0.68421</cdr:y>
    </cdr:to>
    <cdr:sp macro="" textlink="">
      <cdr:nvSpPr>
        <cdr:cNvPr id="11" name="Стрелка вправо 10"/>
        <cdr:cNvSpPr/>
      </cdr:nvSpPr>
      <cdr:spPr>
        <a:xfrm xmlns:a="http://schemas.openxmlformats.org/drawingml/2006/main">
          <a:off x="5500725" y="3237104"/>
          <a:ext cx="928694" cy="477672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chemeClr val="accent4">
                  <a:lumMod val="75000"/>
                </a:schemeClr>
              </a:solidFill>
            </a:rPr>
            <a:t>+</a:t>
          </a:r>
          <a:r>
            <a:rPr lang="ru-RU" sz="1000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672781,6</a:t>
          </a:r>
        </a:p>
        <a:p xmlns:a="http://schemas.openxmlformats.org/drawingml/2006/main"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0.66262</cdr:x>
      <cdr:y>0.82162</cdr:y>
    </cdr:from>
    <cdr:to>
      <cdr:x>0.75977</cdr:x>
      <cdr:y>0.89287</cdr:y>
    </cdr:to>
    <cdr:sp macro="" textlink="">
      <cdr:nvSpPr>
        <cdr:cNvPr id="12" name="Стрелка вправо 11"/>
        <cdr:cNvSpPr/>
      </cdr:nvSpPr>
      <cdr:spPr>
        <a:xfrm xmlns:a="http://schemas.openxmlformats.org/drawingml/2006/main" rot="278594">
          <a:off x="5443635" y="4460826"/>
          <a:ext cx="798123" cy="38683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000" b="1" dirty="0" smtClean="0">
              <a:solidFill>
                <a:srgbClr val="004620"/>
              </a:solidFill>
            </a:rPr>
            <a:t>+</a:t>
          </a:r>
          <a:r>
            <a:rPr lang="ru-RU" sz="1000" b="1" dirty="0" smtClean="0">
              <a:solidFill>
                <a:srgbClr val="004620"/>
              </a:solidFill>
              <a:latin typeface="Calibri" pitchFamily="34" charset="0"/>
              <a:cs typeface="Calibri" pitchFamily="34" charset="0"/>
            </a:rPr>
            <a:t>4670,8</a:t>
          </a:r>
          <a:endParaRPr lang="ru-RU" sz="1000" b="1" dirty="0">
            <a:solidFill>
              <a:srgbClr val="00462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0.26092</cdr:x>
      <cdr:y>0.3741</cdr:y>
    </cdr:from>
    <cdr:to>
      <cdr:x>0.29547</cdr:x>
      <cdr:y>0.4026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2461757" y="2061377"/>
          <a:ext cx="326003" cy="157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0.37191</cdr:x>
      <cdr:y>0.22538</cdr:y>
    </cdr:from>
    <cdr:to>
      <cdr:x>0.47405</cdr:x>
      <cdr:y>0.30795</cdr:y>
    </cdr:to>
    <cdr:sp macro="" textlink="">
      <cdr:nvSpPr>
        <cdr:cNvPr id="19" name="Стрелка вправо 18"/>
        <cdr:cNvSpPr/>
      </cdr:nvSpPr>
      <cdr:spPr>
        <a:xfrm xmlns:a="http://schemas.openxmlformats.org/drawingml/2006/main" rot="1449398">
          <a:off x="3055383" y="1223638"/>
          <a:ext cx="839118" cy="448297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-30358,5</a:t>
          </a:r>
          <a:endParaRPr lang="ru-RU" b="1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  <a:p xmlns:a="http://schemas.openxmlformats.org/drawingml/2006/main"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0.52931</cdr:x>
      <cdr:y>0.28187</cdr:y>
    </cdr:from>
    <cdr:to>
      <cdr:x>0.64226</cdr:x>
      <cdr:y>0.37397</cdr:y>
    </cdr:to>
    <cdr:sp macro="" textlink="">
      <cdr:nvSpPr>
        <cdr:cNvPr id="20" name="Стрелка вправо 19"/>
        <cdr:cNvSpPr/>
      </cdr:nvSpPr>
      <cdr:spPr>
        <a:xfrm xmlns:a="http://schemas.openxmlformats.org/drawingml/2006/main" rot="1504138">
          <a:off x="4348517" y="1530337"/>
          <a:ext cx="927846" cy="500066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-112676,7</a:t>
          </a:r>
        </a:p>
        <a:p xmlns:a="http://schemas.openxmlformats.org/drawingml/2006/main"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0.54311</cdr:x>
      <cdr:y>0.5</cdr:y>
    </cdr:from>
    <cdr:to>
      <cdr:x>0.54795</cdr:x>
      <cdr:y>0.50787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5124450" y="2905125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0.13043</cdr:x>
      <cdr:y>0.15789</cdr:y>
    </cdr:from>
    <cdr:to>
      <cdr:x>0.2546</cdr:x>
      <cdr:y>0.21194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1071569" y="857256"/>
          <a:ext cx="1020103" cy="29345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1078558,7</a:t>
          </a:r>
        </a:p>
      </cdr:txBody>
    </cdr:sp>
  </cdr:relSizeAnchor>
  <cdr:relSizeAnchor xmlns:cdr="http://schemas.openxmlformats.org/drawingml/2006/chartDrawing">
    <cdr:from>
      <cdr:x>0.33043</cdr:x>
      <cdr:y>0.15789</cdr:y>
    </cdr:from>
    <cdr:to>
      <cdr:x>0.46086</cdr:x>
      <cdr:y>0.20889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2714643" y="857256"/>
          <a:ext cx="1071530" cy="27689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1140908,8</a:t>
          </a:r>
        </a:p>
      </cdr:txBody>
    </cdr:sp>
  </cdr:relSizeAnchor>
  <cdr:relSizeAnchor xmlns:cdr="http://schemas.openxmlformats.org/drawingml/2006/chartDrawing">
    <cdr:from>
      <cdr:x>0.46087</cdr:x>
      <cdr:y>0.19737</cdr:y>
    </cdr:from>
    <cdr:to>
      <cdr:x>0.59131</cdr:x>
      <cdr:y>0.26414</cdr:y>
    </cdr:to>
    <cdr:sp macro="" textlink="">
      <cdr:nvSpPr>
        <cdr:cNvPr id="23" name="Прямоугольник 22"/>
        <cdr:cNvSpPr/>
      </cdr:nvSpPr>
      <cdr:spPr>
        <a:xfrm xmlns:a="http://schemas.openxmlformats.org/drawingml/2006/main">
          <a:off x="3786213" y="1071570"/>
          <a:ext cx="1071613" cy="36251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1110550,3</a:t>
          </a:r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0.64348</cdr:x>
      <cdr:y>0.30263</cdr:y>
    </cdr:from>
    <cdr:to>
      <cdr:x>0.75651</cdr:x>
      <cdr:y>0.35192</cdr:y>
    </cdr:to>
    <cdr:sp macro="" textlink="">
      <cdr:nvSpPr>
        <cdr:cNvPr id="24" name="Прямоугольник 23"/>
        <cdr:cNvSpPr/>
      </cdr:nvSpPr>
      <cdr:spPr>
        <a:xfrm xmlns:a="http://schemas.openxmlformats.org/drawingml/2006/main">
          <a:off x="5286411" y="1643074"/>
          <a:ext cx="928584" cy="267609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997873,6</a:t>
          </a:r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0.75652</cdr:x>
      <cdr:y>0.06579</cdr:y>
    </cdr:from>
    <cdr:to>
      <cdr:x>0.87826</cdr:x>
      <cdr:y>0.13158</cdr:y>
    </cdr:to>
    <cdr:sp macro="" textlink="">
      <cdr:nvSpPr>
        <cdr:cNvPr id="25" name="Прямоугольник 24"/>
        <cdr:cNvSpPr/>
      </cdr:nvSpPr>
      <cdr:spPr>
        <a:xfrm xmlns:a="http://schemas.openxmlformats.org/drawingml/2006/main">
          <a:off x="6215105" y="357190"/>
          <a:ext cx="1000132" cy="35719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1490712,8</a:t>
          </a:r>
        </a:p>
        <a:p xmlns:a="http://schemas.openxmlformats.org/drawingml/2006/main">
          <a:endParaRPr lang="ru-RU" sz="1400" b="1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  <a:p xmlns:a="http://schemas.openxmlformats.org/drawingml/2006/main"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0.21739</cdr:x>
      <cdr:y>0.21053</cdr:y>
    </cdr:from>
    <cdr:to>
      <cdr:x>0.32108</cdr:x>
      <cdr:y>0.29142</cdr:y>
    </cdr:to>
    <cdr:sp macro="" textlink="">
      <cdr:nvSpPr>
        <cdr:cNvPr id="26" name="Стрелка вправо 25"/>
        <cdr:cNvSpPr/>
      </cdr:nvSpPr>
      <cdr:spPr>
        <a:xfrm xmlns:a="http://schemas.openxmlformats.org/drawingml/2006/main" rot="21135684">
          <a:off x="1785949" y="1143008"/>
          <a:ext cx="851852" cy="439175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+62350,1</a:t>
          </a:r>
        </a:p>
      </cdr:txBody>
    </cdr:sp>
  </cdr:relSizeAnchor>
  <cdr:relSizeAnchor xmlns:cdr="http://schemas.openxmlformats.org/drawingml/2006/chartDrawing">
    <cdr:from>
      <cdr:x>0.68263</cdr:x>
      <cdr:y>0.3613</cdr:y>
    </cdr:from>
    <cdr:to>
      <cdr:x>0.79378</cdr:x>
      <cdr:y>0.44581</cdr:y>
    </cdr:to>
    <cdr:sp macro="" textlink="">
      <cdr:nvSpPr>
        <cdr:cNvPr id="27" name="Стрелка вправо 26"/>
        <cdr:cNvSpPr/>
      </cdr:nvSpPr>
      <cdr:spPr>
        <a:xfrm xmlns:a="http://schemas.openxmlformats.org/drawingml/2006/main" rot="19070791">
          <a:off x="5608036" y="1961587"/>
          <a:ext cx="913138" cy="458829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6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rPr>
            <a:t>+492839,2</a:t>
          </a:r>
          <a:endParaRPr lang="ru-RU" b="1" dirty="0">
            <a:solidFill>
              <a:schemeClr val="accent4">
                <a:lumMod val="75000"/>
              </a:schemeClr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0.24348</cdr:x>
      <cdr:y>0.15789</cdr:y>
    </cdr:from>
    <cdr:to>
      <cdr:x>0.32174</cdr:x>
      <cdr:y>0.20511</cdr:y>
    </cdr:to>
    <cdr:sp macro="" textlink="">
      <cdr:nvSpPr>
        <cdr:cNvPr id="28" name="Прямоугольник 27"/>
        <cdr:cNvSpPr/>
      </cdr:nvSpPr>
      <cdr:spPr>
        <a:xfrm xmlns:a="http://schemas.openxmlformats.org/drawingml/2006/main">
          <a:off x="2000263" y="857256"/>
          <a:ext cx="642935" cy="256371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>
              <a:solidFill>
                <a:sysClr val="windowText" lastClr="000000"/>
              </a:solidFill>
            </a:rPr>
            <a:t>+</a:t>
          </a:r>
          <a:r>
            <a:rPr lang="ru-RU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5,8%</a:t>
          </a:r>
          <a:endParaRPr lang="ru-RU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0.44348</cdr:x>
      <cdr:y>0.15789</cdr:y>
    </cdr:from>
    <cdr:to>
      <cdr:x>0.52042</cdr:x>
      <cdr:y>0.20399</cdr:y>
    </cdr:to>
    <cdr:sp macro="" textlink="">
      <cdr:nvSpPr>
        <cdr:cNvPr id="29" name="Прямоугольник 28"/>
        <cdr:cNvSpPr/>
      </cdr:nvSpPr>
      <cdr:spPr>
        <a:xfrm xmlns:a="http://schemas.openxmlformats.org/drawingml/2006/main">
          <a:off x="3643337" y="857256"/>
          <a:ext cx="632090" cy="250290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-2,7%</a:t>
          </a:r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0.57391</cdr:x>
      <cdr:y>0.25</cdr:y>
    </cdr:from>
    <cdr:to>
      <cdr:x>0.66087</cdr:x>
      <cdr:y>0.28947</cdr:y>
    </cdr:to>
    <cdr:sp macro="" textlink="">
      <cdr:nvSpPr>
        <cdr:cNvPr id="30" name="Прямоугольник 29"/>
        <cdr:cNvSpPr/>
      </cdr:nvSpPr>
      <cdr:spPr>
        <a:xfrm xmlns:a="http://schemas.openxmlformats.org/drawingml/2006/main">
          <a:off x="4714907" y="1357322"/>
          <a:ext cx="714380" cy="214314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rPr>
            <a:t>-10,1%</a:t>
          </a:r>
          <a:endParaRPr lang="ru-RU" dirty="0">
            <a:solidFill>
              <a:srgbClr val="FF0000"/>
            </a:solidFill>
            <a:latin typeface="Calibri" pitchFamily="34" charset="0"/>
            <a:cs typeface="Calibri" pitchFamily="34" charset="0"/>
          </a:endParaRPr>
        </a:p>
      </cdr:txBody>
    </cdr:sp>
  </cdr:relSizeAnchor>
  <cdr:relSizeAnchor xmlns:cdr="http://schemas.openxmlformats.org/drawingml/2006/chartDrawing">
    <cdr:from>
      <cdr:x>0.68696</cdr:x>
      <cdr:y>0.23684</cdr:y>
    </cdr:from>
    <cdr:to>
      <cdr:x>0.76522</cdr:x>
      <cdr:y>0.29089</cdr:y>
    </cdr:to>
    <cdr:sp macro="" textlink="">
      <cdr:nvSpPr>
        <cdr:cNvPr id="31" name="Прямоугольник 30"/>
        <cdr:cNvSpPr/>
      </cdr:nvSpPr>
      <cdr:spPr>
        <a:xfrm xmlns:a="http://schemas.openxmlformats.org/drawingml/2006/main">
          <a:off x="5643601" y="1285884"/>
          <a:ext cx="642935" cy="293453"/>
        </a:xfrm>
        <a:prstGeom xmlns:a="http://schemas.openxmlformats.org/drawingml/2006/main" prst="rect">
          <a:avLst/>
        </a:prstGeom>
        <a:solidFill xmlns:a="http://schemas.openxmlformats.org/drawingml/2006/main">
          <a:schemeClr val="tx2">
            <a:lumMod val="25000"/>
            <a:lumOff val="75000"/>
          </a:schemeClr>
        </a:solidFill>
        <a:ln xmlns:a="http://schemas.openxmlformats.org/drawingml/2006/main">
          <a:solidFill>
            <a:schemeClr val="tx2">
              <a:lumMod val="25000"/>
              <a:lumOff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ysClr val="windowText" lastClr="000000"/>
              </a:solidFill>
              <a:latin typeface="Calibri" pitchFamily="34" charset="0"/>
              <a:cs typeface="Calibri" pitchFamily="34" charset="0"/>
            </a:rPr>
            <a:t>+49,4%</a:t>
          </a:r>
          <a:endParaRPr lang="ru-RU" dirty="0">
            <a:solidFill>
              <a:sysClr val="windowText" lastClr="000000"/>
            </a:solidFill>
            <a:latin typeface="Calibri" pitchFamily="34" charset="0"/>
            <a:cs typeface="Calibri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9EA579-79AA-440B-9FF8-A9D48F1CD85C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30D459-7D34-4B45-AF31-A6F38EE542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44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87B3FC2-C89D-4A92-8E23-BAD44377C14F}" type="datetimeFigureOut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6B5B5C9-CA8E-425F-9A41-B5BDD6B94D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742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5BA224-B187-4F30-BF23-6D273417D15C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4725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D8EDA81-875E-458E-A0B2-D1D1A507D84E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796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5503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C3601-08C5-4DBF-A1FA-9E8A28D300C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66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64E5CC-AB49-4B8F-A412-1D9401571BE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9936DA-F53D-4444-A227-28011975C89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43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437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58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BDBC2-86BE-401F-A2C1-6842C34773E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409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409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622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A95651-670C-45DF-BA94-3C56D13867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487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5B5C9-CA8E-425F-9A41-B5BDD6B94DB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29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6A51CA8-B4EB-4A05-A784-A660270CA9EC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66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u="sng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A335E5-54FE-4F8C-ACE8-69102EBB31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95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5DE48-A64C-435E-A2DA-92CB137CB92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485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u="sng" dirty="0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DF8295-4A49-4A53-BC1C-C09ACECF10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095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0E79A5-B556-409D-8F48-A4F35914EAF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EE6BB-E42D-477A-9517-85CA308D9E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DDD62-0F64-435B-B14F-C9AED81A9DB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6FC19E-63B8-48EB-8F2C-93F3E4797C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F9DDE8-1CD5-4941-9DC7-393549834DD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5EC24B-C170-4429-820C-E8AE202320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03238" y="530225"/>
            <a:ext cx="8183562" cy="55070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A08F7-6D7F-409C-9511-20167C33B292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61A61-75E0-4CB7-B5A3-71AA755624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03238" y="530225"/>
            <a:ext cx="4014787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0425" y="530225"/>
            <a:ext cx="4016375" cy="41878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9C9F1-A30E-43D1-A4E5-8CA358594168}" type="datetime1">
              <a:rPr lang="ru-RU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Зиминский район</a:t>
            </a:r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CD40-D208-4A0C-B8DF-2E0F110D16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6239F5-F3AF-4C8A-9C2A-8C80142B3915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3AC1D-2EEF-4D28-9FEE-0C10A0C2C2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EFE269-063F-4DD8-9864-21BEAD62CACB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23002-D7BC-4691-8BEA-84A30C66E3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A699E-DE7F-439E-9C6F-FD205C2AC8D8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174730-A55E-43FE-8707-73C9B2827C2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8B8D18-EB36-46E2-8FFE-EE35C0F84181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4481E-4738-4AE7-8FEC-A0DD2EE4BA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C2038-410C-4B89-8D3B-68BCCE305A1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F1BE2-D13C-4845-B061-6D8EAB003F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E8D28E-7223-431D-BA33-84AE99BB0A1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04C2C-D475-4B57-9C47-6349FFB049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9C1951-9355-4D25-88B5-AF92930DFB54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88C5-9D66-40E4-BDB4-E7DA883925C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B80CBD-4542-4AE9-81F4-F214409D91AA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F8229-DA65-484A-B9B9-E825E625F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shade val="35000"/>
                <a:satMod val="150000"/>
              </a:schemeClr>
            </a:gs>
            <a:gs pos="45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DA81DDC-4ADB-420E-93C8-3AFBC8790CAE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6482D52D-A4AE-4B9F-810B-7882535857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6" r:id="rId2"/>
    <p:sldLayoutId id="2147484737" r:id="rId3"/>
    <p:sldLayoutId id="2147484738" r:id="rId4"/>
    <p:sldLayoutId id="2147484739" r:id="rId5"/>
    <p:sldLayoutId id="2147484740" r:id="rId6"/>
    <p:sldLayoutId id="2147484741" r:id="rId7"/>
    <p:sldLayoutId id="2147484742" r:id="rId8"/>
    <p:sldLayoutId id="2147484743" r:id="rId9"/>
    <p:sldLayoutId id="2147484744" r:id="rId10"/>
    <p:sldLayoutId id="2147484745" r:id="rId11"/>
    <p:sldLayoutId id="2147484746" r:id="rId12"/>
    <p:sldLayoutId id="2147484747" r:id="rId13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97000">
              <a:schemeClr val="bg1">
                <a:shade val="68000"/>
                <a:satMod val="155000"/>
              </a:schemeClr>
            </a:gs>
            <a:gs pos="85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781300"/>
            <a:ext cx="9001155" cy="300513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smtClean="0">
                <a:solidFill>
                  <a:schemeClr val="tx1"/>
                </a:solidFill>
                <a:effectLst/>
                <a:latin typeface="+mn-lt"/>
              </a:rPr>
              <a:t>Проект бюджета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err="1" smtClean="0">
                <a:solidFill>
                  <a:schemeClr val="tx1"/>
                </a:solidFill>
                <a:effectLst/>
                <a:latin typeface="+mn-lt"/>
              </a:rPr>
              <a:t>Зиминского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+mn-lt"/>
              </a:rPr>
              <a:t>городского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 муниципального образования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на 2020 год и плановый период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+mn-lt"/>
              </a:rPr>
              <a:t>2021 и 2022 годов</a:t>
            </a:r>
            <a:r>
              <a:rPr lang="en-US" sz="320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</a:rPr>
            </a:br>
            <a:r>
              <a:rPr lang="en-US" sz="2000" dirty="0" smtClean="0">
                <a:solidFill>
                  <a:schemeClr val="tx1"/>
                </a:solidFill>
                <a:effectLst/>
              </a:rPr>
              <a:t>(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Проект Решения Думы </a:t>
            </a:r>
            <a:r>
              <a:rPr lang="ru-RU" sz="2000" dirty="0" err="1" smtClean="0">
                <a:solidFill>
                  <a:schemeClr val="tx1"/>
                </a:solidFill>
                <a:effectLst/>
              </a:rPr>
              <a:t>Зиминского</a:t>
            </a:r>
            <a:r>
              <a:rPr lang="ru-RU" sz="2000" dirty="0" smtClean="0">
                <a:solidFill>
                  <a:schemeClr val="tx1"/>
                </a:solidFill>
                <a:effectLst/>
              </a:rPr>
              <a:t> городского муниципального образования)</a:t>
            </a:r>
            <a:r>
              <a:rPr lang="en-US" sz="2000" dirty="0" smtClean="0">
                <a:solidFill>
                  <a:schemeClr val="tx1"/>
                </a:solidFill>
                <a:effectLst/>
                <a:latin typeface="+mn-lt"/>
              </a:rPr>
              <a:t> 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sz="2000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943600"/>
            <a:ext cx="8134350" cy="9144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по финансам и налогам администрации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Зиминского</a:t>
            </a:r>
            <a:r>
              <a:rPr lang="ru-RU" sz="1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городского муниципального образования</a:t>
            </a:r>
            <a:endParaRPr lang="ru-RU" sz="1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5750" y="1785938"/>
            <a:ext cx="8429625" cy="1000125"/>
          </a:xfrm>
          <a:prstGeom prst="rect">
            <a:avLst/>
          </a:prstGeo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all" spc="0" normalizeH="0" baseline="0" noProof="0" dirty="0">
              <a:ln w="6350"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n-ea"/>
              <a:cs typeface="Arial" charset="0"/>
            </a:endParaRPr>
          </a:p>
        </p:txBody>
      </p:sp>
      <p:pic>
        <p:nvPicPr>
          <p:cNvPr id="1026" name="Рисунок 0" descr="Gerb.JPG"/>
          <p:cNvPicPr>
            <a:picLocks noChangeArrowheads="1"/>
          </p:cNvPicPr>
          <p:nvPr/>
        </p:nvPicPr>
        <p:blipFill>
          <a:blip r:embed="rId3" cstate="print">
            <a:lum bright="-36000" contrast="54000"/>
          </a:blip>
          <a:srcRect/>
          <a:stretch>
            <a:fillRect/>
          </a:stretch>
        </p:blipFill>
        <p:spPr bwMode="auto">
          <a:xfrm>
            <a:off x="900113" y="476250"/>
            <a:ext cx="1586358" cy="1440000"/>
          </a:xfrm>
          <a:prstGeom prst="rect">
            <a:avLst/>
          </a:prstGeom>
          <a:solidFill>
            <a:schemeClr val="bg1">
              <a:lumMod val="75000"/>
              <a:alpha val="81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2450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5572125"/>
            <a:ext cx="8291512" cy="92868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i="1" dirty="0" smtClean="0">
                <a:solidFill>
                  <a:schemeClr val="tx1"/>
                </a:solidFill>
              </a:rPr>
              <a:t>ДИНАМИКА ПОСТУПЛЕНИЯ МЕЖБЮДЖЕТНЫХ ТРАНСФЕРТОВ В БЮДЖЕТ ЗИМИНСКОГО ГОРОДСКОГО </a:t>
            </a:r>
            <a:br>
              <a:rPr lang="ru-RU" sz="1800" i="1" dirty="0" smtClean="0">
                <a:solidFill>
                  <a:schemeClr val="tx1"/>
                </a:solidFill>
              </a:rPr>
            </a:br>
            <a:r>
              <a:rPr lang="ru-RU" sz="1800" i="1" dirty="0" smtClean="0">
                <a:solidFill>
                  <a:schemeClr val="tx1"/>
                </a:solidFill>
              </a:rPr>
              <a:t>МУНИЦИПАЛЬНОГО ОБРАЗОВАНИЯ </a:t>
            </a:r>
            <a:endParaRPr lang="ru-RU" sz="1800" i="1" dirty="0">
              <a:solidFill>
                <a:schemeClr val="tx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860823-80D9-4176-9493-3568252D620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642910" y="500042"/>
          <a:ext cx="78581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204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5" name="Объект 3"/>
          <p:cNvSpPr>
            <a:spLocks noGrp="1"/>
          </p:cNvSpPr>
          <p:nvPr>
            <p:ph idx="1"/>
          </p:nvPr>
        </p:nvSpPr>
        <p:spPr>
          <a:xfrm>
            <a:off x="0" y="5300663"/>
            <a:ext cx="9144000" cy="1557337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1500" b="1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smtClean="0"/>
          </a:p>
        </p:txBody>
      </p:sp>
      <p:sp>
        <p:nvSpPr>
          <p:cNvPr id="14" name="TextBox 13"/>
          <p:cNvSpPr txBox="1"/>
          <p:nvPr/>
        </p:nvSpPr>
        <p:spPr>
          <a:xfrm>
            <a:off x="0" y="142852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reflection blurRad="6350" stA="55000" endA="300" endPos="45500" dir="5400000" sy="-100000" algn="bl" rotWithShape="0"/>
                </a:effectLst>
              </a:rPr>
              <a:t>ПОКАЗАТЕЛИ ПОСТУПЛЕНИЙ ДОХОДОВ В БЮДЖЕТ ЗИМИНСКОГО ГОРОДСКОГО МУНИЦИПАЛЬНОГО ОБРАЗОВАНИЯ</a:t>
            </a:r>
          </a:p>
        </p:txBody>
      </p:sp>
      <p:sp>
        <p:nvSpPr>
          <p:cNvPr id="95258" name="Прямоугольник 17"/>
          <p:cNvSpPr>
            <a:spLocks noChangeArrowheads="1"/>
          </p:cNvSpPr>
          <p:nvPr/>
        </p:nvSpPr>
        <p:spPr bwMode="auto">
          <a:xfrm>
            <a:off x="7715250" y="752475"/>
            <a:ext cx="12033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(тыс.руб.)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357159" y="1071546"/>
          <a:ext cx="821537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816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CA44E3-3381-46DE-9F5C-833D29EBCDF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759644" y="148506"/>
            <a:ext cx="79928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2020 ГОДУ</a:t>
            </a:r>
            <a:endParaRPr lang="ru-RU" dirty="0">
              <a:latin typeface="+mn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69" y="1488805"/>
            <a:ext cx="3893757" cy="431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9569" y="1999108"/>
            <a:ext cx="3893758" cy="53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52820" y="3346022"/>
            <a:ext cx="3951690" cy="44374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59171" y="2706707"/>
            <a:ext cx="3945339" cy="4522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9826" y="4497366"/>
            <a:ext cx="3934684" cy="5463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64361" y="5089025"/>
            <a:ext cx="3940150" cy="5334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3070" y="5782346"/>
            <a:ext cx="3941440" cy="3430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9826" y="6361111"/>
            <a:ext cx="3934684" cy="4188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Прочие</a:t>
            </a:r>
            <a:r>
              <a:rPr lang="ru-RU" sz="1600" dirty="0"/>
              <a:t> </a:t>
            </a:r>
            <a:r>
              <a:rPr lang="ru-RU" sz="1600" b="1" dirty="0"/>
              <a:t>расходы</a:t>
            </a:r>
          </a:p>
        </p:txBody>
      </p:sp>
      <p:sp>
        <p:nvSpPr>
          <p:cNvPr id="53261" name="TextBox 23"/>
          <p:cNvSpPr txBox="1">
            <a:spLocks noChangeArrowheads="1"/>
          </p:cNvSpPr>
          <p:nvPr/>
        </p:nvSpPr>
        <p:spPr bwMode="auto">
          <a:xfrm>
            <a:off x="4304510" y="1503830"/>
            <a:ext cx="183135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672042,6(59,7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88558" y="2243601"/>
            <a:ext cx="133577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884256,4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. (78,5%)</a:t>
            </a:r>
            <a:endParaRPr lang="ru-RU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3262" name="TextBox 27"/>
          <p:cNvSpPr txBox="1">
            <a:spLocks noChangeArrowheads="1"/>
          </p:cNvSpPr>
          <p:nvPr/>
        </p:nvSpPr>
        <p:spPr bwMode="auto">
          <a:xfrm>
            <a:off x="4304511" y="2243602"/>
            <a:ext cx="18313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Verdana" pitchFamily="34" charset="0"/>
              </a:rPr>
              <a:t>126652,1(11,2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3" name="TextBox 29"/>
          <p:cNvSpPr txBox="1">
            <a:spLocks noChangeArrowheads="1"/>
          </p:cNvSpPr>
          <p:nvPr/>
        </p:nvSpPr>
        <p:spPr bwMode="auto">
          <a:xfrm>
            <a:off x="4304510" y="2619694"/>
            <a:ext cx="206769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72805,1(6,5%)</a:t>
            </a:r>
          </a:p>
          <a:p>
            <a:endParaRPr lang="ru-RU" sz="1200" b="1" dirty="0">
              <a:latin typeface="Verdana" pitchFamily="34" charset="0"/>
            </a:endParaRPr>
          </a:p>
        </p:txBody>
      </p:sp>
      <p:sp>
        <p:nvSpPr>
          <p:cNvPr id="53264" name="TextBox 30"/>
          <p:cNvSpPr txBox="1">
            <a:spLocks noChangeArrowheads="1"/>
          </p:cNvSpPr>
          <p:nvPr/>
        </p:nvSpPr>
        <p:spPr bwMode="auto">
          <a:xfrm>
            <a:off x="4304511" y="3331731"/>
            <a:ext cx="172127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12756,6(1,1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5" name="TextBox 32"/>
          <p:cNvSpPr txBox="1">
            <a:spLocks noChangeArrowheads="1"/>
          </p:cNvSpPr>
          <p:nvPr/>
        </p:nvSpPr>
        <p:spPr bwMode="auto">
          <a:xfrm>
            <a:off x="4427984" y="4530877"/>
            <a:ext cx="210562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59332,5(5,3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6" name="TextBox 33"/>
          <p:cNvSpPr txBox="1">
            <a:spLocks noChangeArrowheads="1"/>
          </p:cNvSpPr>
          <p:nvPr/>
        </p:nvSpPr>
        <p:spPr bwMode="auto">
          <a:xfrm>
            <a:off x="4427985" y="5089026"/>
            <a:ext cx="18511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95136,6(8,4%)</a:t>
            </a:r>
            <a:endParaRPr lang="ru-RU" sz="1200" b="1" dirty="0">
              <a:latin typeface="Verdana" pitchFamily="34" charset="0"/>
            </a:endParaRPr>
          </a:p>
        </p:txBody>
      </p:sp>
      <p:sp>
        <p:nvSpPr>
          <p:cNvPr id="53267" name="TextBox 34"/>
          <p:cNvSpPr txBox="1">
            <a:spLocks noChangeArrowheads="1"/>
          </p:cNvSpPr>
          <p:nvPr/>
        </p:nvSpPr>
        <p:spPr bwMode="auto">
          <a:xfrm>
            <a:off x="4427984" y="5622491"/>
            <a:ext cx="1831135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72061,7(6,4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53268" name="TextBox 35"/>
          <p:cNvSpPr txBox="1">
            <a:spLocks noChangeArrowheads="1"/>
          </p:cNvSpPr>
          <p:nvPr/>
        </p:nvSpPr>
        <p:spPr bwMode="auto">
          <a:xfrm>
            <a:off x="4427984" y="6125424"/>
            <a:ext cx="1851149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b="1" dirty="0" smtClean="0">
              <a:latin typeface="Verdana" pitchFamily="34" charset="0"/>
            </a:endParaRPr>
          </a:p>
          <a:p>
            <a:endParaRPr lang="ru-RU" sz="1200" b="1" dirty="0">
              <a:latin typeface="Verdana" pitchFamily="34" charset="0"/>
            </a:endParaRPr>
          </a:p>
          <a:p>
            <a:r>
              <a:rPr lang="ru-RU" sz="1200" b="1" dirty="0" smtClean="0">
                <a:latin typeface="Verdana" pitchFamily="34" charset="0"/>
              </a:rPr>
              <a:t>15240,3(1,4</a:t>
            </a:r>
            <a:r>
              <a:rPr lang="ru-RU" sz="1400" b="1" dirty="0" smtClean="0">
                <a:latin typeface="Verdana" pitchFamily="34" charset="0"/>
              </a:rPr>
              <a:t>%)</a:t>
            </a:r>
            <a:endParaRPr lang="ru-RU" sz="1400" b="1" dirty="0">
              <a:latin typeface="Verdana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427984" y="3912293"/>
            <a:ext cx="2205775" cy="43740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i="1" dirty="0"/>
              <a:t>Расходы социальной </a:t>
            </a:r>
            <a:r>
              <a:rPr lang="ru-RU" sz="1400" i="1" dirty="0" smtClean="0"/>
              <a:t>направленности</a:t>
            </a:r>
            <a:endParaRPr lang="ru-RU" sz="1400" i="1" dirty="0"/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7452320" y="1488805"/>
            <a:ext cx="308622" cy="5030774"/>
          </a:xfrm>
          <a:prstGeom prst="rightBrace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703874" y="3281970"/>
            <a:ext cx="1329802" cy="1320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Всего: </a:t>
            </a:r>
            <a:r>
              <a:rPr lang="ru-RU" sz="1200" b="1" dirty="0" smtClean="0">
                <a:solidFill>
                  <a:srgbClr val="000000"/>
                </a:solidFill>
                <a:cs typeface="Arial" charset="0"/>
              </a:rPr>
              <a:t>1126027,5</a:t>
            </a:r>
          </a:p>
          <a:p>
            <a:pPr algn="ctr"/>
            <a:r>
              <a:rPr lang="ru-RU" sz="1200" b="1" dirty="0" err="1" smtClean="0">
                <a:solidFill>
                  <a:srgbClr val="000000"/>
                </a:solidFill>
                <a:cs typeface="Arial" charset="0"/>
              </a:rPr>
              <a:t>тыс.руб</a:t>
            </a:r>
            <a:r>
              <a:rPr lang="ru-RU" sz="1200" b="1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919244" y="1484784"/>
            <a:ext cx="308940" cy="2102312"/>
          </a:xfrm>
          <a:prstGeom prst="rightBrace">
            <a:avLst>
              <a:gd name="adj1" fmla="val 8333"/>
              <a:gd name="adj2" fmla="val 51301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5">
                <a:lumMod val="0"/>
                <a:lumOff val="100000"/>
              </a:schemeClr>
            </a:gs>
            <a:gs pos="78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9DD6F9-3ADB-4CBE-8D5D-01C446345ED5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72306" y="365993"/>
            <a:ext cx="7991302" cy="923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  <a:cs typeface="+mn-cs"/>
              </a:rPr>
              <a:t>СТРУКТУРА РАСХОДОВ БЮДЖЕТА ЗИМИНСКОГО ГОРОДСКОГО МУНИЦИПАЛЬНОГО 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на плановый период </a:t>
            </a:r>
            <a:r>
              <a:rPr lang="ru-RU" b="1" i="1" dirty="0" smtClean="0">
                <a:latin typeface="+mn-lt"/>
                <a:cs typeface="+mn-cs"/>
              </a:rPr>
              <a:t>2021 </a:t>
            </a:r>
            <a:r>
              <a:rPr lang="ru-RU" b="1" i="1" dirty="0">
                <a:latin typeface="+mn-lt"/>
                <a:cs typeface="+mn-cs"/>
              </a:rPr>
              <a:t>и </a:t>
            </a:r>
            <a:r>
              <a:rPr lang="ru-RU" b="1" i="1" dirty="0" smtClean="0">
                <a:latin typeface="+mn-lt"/>
                <a:cs typeface="+mn-cs"/>
              </a:rPr>
              <a:t>2022 </a:t>
            </a:r>
            <a:r>
              <a:rPr lang="ru-RU" b="1" i="1" dirty="0">
                <a:latin typeface="+mn-lt"/>
                <a:cs typeface="+mn-cs"/>
              </a:rPr>
              <a:t>годов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750" y="1628775"/>
            <a:ext cx="4319588" cy="3603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Образование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2060575"/>
            <a:ext cx="431958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Культура</a:t>
            </a:r>
            <a:r>
              <a:rPr lang="ru-RU" dirty="0"/>
              <a:t> и </a:t>
            </a:r>
            <a:r>
              <a:rPr lang="ru-RU" b="1" dirty="0"/>
              <a:t>кинематография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9750" y="2492375"/>
            <a:ext cx="4319588" cy="3603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Физ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.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культура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и</a:t>
            </a:r>
            <a:r>
              <a:rPr lang="ru-RU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cs typeface="Arial" charset="0"/>
              </a:rPr>
              <a:t>спорт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9750" y="2924175"/>
            <a:ext cx="4319588" cy="36036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Социальная</a:t>
            </a:r>
            <a:r>
              <a:rPr lang="ru-RU" dirty="0"/>
              <a:t> </a:t>
            </a:r>
            <a:r>
              <a:rPr lang="ru-RU" b="1" dirty="0"/>
              <a:t>политика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3716338"/>
            <a:ext cx="4319588" cy="5048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Жилищно-коммунальное хозяйство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39750" y="4292600"/>
            <a:ext cx="4319588" cy="5048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Общегосударственные</a:t>
            </a:r>
            <a:r>
              <a:rPr lang="ru-RU" dirty="0"/>
              <a:t> </a:t>
            </a:r>
            <a:r>
              <a:rPr lang="ru-RU" b="1" dirty="0"/>
              <a:t>вопросы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39750" y="4868863"/>
            <a:ext cx="4319588" cy="5048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Национальная</a:t>
            </a:r>
            <a:r>
              <a:rPr lang="ru-RU" dirty="0"/>
              <a:t> </a:t>
            </a:r>
            <a:r>
              <a:rPr lang="ru-RU" b="1" dirty="0"/>
              <a:t>экономика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445125"/>
            <a:ext cx="4319588" cy="3603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Прочие</a:t>
            </a:r>
            <a:r>
              <a:rPr lang="ru-RU" dirty="0"/>
              <a:t> </a:t>
            </a:r>
            <a:r>
              <a:rPr lang="ru-RU" b="1" dirty="0"/>
              <a:t>расходы</a:t>
            </a:r>
          </a:p>
        </p:txBody>
      </p:sp>
      <p:sp>
        <p:nvSpPr>
          <p:cNvPr id="54283" name="TextBox 24"/>
          <p:cNvSpPr txBox="1">
            <a:spLocks noChangeArrowheads="1"/>
          </p:cNvSpPr>
          <p:nvPr/>
        </p:nvSpPr>
        <p:spPr bwMode="auto">
          <a:xfrm flipH="1">
            <a:off x="539750" y="3355976"/>
            <a:ext cx="4319588" cy="3077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i="1" dirty="0"/>
              <a:t>Расходы социальной направленности всего</a:t>
            </a:r>
          </a:p>
        </p:txBody>
      </p:sp>
      <p:graphicFrame>
        <p:nvGraphicFramePr>
          <p:cNvPr id="54324" name="Group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537095"/>
              </p:ext>
            </p:extLst>
          </p:nvPr>
        </p:nvGraphicFramePr>
        <p:xfrm>
          <a:off x="5148263" y="1341438"/>
          <a:ext cx="3095625" cy="4904820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2022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0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640860,7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1134379,1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5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96372,8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48578,5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12850,5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12662,2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72948,3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73001,5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823032,3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1268621,3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993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30373,0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51221,0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86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88083,3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83498,8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55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51608,8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77926,3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68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14580,8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14464,5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5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1007678,2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1495731,9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4322" name="TextBox 29"/>
          <p:cNvSpPr txBox="1">
            <a:spLocks noChangeArrowheads="1"/>
          </p:cNvSpPr>
          <p:nvPr/>
        </p:nvSpPr>
        <p:spPr bwMode="auto">
          <a:xfrm>
            <a:off x="539751" y="5876927"/>
            <a:ext cx="4319587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i="1" dirty="0"/>
              <a:t>Всего расходов: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accent3">
                <a:lumMod val="20000"/>
                <a:lumOff val="80000"/>
              </a:schemeClr>
            </a:gs>
            <a:gs pos="100000">
              <a:schemeClr val="accent1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Заголовок 1"/>
          <p:cNvSpPr>
            <a:spLocks noGrp="1"/>
          </p:cNvSpPr>
          <p:nvPr>
            <p:ph type="title"/>
          </p:nvPr>
        </p:nvSpPr>
        <p:spPr bwMode="auto">
          <a:xfrm>
            <a:off x="539552" y="188640"/>
            <a:ext cx="8183562" cy="41275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1600" i="1" dirty="0" smtClean="0">
                <a:solidFill>
                  <a:schemeClr val="accent2"/>
                </a:solidFill>
                <a:effectLst/>
              </a:rPr>
              <a:t>Структура расходной части  бюджета в разрезе муниципальных программ на 20</a:t>
            </a:r>
            <a:r>
              <a:rPr lang="en-US" sz="1600" i="1" dirty="0" smtClean="0">
                <a:solidFill>
                  <a:schemeClr val="accent2"/>
                </a:solidFill>
                <a:effectLst/>
              </a:rPr>
              <a:t>20</a:t>
            </a:r>
            <a:r>
              <a:rPr lang="ru-RU" sz="1600" i="1" dirty="0" smtClean="0">
                <a:solidFill>
                  <a:schemeClr val="accent2"/>
                </a:solidFill>
                <a:effectLst/>
              </a:rPr>
              <a:t> год (тыс.руб.)</a:t>
            </a:r>
          </a:p>
        </p:txBody>
      </p:sp>
      <p:graphicFrame>
        <p:nvGraphicFramePr>
          <p:cNvPr id="55347" name="Group 5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4327551"/>
              </p:ext>
            </p:extLst>
          </p:nvPr>
        </p:nvGraphicFramePr>
        <p:xfrm>
          <a:off x="467544" y="620688"/>
          <a:ext cx="8219256" cy="6012368"/>
        </p:xfrm>
        <a:graphic>
          <a:graphicData uri="http://schemas.openxmlformats.org/drawingml/2006/table">
            <a:tbl>
              <a:tblPr/>
              <a:tblGrid>
                <a:gridCol w="56886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306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1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627541,7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663,8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9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159133,3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10187,3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4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Оказание содействия по сохранению и улучшению здоровья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53199,5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28575,9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населения города доступным жильем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6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дорожного хозяйства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73059,7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4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Содействие развитию малого и среднего предпринимательства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398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труда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5685,0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окружающей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8600,7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6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91FA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4673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 в рамках программ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974631,8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16913" y="6092825"/>
            <a:ext cx="457200" cy="365125"/>
          </a:xfrm>
        </p:spPr>
        <p:txBody>
          <a:bodyPr/>
          <a:lstStyle/>
          <a:p>
            <a:pPr>
              <a:defRPr/>
            </a:pPr>
            <a:fld id="{45CCD76D-0D4A-4C7B-BBA9-7F1AB538F1D0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Заголовок 1"/>
          <p:cNvSpPr>
            <a:spLocks/>
          </p:cNvSpPr>
          <p:nvPr/>
        </p:nvSpPr>
        <p:spPr bwMode="auto">
          <a:xfrm>
            <a:off x="107504" y="404664"/>
            <a:ext cx="8496944" cy="557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Структура расходной части бюджета в разрезе муниципальных программ на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2021 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и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2022 годы</a:t>
            </a:r>
          </a:p>
          <a:p>
            <a:pPr algn="ctr"/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ru-RU" b="1" i="1" dirty="0" smtClean="0">
                <a:solidFill>
                  <a:schemeClr val="accent2"/>
                </a:solidFill>
                <a:latin typeface="Verdana" pitchFamily="34" charset="0"/>
              </a:rPr>
              <a:t>                                                                                     (</a:t>
            </a:r>
            <a:r>
              <a:rPr lang="ru-RU" b="1" i="1" dirty="0" err="1" smtClean="0">
                <a:solidFill>
                  <a:schemeClr val="accent2"/>
                </a:solidFill>
                <a:latin typeface="Verdana" pitchFamily="34" charset="0"/>
              </a:rPr>
              <a:t>тыс.руб</a:t>
            </a:r>
            <a:r>
              <a:rPr lang="ru-RU" b="1" i="1" dirty="0">
                <a:solidFill>
                  <a:schemeClr val="accent2"/>
                </a:solidFill>
                <a:latin typeface="Verdana" pitchFamily="34" charset="0"/>
              </a:rPr>
              <a:t>.)</a:t>
            </a:r>
          </a:p>
        </p:txBody>
      </p:sp>
      <p:graphicFrame>
        <p:nvGraphicFramePr>
          <p:cNvPr id="57430" name="Group 8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171669936"/>
              </p:ext>
            </p:extLst>
          </p:nvPr>
        </p:nvGraphicFramePr>
        <p:xfrm>
          <a:off x="467544" y="962025"/>
          <a:ext cx="8136904" cy="5817874"/>
        </p:xfrm>
        <a:graphic>
          <a:graphicData uri="http://schemas.openxmlformats.org/drawingml/2006/table">
            <a:tbl>
              <a:tblPr/>
              <a:tblGrid>
                <a:gridCol w="3635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666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71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8979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2801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№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показателя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2021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Сумма на 2022 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образования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617436,2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1110892,0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121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Молодежная политика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658,6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культуры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122979,4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76114,6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 физической культуры и спорта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10191,6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9891,4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6347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Оказание содействия по сохранению и улучшению здоровья населения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735,0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580,0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5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Социальная поддержка населения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51399,0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51451,0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Жилищно-коммунальное хозяйство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3400,0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населения города доступным жильем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2800,0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25498,6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Развитие дорожного хозяйства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51006,9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76324,4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6347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Содействие развитию малого и среднего предпринимательства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710,0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труда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798,9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885,9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24129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Безопасность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5441,8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5454,2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Охрана окружающей среды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7461,9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7501,9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9616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Формирование современной городской среды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1526,4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67669">
                <a:tc gridSpan="2">
                  <a:txBody>
                    <a:bodyPr/>
                    <a:lstStyle/>
                    <a:p>
                      <a:pPr marL="265113" marR="0" lvl="0" indent="-265113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ИТОГО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876545,7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1369989,0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ave">
                      <a:fgClr>
                        <a:schemeClr val="bg1"/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accent2">
                <a:lumMod val="40000"/>
                <a:lumOff val="60000"/>
              </a:schemeClr>
            </a:gs>
            <a:gs pos="69000">
              <a:schemeClr val="bg1">
                <a:shade val="68000"/>
                <a:satMod val="155000"/>
              </a:schemeClr>
            </a:gs>
            <a:gs pos="100000">
              <a:schemeClr val="bg1">
                <a:tint val="70000"/>
                <a:satMod val="175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2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834582"/>
              </p:ext>
            </p:extLst>
          </p:nvPr>
        </p:nvGraphicFramePr>
        <p:xfrm>
          <a:off x="330200" y="585788"/>
          <a:ext cx="5191125" cy="536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174" name="Лист" r:id="rId4" imgW="4295674" imgH="4762523" progId="Excel.Sheet.8">
                  <p:embed/>
                </p:oleObj>
              </mc:Choice>
              <mc:Fallback>
                <p:oleObj name="Лист" r:id="rId4" imgW="4295674" imgH="4762523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585788"/>
                        <a:ext cx="5191125" cy="5364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7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70" y="33235"/>
            <a:ext cx="91440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РАСПРЕДЕЛЕНИЕ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РАСХОДОВ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НА</a:t>
            </a:r>
            <a:r>
              <a:rPr lang="ru-RU" b="1" dirty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</a:rPr>
              <a:t>2020</a:t>
            </a:r>
            <a:r>
              <a:rPr lang="ru-RU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n-lt"/>
              </a:rPr>
              <a:t>год</a:t>
            </a:r>
          </a:p>
        </p:txBody>
      </p:sp>
      <p:sp>
        <p:nvSpPr>
          <p:cNvPr id="52229" name="Прямоугольник 1"/>
          <p:cNvSpPr>
            <a:spLocks noChangeArrowheads="1"/>
          </p:cNvSpPr>
          <p:nvPr/>
        </p:nvSpPr>
        <p:spPr bwMode="auto">
          <a:xfrm>
            <a:off x="4726781" y="4321831"/>
            <a:ext cx="459774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/>
              <a:t>      Объем программных расходов     </a:t>
            </a:r>
          </a:p>
          <a:p>
            <a:r>
              <a:rPr lang="ru-RU" b="1" dirty="0"/>
              <a:t>       составит </a:t>
            </a:r>
            <a:r>
              <a:rPr lang="ru-RU" b="1" dirty="0" smtClean="0"/>
              <a:t>974631,8 тыс</a:t>
            </a:r>
            <a:r>
              <a:rPr lang="ru-RU" b="1" dirty="0"/>
              <a:t>. </a:t>
            </a:r>
            <a:r>
              <a:rPr lang="ru-RU" b="1" dirty="0" smtClean="0"/>
              <a:t>руб.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      Объем </a:t>
            </a:r>
            <a:r>
              <a:rPr lang="ru-RU" b="1" dirty="0" smtClean="0"/>
              <a:t>непрограммных  </a:t>
            </a:r>
            <a:r>
              <a:rPr lang="ru-RU" b="1" dirty="0"/>
              <a:t>расходов составит </a:t>
            </a:r>
            <a:r>
              <a:rPr lang="ru-RU" b="1" dirty="0" smtClean="0"/>
              <a:t>151395,7тыс. руб.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895851" y="4436563"/>
            <a:ext cx="215900" cy="2159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86325" y="5198994"/>
            <a:ext cx="215900" cy="2159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Стрелка вниз 1"/>
          <p:cNvSpPr/>
          <p:nvPr/>
        </p:nvSpPr>
        <p:spPr>
          <a:xfrm rot="12647838">
            <a:off x="2461667" y="1148611"/>
            <a:ext cx="336435" cy="50045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214888">
            <a:off x="1359217" y="4691541"/>
            <a:ext cx="301535" cy="500453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41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11815"/>
              </p:ext>
            </p:extLst>
          </p:nvPr>
        </p:nvGraphicFramePr>
        <p:xfrm>
          <a:off x="-252413" y="936625"/>
          <a:ext cx="5329238" cy="422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7" name="Лист" r:id="rId4" imgW="3771801" imgH="2981217" progId="Excel.Sheet.8">
                  <p:embed/>
                </p:oleObj>
              </mc:Choice>
              <mc:Fallback>
                <p:oleObj name="Лист" r:id="rId4" imgW="3771801" imgH="2981217" progId="Excel.Shee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52413" y="936625"/>
                        <a:ext cx="5329238" cy="42227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50" y="30163"/>
            <a:ext cx="9144000" cy="646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РАСПРЕДЕЛЕНИЕ РАСХОДОВ </a:t>
            </a:r>
          </a:p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-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</a:rPr>
              <a:t>одов</a:t>
            </a:r>
          </a:p>
        </p:txBody>
      </p:sp>
      <p:sp>
        <p:nvSpPr>
          <p:cNvPr id="61448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209284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61449" name="TextBox 16"/>
          <p:cNvSpPr txBox="1">
            <a:spLocks noChangeArrowheads="1"/>
          </p:cNvSpPr>
          <p:nvPr/>
        </p:nvSpPr>
        <p:spPr bwMode="auto">
          <a:xfrm>
            <a:off x="1547664" y="5035079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61450" name="TextBox 17"/>
          <p:cNvSpPr txBox="1">
            <a:spLocks noChangeArrowheads="1"/>
          </p:cNvSpPr>
          <p:nvPr/>
        </p:nvSpPr>
        <p:spPr bwMode="auto">
          <a:xfrm>
            <a:off x="5724128" y="4963070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2022 </a:t>
            </a:r>
            <a:r>
              <a:rPr lang="ru-RU" sz="1600" b="1" dirty="0"/>
              <a:t>год</a:t>
            </a:r>
          </a:p>
        </p:txBody>
      </p:sp>
      <p:sp>
        <p:nvSpPr>
          <p:cNvPr id="61451" name="TextBox 12"/>
          <p:cNvSpPr txBox="1">
            <a:spLocks noChangeArrowheads="1"/>
          </p:cNvSpPr>
          <p:nvPr/>
        </p:nvSpPr>
        <p:spPr bwMode="auto">
          <a:xfrm>
            <a:off x="539750" y="5589240"/>
            <a:ext cx="367221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     </a:t>
            </a:r>
            <a:r>
              <a:rPr lang="ru-RU" sz="1200" b="1" dirty="0" smtClean="0"/>
              <a:t>Непрограммные </a:t>
            </a:r>
            <a:r>
              <a:rPr lang="ru-RU" sz="1100" b="1" dirty="0"/>
              <a:t>расходы </a:t>
            </a:r>
            <a:r>
              <a:rPr lang="ru-RU" sz="1100" b="1" dirty="0" smtClean="0"/>
              <a:t> 131132,5 тыс</a:t>
            </a:r>
            <a:r>
              <a:rPr lang="ru-RU" sz="1100" b="1" dirty="0"/>
              <a:t>. руб.</a:t>
            </a:r>
          </a:p>
          <a:p>
            <a:endParaRPr lang="ru-RU" sz="1100" b="1" dirty="0"/>
          </a:p>
          <a:p>
            <a:r>
              <a:rPr lang="ru-RU" sz="1100" b="1" dirty="0"/>
              <a:t>     </a:t>
            </a:r>
            <a:r>
              <a:rPr lang="ru-RU" sz="1100" b="1" dirty="0" smtClean="0"/>
              <a:t>Программные </a:t>
            </a:r>
            <a:r>
              <a:rPr lang="ru-RU" sz="1100" b="1" dirty="0"/>
              <a:t>расходы  </a:t>
            </a:r>
            <a:r>
              <a:rPr lang="ru-RU" sz="1100" b="1" dirty="0" smtClean="0"/>
              <a:t>876545,7 тыс</a:t>
            </a:r>
            <a:r>
              <a:rPr lang="ru-RU" sz="1100" b="1" dirty="0"/>
              <a:t>. руб</a:t>
            </a:r>
            <a:r>
              <a:rPr lang="ru-RU" sz="1000" b="1" dirty="0"/>
              <a:t>.</a:t>
            </a:r>
          </a:p>
          <a:p>
            <a:endParaRPr lang="ru-RU" sz="1000" b="1" dirty="0"/>
          </a:p>
          <a:p>
            <a:r>
              <a:rPr lang="ru-RU" sz="1000" dirty="0"/>
              <a:t>     </a:t>
            </a:r>
            <a:endParaRPr lang="ru-RU" sz="1000" b="1" dirty="0"/>
          </a:p>
        </p:txBody>
      </p:sp>
      <p:sp>
        <p:nvSpPr>
          <p:cNvPr id="61452" name="Прямоугольник 13"/>
          <p:cNvSpPr>
            <a:spLocks noChangeArrowheads="1"/>
          </p:cNvSpPr>
          <p:nvPr/>
        </p:nvSpPr>
        <p:spPr bwMode="auto">
          <a:xfrm>
            <a:off x="4859338" y="5446861"/>
            <a:ext cx="403257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000" dirty="0"/>
          </a:p>
          <a:p>
            <a:r>
              <a:rPr lang="ru-RU" sz="1100" b="1" dirty="0"/>
              <a:t>        </a:t>
            </a:r>
            <a:r>
              <a:rPr lang="ru-RU" sz="1200" b="1" dirty="0" smtClean="0"/>
              <a:t>Непрограммные </a:t>
            </a:r>
            <a:r>
              <a:rPr lang="ru-RU" sz="1200" b="1" dirty="0"/>
              <a:t>расходы </a:t>
            </a:r>
            <a:r>
              <a:rPr lang="ru-RU" sz="1200" b="1" dirty="0" smtClean="0"/>
              <a:t> 125742,9 </a:t>
            </a:r>
            <a:r>
              <a:rPr lang="ru-RU" sz="1200" b="1" dirty="0"/>
              <a:t>тыс. руб.</a:t>
            </a:r>
          </a:p>
          <a:p>
            <a:endParaRPr lang="ru-RU" sz="1200" b="1" dirty="0"/>
          </a:p>
          <a:p>
            <a:r>
              <a:rPr lang="ru-RU" sz="1200" b="1" dirty="0" smtClean="0"/>
              <a:t>        Программные </a:t>
            </a:r>
            <a:r>
              <a:rPr lang="ru-RU" sz="1200" b="1" dirty="0"/>
              <a:t>расходы  </a:t>
            </a:r>
            <a:r>
              <a:rPr lang="ru-RU" sz="1200" b="1" dirty="0" smtClean="0"/>
              <a:t>1369989,0 </a:t>
            </a:r>
            <a:r>
              <a:rPr lang="ru-RU" sz="12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</a:t>
            </a:r>
            <a:endParaRPr lang="ru-RU" sz="10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39552" y="5948833"/>
            <a:ext cx="144463" cy="144463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5659908"/>
            <a:ext cx="144463" cy="14446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53194" y="6039814"/>
            <a:ext cx="144462" cy="144463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662761"/>
            <a:ext cx="144462" cy="1444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89092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43899"/>
              </p:ext>
            </p:extLst>
          </p:nvPr>
        </p:nvGraphicFramePr>
        <p:xfrm>
          <a:off x="3924300" y="912813"/>
          <a:ext cx="5472113" cy="386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8" name="Лист" r:id="rId6" imgW="3771801" imgH="2657492" progId="Excel.Sheet.8">
                  <p:embed/>
                </p:oleObj>
              </mc:Choice>
              <mc:Fallback>
                <p:oleObj name="Лист" r:id="rId6" imgW="3771801" imgH="2657492" progId="Excel.Sheet.8">
                  <p:embed/>
                  <p:pic>
                    <p:nvPicPr>
                      <p:cNvPr id="0" name="Picture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912813"/>
                        <a:ext cx="5472113" cy="3860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Стрелка вниз 14"/>
          <p:cNvSpPr/>
          <p:nvPr/>
        </p:nvSpPr>
        <p:spPr>
          <a:xfrm rot="9440080">
            <a:off x="1202855" y="1583444"/>
            <a:ext cx="189797" cy="3093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13130943" flipV="1">
            <a:off x="2592977" y="3916612"/>
            <a:ext cx="170341" cy="316704"/>
          </a:xfrm>
          <a:prstGeom prst="downArrow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13130943" flipV="1">
            <a:off x="6575204" y="3916612"/>
            <a:ext cx="170341" cy="31670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9440080">
            <a:off x="5194019" y="1653423"/>
            <a:ext cx="189797" cy="309375"/>
          </a:xfrm>
          <a:prstGeom prst="downArrow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1800" b="1" i="1" dirty="0" smtClean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ГОРОДСКОГОМУНИЦИПАЛЬНОГО ОБРАЗОВАНИЯ НА 2020 ГОД</a:t>
            </a:r>
          </a:p>
        </p:txBody>
      </p:sp>
      <p:graphicFrame>
        <p:nvGraphicFramePr>
          <p:cNvPr id="63534" name="Group 4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99394653"/>
              </p:ext>
            </p:extLst>
          </p:nvPr>
        </p:nvGraphicFramePr>
        <p:xfrm>
          <a:off x="467544" y="1268413"/>
          <a:ext cx="8352928" cy="4666391"/>
        </p:xfrm>
        <a:graphic>
          <a:graphicData uri="http://schemas.openxmlformats.org/drawingml/2006/table">
            <a:tbl>
              <a:tblPr/>
              <a:tblGrid>
                <a:gridCol w="71287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04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15944,1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17751,2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17751,2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8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128301,5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1128301,5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3"/>
          <p:cNvSpPr>
            <a:spLocks noGrp="1"/>
          </p:cNvSpPr>
          <p:nvPr>
            <p:ph type="body" sz="half" idx="1"/>
          </p:nvPr>
        </p:nvSpPr>
        <p:spPr>
          <a:xfrm>
            <a:off x="0" y="188913"/>
            <a:ext cx="9144000" cy="1008062"/>
          </a:xfrm>
        </p:spPr>
        <p:txBody>
          <a:bodyPr/>
          <a:lstStyle/>
          <a:p>
            <a:pPr algn="ctr">
              <a:buNone/>
            </a:pPr>
            <a:r>
              <a:rPr lang="ru-RU" sz="1800" b="1" i="1" dirty="0">
                <a:solidFill>
                  <a:srgbClr val="000099"/>
                </a:solidFill>
              </a:rPr>
              <a:t>ИСТОЧНИКИ ВНУТРЕННЕГО ФИНАНСИРОВАНИЯ ДЕФИЦИТА БЮДЖЕТА  ЗИМИНСКОГО ГОРОДСКОГО МУНИЦИПАЛЬНОГО ОБРАЗОВАНИЯ НА 2021 и 2022 гг.</a:t>
            </a:r>
          </a:p>
        </p:txBody>
      </p:sp>
      <p:graphicFrame>
        <p:nvGraphicFramePr>
          <p:cNvPr id="5" name="Group 2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2510406"/>
              </p:ext>
            </p:extLst>
          </p:nvPr>
        </p:nvGraphicFramePr>
        <p:xfrm>
          <a:off x="251520" y="1196752"/>
          <a:ext cx="8712967" cy="5431474"/>
        </p:xfrm>
        <a:graphic>
          <a:graphicData uri="http://schemas.openxmlformats.org/drawingml/2006/table">
            <a:tbl>
              <a:tblPr/>
              <a:tblGrid>
                <a:gridCol w="645764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50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0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Источники внутреннего финансирования дефицита бюджетов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всего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14707,0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Кредиты кредитных организаций в валюте Российской Федерации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16981,0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кредитов от кредитных организаций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6981,0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057,4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кредитов, предоставленных кредитными организациями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бюджетов бюджетной системы Российской Федерации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55650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бюджетных кредитов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976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Погашение бюджетных кредитов, полученных от других бюджетов бюджетной системы Российской Федерации в валюте Российской Федерации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-2274,0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Изменение остатков средств на счетах по учету средств бюджета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Увеличение остатков средств бюджетов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-967026,1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1505770,2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marL="265113" marR="0" lvl="0" indent="-2651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Уменьшение остатков средств бюджетов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967026,1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5113" marR="0" lvl="0" indent="-26511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1505770,2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731936"/>
              </p:ext>
            </p:extLst>
          </p:nvPr>
        </p:nvGraphicFramePr>
        <p:xfrm>
          <a:off x="3957638" y="3233738"/>
          <a:ext cx="1228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9" name="Лист" r:id="rId5" imgW="1228708" imgH="390599" progId="Excel.Sheet.12">
                  <p:embed/>
                </p:oleObj>
              </mc:Choice>
              <mc:Fallback>
                <p:oleObj name="Лист" r:id="rId5" imgW="1228708" imgH="390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7638" y="3233738"/>
                        <a:ext cx="1228725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0080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627563"/>
          </a:xfrm>
        </p:spPr>
        <p:txBody>
          <a:bodyPr>
            <a:normAutofit fontScale="325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3300" b="1" i="1" dirty="0" smtClean="0"/>
              <a:t>     </a:t>
            </a:r>
            <a:r>
              <a:rPr lang="ru-RU" sz="4000" b="1" i="1" dirty="0" smtClean="0"/>
              <a:t>Решение Думы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«О бюджете </a:t>
            </a:r>
            <a:r>
              <a:rPr lang="ru-RU" sz="4000" b="1" i="1" dirty="0" err="1" smtClean="0"/>
              <a:t>Зиминского</a:t>
            </a:r>
            <a:r>
              <a:rPr lang="ru-RU" sz="4000" b="1" i="1" dirty="0" smtClean="0"/>
              <a:t> городского муниципального образования на 20</a:t>
            </a:r>
            <a:r>
              <a:rPr lang="en-US" sz="4000" b="1" i="1" dirty="0" smtClean="0"/>
              <a:t>20</a:t>
            </a:r>
            <a:r>
              <a:rPr lang="ru-RU" sz="4000" b="1" i="1" dirty="0" smtClean="0"/>
              <a:t> год и на плановый период  202</a:t>
            </a:r>
            <a:r>
              <a:rPr lang="en-US" sz="4000" b="1" i="1" dirty="0" smtClean="0"/>
              <a:t>1</a:t>
            </a:r>
            <a:r>
              <a:rPr lang="ru-RU" sz="4000" b="1" i="1" dirty="0" smtClean="0"/>
              <a:t> и 202</a:t>
            </a:r>
            <a:r>
              <a:rPr lang="en-US" sz="4000" b="1" i="1" dirty="0" smtClean="0"/>
              <a:t>2</a:t>
            </a:r>
            <a:r>
              <a:rPr lang="ru-RU" sz="4000" b="1" i="1" dirty="0" smtClean="0"/>
              <a:t> годов» подготовлено в соответствии с требованиями: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Бюджетного кодекса Российской Федерации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Федерального закона от 06.10.2003 г. № 131-ФЗ «Об общих принципах организации местного самоуправления в РФ»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sz="3700" b="1" i="1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3700" b="1" i="1" dirty="0" smtClean="0"/>
              <a:t>Приказа Министерства финансов Российской Федерации от 06.06.2019г. </a:t>
            </a:r>
            <a:r>
              <a:rPr lang="ru-RU" sz="3700" b="1" i="1" smtClean="0"/>
              <a:t>№ 85н </a:t>
            </a:r>
            <a:r>
              <a:rPr lang="ru-RU" sz="3700" b="1" i="1" dirty="0" smtClean="0"/>
              <a:t>«О порядке формирования и применения  кодов бюджетной классификации российской федерации, их структуре и принципах назначения»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Закона Иркутской области от 22.10.2013 г. № 74-ОЗ «О межбюджетных трансфертах и нормативах отчислений в местные бюджеты»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Положения о бюджетном процессе в </a:t>
            </a:r>
            <a:r>
              <a:rPr lang="ru-RU" sz="3700" b="1" i="1" dirty="0" err="1" smtClean="0"/>
              <a:t>Зиминском</a:t>
            </a:r>
            <a:r>
              <a:rPr lang="ru-RU" sz="3700" b="1" i="1" dirty="0" smtClean="0"/>
              <a:t> городском муниципальном образовании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algn="just"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Основных направлений налоговой и бюджетной политики </a:t>
            </a:r>
            <a:r>
              <a:rPr lang="ru-RU" sz="3700" b="1" i="1" dirty="0" err="1" smtClean="0"/>
              <a:t>Зиминского</a:t>
            </a:r>
            <a:r>
              <a:rPr lang="ru-RU" sz="3700" b="1" i="1" dirty="0" smtClean="0"/>
              <a:t> городского муниципального образования на 20</a:t>
            </a:r>
            <a:r>
              <a:rPr lang="en-US" sz="3700" b="1" i="1" dirty="0" smtClean="0"/>
              <a:t>20</a:t>
            </a:r>
            <a:r>
              <a:rPr lang="ru-RU" sz="3700" b="1" i="1" dirty="0" smtClean="0"/>
              <a:t> год и плановый период 202</a:t>
            </a:r>
            <a:r>
              <a:rPr lang="en-US" sz="3700" b="1" i="1" dirty="0" smtClean="0"/>
              <a:t>1</a:t>
            </a:r>
            <a:r>
              <a:rPr lang="ru-RU" sz="3700" b="1" i="1" dirty="0" smtClean="0"/>
              <a:t> и 202</a:t>
            </a:r>
            <a:r>
              <a:rPr lang="en-US" sz="3700" b="1" i="1" dirty="0" smtClean="0"/>
              <a:t>2</a:t>
            </a:r>
            <a:r>
              <a:rPr lang="ru-RU" sz="3700" b="1" i="1" dirty="0" smtClean="0"/>
              <a:t> годов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ru-RU" sz="3700" b="1" i="1" dirty="0" smtClean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ru-RU" sz="3700" b="1" i="1" dirty="0" smtClean="0"/>
              <a:t>Муниципальных программ и иных документов</a:t>
            </a:r>
            <a:endParaRPr lang="ru-RU" sz="37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F4CA38-1693-4D05-A929-0B20DA6C3A0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40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9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445369"/>
              </p:ext>
            </p:extLst>
          </p:nvPr>
        </p:nvGraphicFramePr>
        <p:xfrm>
          <a:off x="251520" y="260648"/>
          <a:ext cx="8675688" cy="158417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8675688">
                  <a:extLst>
                    <a:ext uri="{9D8B030D-6E8A-4147-A177-3AD203B41FA5}">
                      <a16:colId xmlns:a16="http://schemas.microsoft.com/office/drawing/2014/main" xmlns="" val="3068415716"/>
                    </a:ext>
                  </a:extLst>
                </a:gridCol>
              </a:tblGrid>
              <a:tr h="15841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effectLst/>
                        </a:rPr>
                        <a:t>Бюджетные ассигнования на осуществление бюджетных инвестиций в объекты муниципальной собственности </a:t>
                      </a:r>
                      <a:r>
                        <a:rPr lang="ru-RU" sz="1600" u="none" strike="noStrike" dirty="0" err="1">
                          <a:effectLst/>
                        </a:rPr>
                        <a:t>Зиминского</a:t>
                      </a:r>
                      <a:r>
                        <a:rPr lang="ru-RU" sz="1600" u="none" strike="noStrike" dirty="0">
                          <a:effectLst/>
                        </a:rPr>
                        <a:t> городского муниципального образования, </a:t>
                      </a:r>
                      <a:r>
                        <a:rPr lang="ru-RU" sz="1600" u="none" strike="noStrike" dirty="0" err="1">
                          <a:effectLst/>
                        </a:rPr>
                        <a:t>софинансирование</a:t>
                      </a:r>
                      <a:r>
                        <a:rPr lang="ru-RU" sz="1600" u="none" strike="noStrike" dirty="0">
                          <a:effectLst/>
                        </a:rPr>
                        <a:t> капитальных вложений в которые осуществляется за счет субсидий из областного бюджета (за счет средств областного и федерального бюджетов</a:t>
                      </a:r>
                      <a:r>
                        <a:rPr lang="ru-RU" sz="1600" u="none" strike="noStrike" dirty="0" smtClean="0">
                          <a:effectLst/>
                        </a:rPr>
                        <a:t>)                                                              на 2020 год</a:t>
                      </a:r>
                      <a:r>
                        <a:rPr lang="ru-RU" sz="1600" u="none" strike="noStrike" baseline="0" dirty="0" smtClean="0">
                          <a:effectLst/>
                        </a:rPr>
                        <a:t> и плановый период 2021-2022 годов</a:t>
                      </a:r>
                      <a:endParaRPr lang="ru-RU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07411635"/>
                  </a:ext>
                </a:extLst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864870"/>
              </p:ext>
            </p:extLst>
          </p:nvPr>
        </p:nvGraphicFramePr>
        <p:xfrm>
          <a:off x="251520" y="1844824"/>
          <a:ext cx="8675687" cy="484483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561089">
                  <a:extLst>
                    <a:ext uri="{9D8B030D-6E8A-4147-A177-3AD203B41FA5}">
                      <a16:colId xmlns:a16="http://schemas.microsoft.com/office/drawing/2014/main" xmlns="" val="3738630675"/>
                    </a:ext>
                  </a:extLst>
                </a:gridCol>
                <a:gridCol w="1473425">
                  <a:extLst>
                    <a:ext uri="{9D8B030D-6E8A-4147-A177-3AD203B41FA5}">
                      <a16:colId xmlns:a16="http://schemas.microsoft.com/office/drawing/2014/main" xmlns="" val="3921241339"/>
                    </a:ext>
                  </a:extLst>
                </a:gridCol>
                <a:gridCol w="1390995">
                  <a:extLst>
                    <a:ext uri="{9D8B030D-6E8A-4147-A177-3AD203B41FA5}">
                      <a16:colId xmlns:a16="http://schemas.microsoft.com/office/drawing/2014/main" xmlns="" val="1933255744"/>
                    </a:ext>
                  </a:extLst>
                </a:gridCol>
                <a:gridCol w="1250178">
                  <a:extLst>
                    <a:ext uri="{9D8B030D-6E8A-4147-A177-3AD203B41FA5}">
                      <a16:colId xmlns:a16="http://schemas.microsoft.com/office/drawing/2014/main" xmlns="" val="3854415285"/>
                    </a:ext>
                  </a:extLst>
                </a:gridCol>
              </a:tblGrid>
              <a:tr h="8167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 Наименование объекта капитальных вложений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2020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2021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Объем бюджетных ассигнований на 2022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3404926"/>
                  </a:ext>
                </a:extLst>
              </a:tr>
              <a:tr h="816747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 dirty="0"/>
                        <a:t>Субсидии местным бюджетам на </a:t>
                      </a:r>
                      <a:r>
                        <a:rPr lang="ru-RU" sz="1300" dirty="0" err="1"/>
                        <a:t>софинансирование</a:t>
                      </a:r>
                      <a:r>
                        <a:rPr lang="ru-RU" sz="1300" dirty="0"/>
                        <a:t> капитальных вложений в объекты муниципальной собственности в сфере культуры и архивов (строительство нового дома культуры по </a:t>
                      </a:r>
                      <a:r>
                        <a:rPr lang="ru-RU" sz="1300" dirty="0" err="1"/>
                        <a:t>ул.Лазо</a:t>
                      </a:r>
                      <a:r>
                        <a:rPr lang="ru-RU" sz="1300" dirty="0"/>
                        <a:t>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79674,1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49582,4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7921038"/>
                  </a:ext>
                </a:extLst>
              </a:tr>
              <a:tr h="1826412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 dirty="0"/>
                        <a:t>Субсидии на переселение граждан из аварийного жилищного фонда Иркутской области, включенного в перечень многоквартирных домов, признанных аварийными после 1 января 2012 года и подлежащими сносу на территории Иркутской области, расселяемых с финансовой поддержкой государственной корпорации -Фонда содействия реформированию жилищно-коммунального хозяйства, осуществляемых за счет средств областного бюджета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/>
                        <a:t>22798,6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79948839"/>
                  </a:ext>
                </a:extLst>
              </a:tr>
              <a:tr h="1220613">
                <a:tc>
                  <a:txBody>
                    <a:bodyPr/>
                    <a:lstStyle/>
                    <a:p>
                      <a:pPr algn="l" rtl="0" fontAlgn="auto"/>
                      <a:r>
                        <a:rPr lang="ru-RU" sz="1300"/>
                        <a:t>Субсидии местным бюджетам на софинансирование капитальных вложений в объекты муниципальной собственности, которые осуществляются из местных бюджетов, в целях реализации мероприятий по строительству, реконструкции образовательных организаций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 smtClean="0"/>
                        <a:t>30000,0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dirty="0" smtClean="0"/>
                        <a:t>50000,0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300" smtClean="0"/>
                        <a:t>529297,0</a:t>
                      </a:r>
                      <a:endParaRPr lang="ru-RU" sz="1300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06543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106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EB2E9F-029F-48B7-A190-0AE69983C8F5}" type="slidenum">
              <a:rPr lang="ru-RU"/>
              <a:pPr>
                <a:defRPr/>
              </a:pPr>
              <a:t>21</a:t>
            </a:fld>
            <a:endParaRPr lang="ru-RU"/>
          </a:p>
        </p:txBody>
      </p:sp>
      <p:sp>
        <p:nvSpPr>
          <p:cNvPr id="65538" name="TextBox 6"/>
          <p:cNvSpPr txBox="1">
            <a:spLocks noChangeArrowheads="1"/>
          </p:cNvSpPr>
          <p:nvPr/>
        </p:nvSpPr>
        <p:spPr bwMode="auto">
          <a:xfrm>
            <a:off x="2339975" y="2349500"/>
            <a:ext cx="51117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i="1">
                <a:latin typeface="Verdana" pitchFamily="34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43174" y="2928935"/>
            <a:ext cx="3643338" cy="2876330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9E6A10-F430-45E0-9F4A-876D8CB1965B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468313" y="476250"/>
            <a:ext cx="8207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latin typeface="+mj-lt"/>
              </a:rPr>
              <a:t>Основные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параметры проекта бюджета </a:t>
            </a:r>
            <a:r>
              <a:rPr lang="ru-RU" b="1" i="1" dirty="0" err="1">
                <a:solidFill>
                  <a:srgbClr val="FF0000"/>
                </a:solidFill>
                <a:latin typeface="Verdana" pitchFamily="34" charset="0"/>
              </a:rPr>
              <a:t>Зиминского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 городского муниципального образования на </a:t>
            </a:r>
            <a:r>
              <a:rPr lang="ru-RU" b="1" i="1" dirty="0" smtClean="0">
                <a:solidFill>
                  <a:srgbClr val="FF0000"/>
                </a:solidFill>
                <a:latin typeface="Verdana" pitchFamily="34" charset="0"/>
              </a:rPr>
              <a:t>2020 </a:t>
            </a:r>
            <a:r>
              <a:rPr lang="ru-RU" b="1" i="1" dirty="0">
                <a:solidFill>
                  <a:srgbClr val="FF0000"/>
                </a:solidFill>
                <a:latin typeface="Verdana" pitchFamily="34" charset="0"/>
              </a:rPr>
              <a:t>год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7412" name="Прямоугольник 9"/>
          <p:cNvSpPr>
            <a:spLocks noChangeArrowheads="1"/>
          </p:cNvSpPr>
          <p:nvPr/>
        </p:nvSpPr>
        <p:spPr bwMode="auto">
          <a:xfrm>
            <a:off x="1116013" y="1412875"/>
            <a:ext cx="69850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Доходы</a:t>
            </a:r>
            <a:r>
              <a:rPr lang="ru-RU" b="1" i="1" dirty="0">
                <a:latin typeface="Verdana" pitchFamily="34" charset="0"/>
              </a:rPr>
              <a:t>         </a:t>
            </a:r>
            <a:r>
              <a:rPr lang="ru-RU" sz="2000" b="1" i="1" dirty="0">
                <a:latin typeface="Verdana" pitchFamily="34" charset="0"/>
              </a:rPr>
              <a:t>-      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Расходы</a:t>
            </a:r>
            <a:r>
              <a:rPr lang="ru-RU" sz="2000" b="1" i="1" dirty="0">
                <a:latin typeface="Verdana" pitchFamily="34" charset="0"/>
              </a:rPr>
              <a:t>        </a:t>
            </a:r>
            <a:r>
              <a:rPr lang="ru-RU" b="1" i="1" dirty="0">
                <a:latin typeface="Verdana" pitchFamily="34" charset="0"/>
              </a:rPr>
              <a:t>=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Дефицит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17413" name="Прямоугольник 10"/>
          <p:cNvSpPr>
            <a:spLocks noChangeArrowheads="1"/>
          </p:cNvSpPr>
          <p:nvPr/>
        </p:nvSpPr>
        <p:spPr bwMode="auto">
          <a:xfrm>
            <a:off x="3708400" y="4797425"/>
            <a:ext cx="18716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> </a:t>
            </a:r>
            <a:r>
              <a:rPr lang="ru-RU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</a:rPr>
              <a:t>БЮДЖЕТ</a:t>
            </a:r>
            <a:r>
              <a:rPr lang="ru-RU" b="1" i="1" dirty="0">
                <a:latin typeface="Verdana" pitchFamily="34" charset="0"/>
              </a:rPr>
              <a:t> </a:t>
            </a:r>
            <a:endParaRPr lang="ru-RU" dirty="0">
              <a:latin typeface="Verdana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419475" y="2133600"/>
            <a:ext cx="1657350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1126027,5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2133600"/>
            <a:ext cx="1800225" cy="646113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1110550,3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95963" y="2133600"/>
            <a:ext cx="1800225" cy="92333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5477,2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269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4293FD5-3B97-4D45-A251-BD2408DEC1A5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/>
          </p:nvPr>
        </p:nvGraphicFramePr>
        <p:xfrm>
          <a:off x="323850" y="1628775"/>
          <a:ext cx="8456613" cy="4059239"/>
        </p:xfrm>
        <a:graphic>
          <a:graphicData uri="http://schemas.openxmlformats.org/drawingml/2006/table">
            <a:tbl>
              <a:tblPr/>
              <a:tblGrid>
                <a:gridCol w="42275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Основные параметры бюджета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1110550,3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997873,6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1490712,8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1126027,5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1012580,6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1505770,2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15477,2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14707,0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15057,4</a:t>
                      </a:r>
                      <a:endParaRPr lang="ru-RU" sz="1800" b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Процент дефицита (к доходам без учета безвозмездных поступлений)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  <a:effectLst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ОСНОВНЫЕ ПАРАМЕТРЫ БЮДЖЕТА ЗИМИНСКОГО ГОРОДСКОГО МУНИЦИПАЛЬНОГО ОБРАЗОВАНИЯ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 и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Times New Roman" pitchFamily="18" charset="0"/>
              </a:rPr>
              <a:t>годов</a:t>
            </a:r>
          </a:p>
        </p:txBody>
      </p:sp>
      <p:sp>
        <p:nvSpPr>
          <p:cNvPr id="29731" name="Прямоугольник 10"/>
          <p:cNvSpPr>
            <a:spLocks noChangeArrowheads="1"/>
          </p:cNvSpPr>
          <p:nvPr/>
        </p:nvSpPr>
        <p:spPr bwMode="auto">
          <a:xfrm>
            <a:off x="7235825" y="1268413"/>
            <a:ext cx="1743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Verdana" pitchFamily="34" charset="0"/>
              </a:rPr>
              <a:t>(тыс.руб.)</a:t>
            </a:r>
          </a:p>
        </p:txBody>
      </p:sp>
    </p:spTree>
    <p:extLst>
      <p:ext uri="{BB962C8B-B14F-4D97-AF65-F5344CB8AC3E}">
        <p14:creationId xmlns:p14="http://schemas.microsoft.com/office/powerpoint/2010/main" val="152132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D1565-A5D4-4D91-9CD2-94CBF373CF67}" type="datetime1">
              <a:rPr lang="ru-RU" smtClean="0"/>
              <a:pPr>
                <a:defRPr/>
              </a:pPr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Зиминский район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62149-55F9-4984-9CAD-C98EF402E02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131073" name="Rectangle 1"/>
          <p:cNvSpPr>
            <a:spLocks noChangeArrowheads="1"/>
          </p:cNvSpPr>
          <p:nvPr/>
        </p:nvSpPr>
        <p:spPr bwMode="auto">
          <a:xfrm>
            <a:off x="285720" y="1"/>
            <a:ext cx="8358246" cy="1200329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поступления доходов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учетом изменения бюджетного и налогового законодательства в бюджет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Зиминского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городского муниципального образования в 2020-2022 годах                                                                            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928670"/>
          <a:ext cx="8286806" cy="5864063"/>
        </p:xfrm>
        <a:graphic>
          <a:graphicData uri="http://schemas.openxmlformats.org/drawingml/2006/table">
            <a:tbl>
              <a:tblPr/>
              <a:tblGrid>
                <a:gridCol w="175017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7840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68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96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8171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403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4415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44713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79718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336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6418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2018 г., факт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2019 г.,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оценка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Темп роста, %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2020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роста,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2021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   роста,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2022 г., прогноз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Темп роста, 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5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224154,4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208502,2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93,0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206362,9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196094,4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95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200765,2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102,4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9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всего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854404,3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932406,6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904187,4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801779,2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1289947,6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160,9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85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 от других бюджетов бюджетной системы Российской Федерации, всего,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из них: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856831,1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934395,7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109,1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904187,4</a:t>
                      </a:r>
                      <a:endParaRPr lang="ru-RU" sz="9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97</a:t>
                      </a:r>
                      <a:endParaRPr lang="ru-RU" sz="9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801779,2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1289947,6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  <a:cs typeface="Times New Roman"/>
                        </a:rPr>
                        <a:t>160,9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54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Дотации,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 в том числе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155337,0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157235,3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101,2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90083,3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74672,4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77809,3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92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дотации на выравнивание бюджетной обеспеченности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66734,4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87396,4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131,0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90083,3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103,1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74672,4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82,9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77809,3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104,2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9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дотации на сбалансированность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88602,6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69838,9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24130" algn="ctr">
                        <a:spcAft>
                          <a:spcPts val="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Субсидии бюджетам бюджетной системы РФ и муниципальных образований (межбюджетные субсидии): 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258470,3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222521,3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86,1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283322,7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127,3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210461,7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74,3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695375,4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330,4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87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бюджетам городских округов (субсидии на выравнивание обеспеченности городских округов Иркутской области)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81895,9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       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  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185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Прочие субсидии бюджетам городских округов (субсидии на выплату денежного содержания работникам бюджетных учреждений)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26474,6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92146,9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>
                          <a:latin typeface="Times New Roman"/>
                          <a:ea typeface="Times New Roman"/>
                          <a:cs typeface="Times New Roman"/>
                        </a:rPr>
                        <a:t>в 3,5 раза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62908,8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60769,3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i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96,6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987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Субвенции бюджетам субъектов Российской Федерации и муниципальных образований 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443023,8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548598,7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123,8</a:t>
                      </a: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530781,4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96,8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516645,1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516762,9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9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9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6040,4</a:t>
                      </a: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9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Итого доходов: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1078558,7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1140908,8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1110550,3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997873,6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89,9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1490712,8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149,4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3130" marR="331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24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25" name="TextBox 6"/>
          <p:cNvSpPr txBox="1">
            <a:spLocks noChangeArrowheads="1"/>
          </p:cNvSpPr>
          <p:nvPr/>
        </p:nvSpPr>
        <p:spPr bwMode="auto">
          <a:xfrm>
            <a:off x="0" y="5516563"/>
            <a:ext cx="91440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В 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ГОДУ</a:t>
            </a:r>
          </a:p>
        </p:txBody>
      </p:sp>
      <p:sp>
        <p:nvSpPr>
          <p:cNvPr id="90127" name="Прямоугольник 9"/>
          <p:cNvSpPr>
            <a:spLocks noChangeArrowheads="1"/>
          </p:cNvSpPr>
          <p:nvPr/>
        </p:nvSpPr>
        <p:spPr bwMode="auto">
          <a:xfrm>
            <a:off x="5724525" y="1773238"/>
            <a:ext cx="295116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НДФЛ </a:t>
            </a:r>
            <a:r>
              <a:rPr lang="ru-RU" sz="1200" b="1" dirty="0" smtClean="0"/>
              <a:t>136875,0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Налоги на имущество </a:t>
            </a:r>
            <a:r>
              <a:rPr lang="ru-RU" sz="1200" b="1" dirty="0" smtClean="0"/>
              <a:t>17400,0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r>
              <a:rPr lang="ru-RU" sz="1200" dirty="0" smtClean="0"/>
              <a:t>Налоги </a:t>
            </a:r>
            <a:r>
              <a:rPr lang="ru-RU" sz="1200" dirty="0"/>
              <a:t>на совокупный доход </a:t>
            </a:r>
            <a:r>
              <a:rPr lang="ru-RU" sz="1200" b="1" dirty="0" smtClean="0"/>
              <a:t>23136,4 </a:t>
            </a:r>
            <a:r>
              <a:rPr lang="ru-RU" sz="1200" b="1" dirty="0"/>
              <a:t>тыс. руб.</a:t>
            </a:r>
          </a:p>
          <a:p>
            <a:endParaRPr lang="ru-RU" sz="1200" dirty="0"/>
          </a:p>
          <a:p>
            <a:endParaRPr lang="ru-RU" sz="1200" dirty="0" smtClean="0"/>
          </a:p>
          <a:p>
            <a:r>
              <a:rPr lang="ru-RU" sz="1200" dirty="0" smtClean="0"/>
              <a:t>Акцизы  </a:t>
            </a:r>
            <a:r>
              <a:rPr lang="ru-RU" sz="1200" b="1" dirty="0" smtClean="0"/>
              <a:t>13250,6 </a:t>
            </a:r>
            <a:r>
              <a:rPr lang="ru-RU" sz="1200" b="1" dirty="0"/>
              <a:t>тыс.руб.</a:t>
            </a:r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r>
              <a:rPr lang="ru-RU" sz="1200" dirty="0"/>
              <a:t>Госпошлина  </a:t>
            </a:r>
            <a:r>
              <a:rPr lang="ru-RU" sz="1200" b="1" dirty="0" smtClean="0"/>
              <a:t>6950,0 </a:t>
            </a:r>
            <a:r>
              <a:rPr lang="ru-RU" sz="1200" b="1" dirty="0"/>
              <a:t>тыс.руб.</a:t>
            </a:r>
          </a:p>
          <a:p>
            <a:endParaRPr lang="ru-RU" dirty="0"/>
          </a:p>
          <a:p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580063" y="1844675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580063" y="2349500"/>
            <a:ext cx="144462" cy="1428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80063" y="2997200"/>
            <a:ext cx="144462" cy="1444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5580063" y="3644900"/>
            <a:ext cx="144462" cy="1444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flipV="1">
            <a:off x="5580063" y="4437063"/>
            <a:ext cx="144462" cy="1444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7" name="Диаграмма 16"/>
          <p:cNvGraphicFramePr/>
          <p:nvPr/>
        </p:nvGraphicFramePr>
        <p:xfrm>
          <a:off x="357158" y="1000108"/>
          <a:ext cx="5286412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24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0" name="TextBox 6"/>
          <p:cNvSpPr txBox="1">
            <a:spLocks noChangeArrowheads="1"/>
          </p:cNvSpPr>
          <p:nvPr/>
        </p:nvSpPr>
        <p:spPr bwMode="auto">
          <a:xfrm>
            <a:off x="827088" y="5516563"/>
            <a:ext cx="24495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2852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СТРУКТУРА НАЛОГОВЫХ  ДОХОДОВ БЮДЖЕТА ЗИМИНСКОГО ГОРОДСКОГО МУНИЦИПАЛЬНОГО  ОБРАЗОВАНИЯ на 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2021-2022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годов</a:t>
            </a:r>
          </a:p>
        </p:txBody>
      </p:sp>
      <p:sp>
        <p:nvSpPr>
          <p:cNvPr id="91162" name="Прямоугольник 9"/>
          <p:cNvSpPr>
            <a:spLocks noChangeArrowheads="1"/>
          </p:cNvSpPr>
          <p:nvPr/>
        </p:nvSpPr>
        <p:spPr bwMode="auto">
          <a:xfrm>
            <a:off x="611188" y="5300663"/>
            <a:ext cx="8064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/>
              <a:t> </a:t>
            </a:r>
          </a:p>
        </p:txBody>
      </p:sp>
      <p:sp>
        <p:nvSpPr>
          <p:cNvPr id="91163" name="TextBox 16"/>
          <p:cNvSpPr txBox="1">
            <a:spLocks noChangeArrowheads="1"/>
          </p:cNvSpPr>
          <p:nvPr/>
        </p:nvSpPr>
        <p:spPr bwMode="auto">
          <a:xfrm>
            <a:off x="1619250" y="4005263"/>
            <a:ext cx="1100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2021 </a:t>
            </a:r>
            <a:r>
              <a:rPr lang="ru-RU" sz="1600" b="1" dirty="0"/>
              <a:t>год</a:t>
            </a:r>
          </a:p>
        </p:txBody>
      </p:sp>
      <p:sp>
        <p:nvSpPr>
          <p:cNvPr id="91164" name="TextBox 17"/>
          <p:cNvSpPr txBox="1">
            <a:spLocks noChangeArrowheads="1"/>
          </p:cNvSpPr>
          <p:nvPr/>
        </p:nvSpPr>
        <p:spPr bwMode="auto">
          <a:xfrm>
            <a:off x="5795963" y="3933825"/>
            <a:ext cx="14398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 smtClean="0"/>
              <a:t>2022 </a:t>
            </a:r>
            <a:r>
              <a:rPr lang="ru-RU" sz="1600" b="1" dirty="0"/>
              <a:t>год</a:t>
            </a:r>
          </a:p>
        </p:txBody>
      </p:sp>
      <p:sp>
        <p:nvSpPr>
          <p:cNvPr id="91165" name="TextBox 12"/>
          <p:cNvSpPr txBox="1">
            <a:spLocks noChangeArrowheads="1"/>
          </p:cNvSpPr>
          <p:nvPr/>
        </p:nvSpPr>
        <p:spPr bwMode="auto">
          <a:xfrm>
            <a:off x="539750" y="4652963"/>
            <a:ext cx="35274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000" dirty="0"/>
              <a:t>     НДФЛ </a:t>
            </a:r>
            <a:r>
              <a:rPr lang="ru-RU" sz="1000" b="1" dirty="0" smtClean="0"/>
              <a:t>139761,0 </a:t>
            </a:r>
            <a:r>
              <a:rPr lang="ru-RU" sz="1000" b="1" dirty="0"/>
              <a:t>тыс. руб</a:t>
            </a:r>
            <a:r>
              <a:rPr lang="ru-RU" sz="1000" dirty="0"/>
              <a:t>.</a:t>
            </a:r>
          </a:p>
          <a:p>
            <a:endParaRPr lang="ru-RU" sz="1000" dirty="0"/>
          </a:p>
          <a:p>
            <a:r>
              <a:rPr lang="ru-RU" sz="1000" dirty="0"/>
              <a:t>     Налоги на имущество </a:t>
            </a:r>
            <a:r>
              <a:rPr lang="ru-RU" sz="1000" b="1" dirty="0" smtClean="0"/>
              <a:t>14350,5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Налоги на совокупный доход </a:t>
            </a:r>
            <a:r>
              <a:rPr lang="ru-RU" sz="1000" b="1" dirty="0" smtClean="0"/>
              <a:t>12686,0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Акцизы </a:t>
            </a:r>
            <a:r>
              <a:rPr lang="ru-RU" sz="1000" b="1" dirty="0" smtClean="0"/>
              <a:t>13380,2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Госпошлина </a:t>
            </a:r>
            <a:r>
              <a:rPr lang="ru-RU" sz="1000" b="1" dirty="0" smtClean="0"/>
              <a:t>7050,0 </a:t>
            </a:r>
            <a:r>
              <a:rPr lang="ru-RU" sz="1000" b="1" dirty="0"/>
              <a:t>тыс. руб.</a:t>
            </a:r>
          </a:p>
        </p:txBody>
      </p:sp>
      <p:sp>
        <p:nvSpPr>
          <p:cNvPr id="91166" name="Прямоугольник 13"/>
          <p:cNvSpPr>
            <a:spLocks noChangeArrowheads="1"/>
          </p:cNvSpPr>
          <p:nvPr/>
        </p:nvSpPr>
        <p:spPr bwMode="auto">
          <a:xfrm>
            <a:off x="4859338" y="4508500"/>
            <a:ext cx="33845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000" dirty="0"/>
          </a:p>
          <a:p>
            <a:r>
              <a:rPr lang="ru-RU" sz="1000" dirty="0"/>
              <a:t>        НДФЛ </a:t>
            </a:r>
            <a:r>
              <a:rPr lang="ru-RU" sz="1000" b="1" dirty="0" smtClean="0"/>
              <a:t>143117,0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имущество </a:t>
            </a:r>
            <a:r>
              <a:rPr lang="ru-RU" sz="1000" b="1" dirty="0" smtClean="0"/>
              <a:t>14600,0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Налоги на совокупный доход </a:t>
            </a:r>
            <a:r>
              <a:rPr lang="ru-RU" sz="1000" b="1" dirty="0" smtClean="0"/>
              <a:t>13036,0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Акцизы </a:t>
            </a:r>
            <a:r>
              <a:rPr lang="ru-RU" sz="1000" b="1" dirty="0" smtClean="0"/>
              <a:t>14024,6 </a:t>
            </a:r>
            <a:r>
              <a:rPr lang="ru-RU" sz="1000" b="1" dirty="0"/>
              <a:t>тыс. руб.</a:t>
            </a:r>
          </a:p>
          <a:p>
            <a:endParaRPr lang="ru-RU" sz="1000" dirty="0"/>
          </a:p>
          <a:p>
            <a:r>
              <a:rPr lang="ru-RU" sz="1000" dirty="0"/>
              <a:t>        Госпошлина </a:t>
            </a:r>
            <a:r>
              <a:rPr lang="ru-RU" sz="1000" b="1" dirty="0" smtClean="0"/>
              <a:t>7100,0 </a:t>
            </a:r>
            <a:r>
              <a:rPr lang="ru-RU" sz="1000" b="1" dirty="0"/>
              <a:t>тыс.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4724400"/>
            <a:ext cx="144463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39750" y="5013325"/>
            <a:ext cx="144463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9750" y="5300663"/>
            <a:ext cx="144463" cy="14446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750" y="5661025"/>
            <a:ext cx="144463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9750" y="5949950"/>
            <a:ext cx="144463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932363" y="4724400"/>
            <a:ext cx="144462" cy="144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932363" y="5013325"/>
            <a:ext cx="144462" cy="14446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932363" y="5373688"/>
            <a:ext cx="144462" cy="14287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932363" y="5661025"/>
            <a:ext cx="144462" cy="14446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949950"/>
            <a:ext cx="144462" cy="1428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571472" y="1000108"/>
          <a:ext cx="421484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4071934" y="857232"/>
          <a:ext cx="457203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884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3" name="TextBox 6"/>
          <p:cNvSpPr txBox="1">
            <a:spLocks noChangeArrowheads="1"/>
          </p:cNvSpPr>
          <p:nvPr/>
        </p:nvSpPr>
        <p:spPr bwMode="auto">
          <a:xfrm>
            <a:off x="0" y="5445125"/>
            <a:ext cx="914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160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2020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</a:t>
            </a:r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642910" y="1285860"/>
          <a:ext cx="7786742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792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СТРУКТУРА НЕНАЛОГОВЫХ ДОХОДОВ БЮДЖЕТА ЗИМИНСКОГО ГОРОДСКОГО МУНИЦИПАЛЬНОГО ОБРАЗОВАНИЯ НА плановый период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2021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и </a:t>
            </a:r>
            <a:r>
              <a:rPr lang="ru-RU" b="1" i="1" dirty="0" smtClean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2022 </a:t>
            </a:r>
            <a:r>
              <a:rPr lang="ru-RU" b="1" i="1" dirty="0">
                <a:effectLst>
                  <a:reflection blurRad="6350" stA="55000" endA="300" endPos="45500" dir="5400000" sy="-100000" algn="bl" rotWithShape="0"/>
                </a:effectLst>
                <a:latin typeface="+mj-lt"/>
                <a:cs typeface="+mn-cs"/>
              </a:rPr>
              <a:t>годов</a:t>
            </a:r>
          </a:p>
        </p:txBody>
      </p:sp>
      <p:sp>
        <p:nvSpPr>
          <p:cNvPr id="93214" name="TextBox 15"/>
          <p:cNvSpPr txBox="1">
            <a:spLocks noChangeArrowheads="1"/>
          </p:cNvSpPr>
          <p:nvPr/>
        </p:nvSpPr>
        <p:spPr bwMode="auto">
          <a:xfrm>
            <a:off x="1643042" y="5572140"/>
            <a:ext cx="1603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2021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</a:p>
        </p:txBody>
      </p:sp>
      <p:sp>
        <p:nvSpPr>
          <p:cNvPr id="93215" name="TextBox 16"/>
          <p:cNvSpPr txBox="1">
            <a:spLocks noChangeArrowheads="1"/>
          </p:cNvSpPr>
          <p:nvPr/>
        </p:nvSpPr>
        <p:spPr bwMode="auto">
          <a:xfrm>
            <a:off x="5572132" y="5643578"/>
            <a:ext cx="1747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2022 </a:t>
            </a:r>
            <a:r>
              <a:rPr lang="ru-RU" b="1" dirty="0">
                <a:solidFill>
                  <a:srgbClr val="FF0000"/>
                </a:solidFill>
              </a:rPr>
              <a:t>год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19700" y="4005263"/>
            <a:ext cx="3821113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  <a:p>
            <a:pPr>
              <a:defRPr/>
            </a:pPr>
            <a:endParaRPr lang="ru-RU" sz="1000" dirty="0">
              <a:latin typeface="+mn-lt"/>
            </a:endParaRPr>
          </a:p>
        </p:txBody>
      </p:sp>
      <p:graphicFrame>
        <p:nvGraphicFramePr>
          <p:cNvPr id="30" name="Диаграмма 29"/>
          <p:cNvGraphicFramePr/>
          <p:nvPr/>
        </p:nvGraphicFramePr>
        <p:xfrm>
          <a:off x="214282" y="1071546"/>
          <a:ext cx="464347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4286248" y="1000108"/>
          <a:ext cx="4857752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96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Аспект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9524</TotalTime>
  <Words>1612</Words>
  <Application>Microsoft Office PowerPoint</Application>
  <PresentationFormat>Экран (4:3)</PresentationFormat>
  <Paragraphs>599</Paragraphs>
  <Slides>21</Slides>
  <Notes>20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Аспект</vt:lpstr>
      <vt:lpstr>Лист</vt:lpstr>
      <vt:lpstr>Проект бюджета Зиминского городского муниципального образования на 2020 год и плановый период 2021 и 2022 годов  (Проект Решения Думы Зиминского городского муниципального образования)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МЕЖБЮДЖЕТНЫХ ТРАНСФЕРТОВ В БЮДЖЕТ ЗИМИНСКОГО ГОРОДСКОГО  МУНИЦИПАЛЬНОГО ОБРАЗОВАНИЯ </vt:lpstr>
      <vt:lpstr>Презентация PowerPoint</vt:lpstr>
      <vt:lpstr>Презентация PowerPoint</vt:lpstr>
      <vt:lpstr>Презентация PowerPoint</vt:lpstr>
      <vt:lpstr>Структура расходной части  бюджета в разрезе муниципальных программ на 2020 год (тыс.руб.)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Финансовое управление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Помогаева</dc:creator>
  <cp:lastModifiedBy>OIS</cp:lastModifiedBy>
  <cp:revision>1225</cp:revision>
  <dcterms:created xsi:type="dcterms:W3CDTF">2013-11-05T05:29:52Z</dcterms:created>
  <dcterms:modified xsi:type="dcterms:W3CDTF">2022-08-26T07:48:34Z</dcterms:modified>
</cp:coreProperties>
</file>