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927" r:id="rId1"/>
    <p:sldMasterId id="2147484940" r:id="rId2"/>
    <p:sldMasterId id="2147484953" r:id="rId3"/>
    <p:sldMasterId id="2147484966" r:id="rId4"/>
    <p:sldMasterId id="2147484979" r:id="rId5"/>
  </p:sldMasterIdLst>
  <p:notesMasterIdLst>
    <p:notesMasterId r:id="rId18"/>
  </p:notesMasterIdLst>
  <p:handoutMasterIdLst>
    <p:handoutMasterId r:id="rId19"/>
  </p:handoutMasterIdLst>
  <p:sldIdLst>
    <p:sldId id="440" r:id="rId6"/>
    <p:sldId id="436" r:id="rId7"/>
    <p:sldId id="437" r:id="rId8"/>
    <p:sldId id="438" r:id="rId9"/>
    <p:sldId id="439" r:id="rId10"/>
    <p:sldId id="423" r:id="rId11"/>
    <p:sldId id="442" r:id="rId12"/>
    <p:sldId id="432" r:id="rId13"/>
    <p:sldId id="431" r:id="rId14"/>
    <p:sldId id="430" r:id="rId15"/>
    <p:sldId id="434" r:id="rId16"/>
    <p:sldId id="441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6D"/>
    <a:srgbClr val="FFFF99"/>
    <a:srgbClr val="FFFFCC"/>
    <a:srgbClr val="EBF52B"/>
    <a:srgbClr val="66FF66"/>
    <a:srgbClr val="F1BFE4"/>
    <a:srgbClr val="C5FF99"/>
    <a:srgbClr val="00CC66"/>
    <a:srgbClr val="CD2FA8"/>
    <a:srgbClr val="822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6000" autoAdjust="0"/>
  </p:normalViewPr>
  <p:slideViewPr>
    <p:cSldViewPr>
      <p:cViewPr>
        <p:scale>
          <a:sx n="110" d="100"/>
          <a:sy n="110" d="100"/>
        </p:scale>
        <p:origin x="-18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IS\Desktop\&#1087;&#1088;&#1086;&#1077;&#1082;&#1090;%20&#1073;&#1102;&#1076;&#1078;.24-25-2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7477066360573743E-2"/>
          <c:w val="0.99999775029696081"/>
          <c:h val="0.8242139773076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983238212555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72904776569493E-2"/>
                  <c:y val="-6.2500000000000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313908081374654E-4"/>
                  <c:y val="-6.2499416743656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988344848824793E-3"/>
                  <c:y val="-3.4491447128978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345975434690903E-3"/>
                  <c:y val="-1.621452634918858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2022</c:v>
                </c:pt>
                <c:pt idx="1">
                  <c:v>Оценка 2023</c:v>
                </c:pt>
                <c:pt idx="2">
                  <c:v>Прогноз 2024</c:v>
                </c:pt>
                <c:pt idx="3">
                  <c:v>Прогноз 2025</c:v>
                </c:pt>
                <c:pt idx="4">
                  <c:v>Прогноз 2026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269031.3</c:v>
                </c:pt>
                <c:pt idx="1">
                  <c:v>301822.2</c:v>
                </c:pt>
                <c:pt idx="2">
                  <c:v>320380</c:v>
                </c:pt>
                <c:pt idx="3">
                  <c:v>327500</c:v>
                </c:pt>
                <c:pt idx="4">
                  <c:v>335060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Факт 2022</c:v>
                </c:pt>
                <c:pt idx="1">
                  <c:v>Оценка 2023</c:v>
                </c:pt>
                <c:pt idx="2">
                  <c:v>Прогноз 2024</c:v>
                </c:pt>
                <c:pt idx="3">
                  <c:v>Прогноз 2025</c:v>
                </c:pt>
                <c:pt idx="4">
                  <c:v>Прогноз 2026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2398094.1</c:v>
                </c:pt>
                <c:pt idx="1">
                  <c:v>2821289.6</c:v>
                </c:pt>
                <c:pt idx="2">
                  <c:v>1832607.6</c:v>
                </c:pt>
                <c:pt idx="3">
                  <c:v>1004405.6</c:v>
                </c:pt>
                <c:pt idx="4">
                  <c:v>1011996.8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421760"/>
        <c:axId val="131968000"/>
      </c:barChart>
      <c:catAx>
        <c:axId val="32421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1968000"/>
        <c:crosses val="autoZero"/>
        <c:auto val="1"/>
        <c:lblAlgn val="ctr"/>
        <c:lblOffset val="100"/>
        <c:noMultiLvlLbl val="0"/>
      </c:catAx>
      <c:valAx>
        <c:axId val="131968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242176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200" b="1" i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73015836909527942"/>
          <c:y val="1.172982283464569E-3"/>
          <c:w val="0.26666704994940671"/>
          <c:h val="0.2105600393700787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23930033900175"/>
          <c:y val="3.7500822027381232E-2"/>
          <c:w val="0.6467606978921846"/>
          <c:h val="0.962499184747381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ФЛ</c:v>
                </c:pt>
                <c:pt idx="5">
                  <c:v>Земельный налог</c:v>
                </c:pt>
                <c:pt idx="6">
                  <c:v>Гос. пошлина</c:v>
                </c:pt>
                <c:pt idx="7">
                  <c:v>Доходы от использования муниципального имущества</c:v>
                </c:pt>
                <c:pt idx="8">
                  <c:v> Доходы от оказания платных услуг (работ)</c:v>
                </c:pt>
                <c:pt idx="9">
                  <c:v>Прочие налоговые и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186963.8</c:v>
                </c:pt>
                <c:pt idx="1">
                  <c:v>16300</c:v>
                </c:pt>
                <c:pt idx="2">
                  <c:v>34884.800000000003</c:v>
                </c:pt>
                <c:pt idx="3">
                  <c:v>3600</c:v>
                </c:pt>
                <c:pt idx="4">
                  <c:v>8800</c:v>
                </c:pt>
                <c:pt idx="5">
                  <c:v>12100</c:v>
                </c:pt>
                <c:pt idx="6">
                  <c:v>9250</c:v>
                </c:pt>
                <c:pt idx="7">
                  <c:v>10887</c:v>
                </c:pt>
                <c:pt idx="8">
                  <c:v>24329.8</c:v>
                </c:pt>
                <c:pt idx="9">
                  <c:v>6484.6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(проект)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ФЛ</c:v>
                </c:pt>
                <c:pt idx="5">
                  <c:v>Земельный налог</c:v>
                </c:pt>
                <c:pt idx="6">
                  <c:v>Гос. пошлина</c:v>
                </c:pt>
                <c:pt idx="7">
                  <c:v>Доходы от использования муниципального имущества</c:v>
                </c:pt>
                <c:pt idx="8">
                  <c:v> Доходы от оказания платных услуг (работ)</c:v>
                </c:pt>
                <c:pt idx="9">
                  <c:v>Прочие налоговые и неналоговые доходы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194100</c:v>
                </c:pt>
                <c:pt idx="1">
                  <c:v>17606.3</c:v>
                </c:pt>
                <c:pt idx="2">
                  <c:v>36200</c:v>
                </c:pt>
                <c:pt idx="3">
                  <c:v>4400</c:v>
                </c:pt>
                <c:pt idx="4">
                  <c:v>8500</c:v>
                </c:pt>
                <c:pt idx="5">
                  <c:v>12100</c:v>
                </c:pt>
                <c:pt idx="6">
                  <c:v>9200</c:v>
                </c:pt>
                <c:pt idx="7">
                  <c:v>9500</c:v>
                </c:pt>
                <c:pt idx="8">
                  <c:v>25730</c:v>
                </c:pt>
                <c:pt idx="9">
                  <c:v>3043.7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2062464"/>
        <c:axId val="32109312"/>
      </c:barChart>
      <c:catAx>
        <c:axId val="3206246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2109312"/>
        <c:crosses val="autoZero"/>
        <c:auto val="1"/>
        <c:lblAlgn val="ctr"/>
        <c:lblOffset val="100"/>
        <c:noMultiLvlLbl val="0"/>
      </c:catAx>
      <c:valAx>
        <c:axId val="32109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2062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90479115765852"/>
          <c:y val="9.8793892585323215E-2"/>
          <c:w val="0.83009520884234167"/>
          <c:h val="0.857936516216428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(план)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329820.40000000002</c:v>
                </c:pt>
                <c:pt idx="1">
                  <c:v>1577167.9</c:v>
                </c:pt>
                <c:pt idx="2" formatCode="General">
                  <c:v>779203.6</c:v>
                </c:pt>
                <c:pt idx="3" formatCode="General">
                  <c:v>124572.1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(проект)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378566.1</c:v>
                </c:pt>
                <c:pt idx="1">
                  <c:v>688348.6</c:v>
                </c:pt>
                <c:pt idx="2">
                  <c:v>765692.9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183808"/>
        <c:axId val="32185344"/>
      </c:barChart>
      <c:catAx>
        <c:axId val="321838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185344"/>
        <c:crosses val="autoZero"/>
        <c:auto val="1"/>
        <c:lblAlgn val="ctr"/>
        <c:lblOffset val="100"/>
        <c:noMultiLvlLbl val="0"/>
      </c:catAx>
      <c:valAx>
        <c:axId val="32185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183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20183191596827"/>
          <c:y val="3.0575836903189359E-2"/>
          <c:w val="0.41248171304962389"/>
          <c:h val="6.043412871820827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 algn="ctr">
              <a:defRPr>
                <a:solidFill>
                  <a:schemeClr val="tx2">
                    <a:lumMod val="10000"/>
                  </a:schemeClr>
                </a:solidFill>
              </a:defRPr>
            </a:pP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Расходы бюджета</a:t>
            </a:r>
          </a:p>
          <a:p>
            <a:pPr algn="ctr">
              <a:defRPr>
                <a:solidFill>
                  <a:schemeClr val="tx2">
                    <a:lumMod val="10000"/>
                  </a:schemeClr>
                </a:solidFill>
              </a:defRPr>
            </a:pP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800" i="0" dirty="0" err="1" smtClean="0">
                <a:solidFill>
                  <a:schemeClr val="tx2">
                    <a:lumMod val="10000"/>
                  </a:schemeClr>
                </a:solidFill>
              </a:rPr>
              <a:t>Зиминского</a:t>
            </a: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 городского муниципального </a:t>
            </a:r>
          </a:p>
          <a:p>
            <a:pPr algn="ctr">
              <a:defRPr>
                <a:solidFill>
                  <a:schemeClr val="tx2">
                    <a:lumMod val="10000"/>
                  </a:schemeClr>
                </a:solidFill>
              </a:defRPr>
            </a:pPr>
            <a:r>
              <a:rPr lang="ru-RU" sz="1800" i="0" smtClean="0">
                <a:solidFill>
                  <a:schemeClr val="tx2">
                    <a:lumMod val="10000"/>
                  </a:schemeClr>
                </a:solidFill>
              </a:rPr>
              <a:t>            образования    </a:t>
            </a:r>
            <a:r>
              <a:rPr lang="ru-RU" sz="1800" i="0" dirty="0" smtClean="0">
                <a:solidFill>
                  <a:schemeClr val="tx2">
                    <a:lumMod val="10000"/>
                  </a:schemeClr>
                </a:solidFill>
              </a:rPr>
              <a:t>(тыс. руб.)</a:t>
            </a:r>
            <a:endParaRPr lang="ru-RU" sz="1800" i="0" dirty="0">
              <a:solidFill>
                <a:schemeClr val="tx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0.26377758026885906"/>
          <c:y val="2.111100558719282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4691700922119777E-2"/>
                  <c:y val="-0.35050606191435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522483951648E-2"/>
                  <c:y val="-0.3965058522191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28007999111211E-2"/>
                  <c:y val="-0.283530381293780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2 175 761,0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36929230085554E-2"/>
                  <c:y val="-0.218787223360554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1 355 294,1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850461059881E-2"/>
                  <c:y val="-0.20985713261114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1 370 951,3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1" u="sng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Лист3!$B$5:$B$9</c:f>
              <c:strCache>
                <c:ptCount val="5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  <c:pt idx="3">
                  <c:v>2025г.</c:v>
                </c:pt>
                <c:pt idx="4">
                  <c:v>2026г.</c:v>
                </c:pt>
              </c:strCache>
            </c:strRef>
          </c:cat>
          <c:val>
            <c:numRef>
              <c:f>Лист3!$C$5:$C$9</c:f>
              <c:numCache>
                <c:formatCode>#,##0.0</c:formatCode>
                <c:ptCount val="5"/>
                <c:pt idx="0">
                  <c:v>2667728.2999999998</c:v>
                </c:pt>
                <c:pt idx="1">
                  <c:v>3134807.1</c:v>
                </c:pt>
                <c:pt idx="2">
                  <c:v>2175761</c:v>
                </c:pt>
                <c:pt idx="3">
                  <c:v>1355294.1</c:v>
                </c:pt>
                <c:pt idx="4">
                  <c:v>1370951.1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4001664"/>
        <c:axId val="124053760"/>
        <c:axId val="0"/>
      </c:bar3DChart>
      <c:catAx>
        <c:axId val="124001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 u="sng"/>
            </a:pPr>
            <a:endParaRPr lang="ru-RU"/>
          </a:p>
        </c:txPr>
        <c:crossAx val="124053760"/>
        <c:crosses val="autoZero"/>
        <c:auto val="1"/>
        <c:lblAlgn val="ctr"/>
        <c:lblOffset val="100"/>
        <c:noMultiLvlLbl val="0"/>
      </c:catAx>
      <c:valAx>
        <c:axId val="12405376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2400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0.47386</cdr:x>
      <cdr:y>0.22327</cdr:y>
    </cdr:from>
    <cdr:to>
      <cdr:x>0.5949</cdr:x>
      <cdr:y>0.29358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26810" y="957012"/>
          <a:ext cx="1002982" cy="30136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2 152 987,6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0.67241</cdr:x>
      <cdr:y>0.44987</cdr:y>
    </cdr:from>
    <cdr:to>
      <cdr:x>0.79524</cdr:x>
      <cdr:y>0.52019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572164" y="1928256"/>
          <a:ext cx="1017822" cy="301411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1 331 905,6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0.8706</cdr:x>
      <cdr:y>0.38267</cdr:y>
    </cdr:from>
    <cdr:to>
      <cdr:x>1</cdr:x>
      <cdr:y>0.45298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214481" y="1640224"/>
          <a:ext cx="1072327" cy="30136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1 347 056,8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0.59552</cdr:x>
      <cdr:y>0.26507</cdr:y>
    </cdr:from>
    <cdr:to>
      <cdr:x>0.72151</cdr:x>
      <cdr:y>0.43307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4934922" y="1136168"/>
          <a:ext cx="1044093" cy="720091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0.83013</cdr:x>
      <cdr:y>0.27301</cdr:y>
    </cdr:from>
    <cdr:to>
      <cdr:x>1</cdr:x>
      <cdr:y>0.33134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879138" y="1170177"/>
          <a:ext cx="1407670" cy="2500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</a:rPr>
            <a:t>+</a:t>
          </a:r>
          <a:r>
            <a:rPr lang="ru-RU" sz="1200" b="1" dirty="0" smtClean="0">
              <a:solidFill>
                <a:schemeClr val="tx1"/>
              </a:solidFill>
            </a:rPr>
            <a:t>15 151,2 (+1,1%)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0.79537</cdr:x>
      <cdr:y>0.38267</cdr:y>
    </cdr:from>
    <cdr:to>
      <cdr:x>0.87358</cdr:x>
      <cdr:y>0.50027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6591106" y="1640224"/>
          <a:ext cx="648072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0.9162</cdr:x>
      <cdr:y>0.9125</cdr:y>
    </cdr:from>
    <cdr:to>
      <cdr:x>0.93355</cdr:x>
      <cdr:y>0.99294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7608649" y="5256584"/>
          <a:ext cx="144016" cy="46338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0.94526</cdr:x>
      <cdr:y>0.91574</cdr:y>
    </cdr:from>
    <cdr:to>
      <cdr:x>0.98441</cdr:x>
      <cdr:y>0.97436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6591869" y="3411647"/>
          <a:ext cx="272955" cy="218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0.94037</cdr:x>
      <cdr:y>0.92673</cdr:y>
    </cdr:from>
    <cdr:to>
      <cdr:x>1</cdr:x>
      <cdr:y>1</cdr:y>
    </cdr:to>
    <cdr:sp macro="" textlink="">
      <cdr:nvSpPr>
        <cdr:cNvPr id="10" name="Поле 9"/>
        <cdr:cNvSpPr txBox="1"/>
      </cdr:nvSpPr>
      <cdr:spPr>
        <a:xfrm xmlns:a="http://schemas.openxmlformats.org/drawingml/2006/main">
          <a:off x="6557750" y="3452590"/>
          <a:ext cx="415820" cy="272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0.92395</cdr:x>
      <cdr:y>0.87078</cdr:y>
    </cdr:from>
    <cdr:to>
      <cdr:x>0.99959</cdr:x>
      <cdr:y>1</cdr:y>
    </cdr:to>
    <cdr:sp macro="" textlink="">
      <cdr:nvSpPr>
        <cdr:cNvPr id="11" name="Поле 10"/>
        <cdr:cNvSpPr txBox="1"/>
      </cdr:nvSpPr>
      <cdr:spPr>
        <a:xfrm xmlns:a="http://schemas.openxmlformats.org/drawingml/2006/main">
          <a:off x="7673008" y="3244133"/>
          <a:ext cx="628153" cy="481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+7136,2</a:t>
          </a:r>
        </a:p>
        <a:p xmlns:a="http://schemas.openxmlformats.org/drawingml/2006/main">
          <a:r>
            <a:rPr lang="ru-RU" sz="10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(+3,8%)</a:t>
          </a:r>
        </a:p>
      </cdr:txBody>
    </cdr:sp>
  </cdr:relSizeAnchor>
  <cdr:relSizeAnchor xmlns:cdr="http://schemas.openxmlformats.org/drawingml/2006/chartDrawing">
    <cdr:from>
      <cdr:x>0.47399</cdr:x>
      <cdr:y>0.825</cdr:y>
    </cdr:from>
    <cdr:to>
      <cdr:x>0.49133</cdr:x>
      <cdr:y>0.88898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3936241" y="4752528"/>
          <a:ext cx="144016" cy="3685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0.92395</cdr:x>
      <cdr:y>0.87078</cdr:y>
    </cdr:from>
    <cdr:to>
      <cdr:x>0.99959</cdr:x>
      <cdr:y>1</cdr:y>
    </cdr:to>
    <cdr:sp macro="" textlink="">
      <cdr:nvSpPr>
        <cdr:cNvPr id="16" name="Поле 15"/>
        <cdr:cNvSpPr txBox="1"/>
      </cdr:nvSpPr>
      <cdr:spPr>
        <a:xfrm xmlns:a="http://schemas.openxmlformats.org/drawingml/2006/main">
          <a:off x="7673008" y="3247750"/>
          <a:ext cx="628153" cy="481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+7136,2</a:t>
          </a:r>
        </a:p>
        <a:p xmlns:a="http://schemas.openxmlformats.org/drawingml/2006/main">
          <a:r>
            <a:rPr lang="ru-RU" sz="10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(+3,8%)</a:t>
          </a:r>
        </a:p>
      </cdr:txBody>
    </cdr:sp>
  </cdr:relSizeAnchor>
  <cdr:relSizeAnchor xmlns:cdr="http://schemas.openxmlformats.org/drawingml/2006/chartDrawing">
    <cdr:from>
      <cdr:x>0.50363</cdr:x>
      <cdr:y>0.79395</cdr:y>
    </cdr:from>
    <cdr:to>
      <cdr:x>0.61182</cdr:x>
      <cdr:y>0.90706</cdr:y>
    </cdr:to>
    <cdr:sp macro="" textlink="">
      <cdr:nvSpPr>
        <cdr:cNvPr id="18" name="Поле 17"/>
        <cdr:cNvSpPr txBox="1"/>
      </cdr:nvSpPr>
      <cdr:spPr>
        <a:xfrm xmlns:a="http://schemas.openxmlformats.org/drawingml/2006/main">
          <a:off x="4182386" y="2957886"/>
          <a:ext cx="898497" cy="421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0.48735</cdr:x>
      <cdr:y>0.81102</cdr:y>
    </cdr:from>
    <cdr:to>
      <cdr:x>0.57065</cdr:x>
      <cdr:y>0.92414</cdr:y>
    </cdr:to>
    <cdr:sp macro="" textlink="">
      <cdr:nvSpPr>
        <cdr:cNvPr id="19" name="Поле 18"/>
        <cdr:cNvSpPr txBox="1"/>
      </cdr:nvSpPr>
      <cdr:spPr>
        <a:xfrm xmlns:a="http://schemas.openxmlformats.org/drawingml/2006/main">
          <a:off x="4047214" y="3021496"/>
          <a:ext cx="691763" cy="421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+ 1306,3</a:t>
          </a:r>
          <a:r>
            <a:rPr lang="ru-RU" sz="1000" b="1" baseline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(+8%)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0.52601</cdr:x>
      <cdr:y>0.7125</cdr:y>
    </cdr:from>
    <cdr:to>
      <cdr:x>0.53458</cdr:x>
      <cdr:y>0.7875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 flipV="1">
          <a:off x="4368289" y="4104457"/>
          <a:ext cx="71162" cy="43204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0.53522</cdr:x>
      <cdr:y>0.70431</cdr:y>
    </cdr:from>
    <cdr:to>
      <cdr:x>0.61852</cdr:x>
      <cdr:y>0.81956</cdr:y>
    </cdr:to>
    <cdr:sp macro="" textlink="">
      <cdr:nvSpPr>
        <cdr:cNvPr id="25" name="Поле 24"/>
        <cdr:cNvSpPr txBox="1"/>
      </cdr:nvSpPr>
      <cdr:spPr>
        <a:xfrm xmlns:a="http://schemas.openxmlformats.org/drawingml/2006/main">
          <a:off x="4444780" y="2623929"/>
          <a:ext cx="691762" cy="429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+1315,2</a:t>
          </a:r>
          <a:r>
            <a:rPr lang="ru-RU" sz="1000" b="1" baseline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 (+3,8%)</a:t>
          </a:r>
          <a:endParaRPr lang="ru-RU" sz="1000" b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0.41329</cdr:x>
      <cdr:y>0.6155</cdr:y>
    </cdr:from>
    <cdr:to>
      <cdr:x>0.42836</cdr:x>
      <cdr:y>0.6875</cdr:y>
    </cdr:to>
    <cdr:cxnSp macro="">
      <cdr:nvCxnSpPr>
        <cdr:cNvPr id="26" name="Прямая со стрелкой 25"/>
        <cdr:cNvCxnSpPr/>
      </cdr:nvCxnSpPr>
      <cdr:spPr>
        <a:xfrm xmlns:a="http://schemas.openxmlformats.org/drawingml/2006/main" flipV="1">
          <a:off x="3432185" y="3545673"/>
          <a:ext cx="125143" cy="41476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0.4366</cdr:x>
      <cdr:y>0.61467</cdr:y>
    </cdr:from>
    <cdr:to>
      <cdr:x>0.5199</cdr:x>
      <cdr:y>0.7</cdr:y>
    </cdr:to>
    <cdr:sp macro="" textlink="">
      <cdr:nvSpPr>
        <cdr:cNvPr id="27" name="Поле 26"/>
        <cdr:cNvSpPr txBox="1"/>
      </cdr:nvSpPr>
      <cdr:spPr>
        <a:xfrm xmlns:a="http://schemas.openxmlformats.org/drawingml/2006/main">
          <a:off x="3625758" y="3540892"/>
          <a:ext cx="691767" cy="491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+800 (+22,2%)</a:t>
          </a:r>
        </a:p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0.49133</cdr:x>
      <cdr:y>0.13956</cdr:y>
    </cdr:from>
    <cdr:to>
      <cdr:x>0.50591</cdr:x>
      <cdr:y>0.2</cdr:y>
    </cdr:to>
    <cdr:cxnSp macro="">
      <cdr:nvCxnSpPr>
        <cdr:cNvPr id="28" name="Прямая со стрелкой 27"/>
        <cdr:cNvCxnSpPr/>
      </cdr:nvCxnSpPr>
      <cdr:spPr>
        <a:xfrm xmlns:a="http://schemas.openxmlformats.org/drawingml/2006/main" flipV="1">
          <a:off x="4080257" y="803955"/>
          <a:ext cx="121088" cy="34817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0.52373</cdr:x>
      <cdr:y>0.13446</cdr:y>
    </cdr:from>
    <cdr:to>
      <cdr:x>0.6032</cdr:x>
      <cdr:y>0.25398</cdr:y>
    </cdr:to>
    <cdr:sp macro="" textlink="">
      <cdr:nvSpPr>
        <cdr:cNvPr id="29" name="Поле 28"/>
        <cdr:cNvSpPr txBox="1"/>
      </cdr:nvSpPr>
      <cdr:spPr>
        <a:xfrm xmlns:a="http://schemas.openxmlformats.org/drawingml/2006/main">
          <a:off x="4349365" y="500933"/>
          <a:ext cx="659958" cy="445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+1400,2 (+5,8%)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0.42857</cdr:x>
      <cdr:y>0.80879</cdr:y>
    </cdr:from>
    <cdr:to>
      <cdr:x>0.46218</cdr:x>
      <cdr:y>0.92437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3672408" y="4264248"/>
          <a:ext cx="288032" cy="60935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0.47059</cdr:x>
      <cdr:y>0.81481</cdr:y>
    </cdr:from>
    <cdr:to>
      <cdr:x>0.62185</cdr:x>
      <cdr:y>0.91358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448" y="4752528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+48 745,7 (+14,8%)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0.40336</cdr:x>
      <cdr:y>0.65432</cdr:y>
    </cdr:from>
    <cdr:to>
      <cdr:x>0.60504</cdr:x>
      <cdr:y>0.7037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456384" y="3816424"/>
          <a:ext cx="17281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0.43697</cdr:x>
      <cdr:y>0.65432</cdr:y>
    </cdr:from>
    <cdr:to>
      <cdr:x>0.51261</cdr:x>
      <cdr:y>0.7037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44416" y="381642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56,2%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0.16807</cdr:x>
      <cdr:y>0.22222</cdr:y>
    </cdr:from>
    <cdr:to>
      <cdr:x>0.23529</cdr:x>
      <cdr:y>0.2716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129614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4,4</a:t>
          </a:r>
          <a:r>
            <a:rPr lang="ru-RU" sz="1100" b="1" dirty="0" smtClean="0"/>
            <a:t>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0.21632</cdr:x>
      <cdr:y>0.79012</cdr:y>
    </cdr:from>
    <cdr:to>
      <cdr:x>0.29807</cdr:x>
      <cdr:y>0.83951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53676" y="4608512"/>
          <a:ext cx="70047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20,7%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0.27731</cdr:x>
      <cdr:y>0.58025</cdr:y>
    </cdr:from>
    <cdr:to>
      <cdr:x>0.36134</cdr:x>
      <cdr:y>0.62963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76264" y="3384376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37,6%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0.31092</cdr:x>
      <cdr:y>0.35802</cdr:y>
    </cdr:from>
    <cdr:to>
      <cdr:x>0.39496</cdr:x>
      <cdr:y>0.40741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208823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41,7%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6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5BA224-B187-4F30-BF23-6D273417D15C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3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09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85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6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4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5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4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3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0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59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65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967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3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4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76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6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20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08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14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41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1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1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78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9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41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45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525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316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83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2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42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2285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38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208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4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6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94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53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026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01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38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508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28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1736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8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832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218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806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862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36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664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7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020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221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8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0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394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28" r:id="rId1"/>
    <p:sldLayoutId id="2147484929" r:id="rId2"/>
    <p:sldLayoutId id="2147484930" r:id="rId3"/>
    <p:sldLayoutId id="2147484931" r:id="rId4"/>
    <p:sldLayoutId id="2147484932" r:id="rId5"/>
    <p:sldLayoutId id="2147484933" r:id="rId6"/>
    <p:sldLayoutId id="2147484934" r:id="rId7"/>
    <p:sldLayoutId id="2147484935" r:id="rId8"/>
    <p:sldLayoutId id="2147484936" r:id="rId9"/>
    <p:sldLayoutId id="2147484937" r:id="rId10"/>
    <p:sldLayoutId id="2147484938" r:id="rId11"/>
    <p:sldLayoutId id="214748493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7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1" r:id="rId1"/>
    <p:sldLayoutId id="2147484942" r:id="rId2"/>
    <p:sldLayoutId id="2147484943" r:id="rId3"/>
    <p:sldLayoutId id="2147484944" r:id="rId4"/>
    <p:sldLayoutId id="2147484945" r:id="rId5"/>
    <p:sldLayoutId id="2147484946" r:id="rId6"/>
    <p:sldLayoutId id="2147484947" r:id="rId7"/>
    <p:sldLayoutId id="2147484948" r:id="rId8"/>
    <p:sldLayoutId id="2147484949" r:id="rId9"/>
    <p:sldLayoutId id="2147484950" r:id="rId10"/>
    <p:sldLayoutId id="2147484951" r:id="rId11"/>
    <p:sldLayoutId id="214748495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3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  <p:sldLayoutId id="214748496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1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67" r:id="rId1"/>
    <p:sldLayoutId id="2147484968" r:id="rId2"/>
    <p:sldLayoutId id="2147484969" r:id="rId3"/>
    <p:sldLayoutId id="2147484970" r:id="rId4"/>
    <p:sldLayoutId id="2147484971" r:id="rId5"/>
    <p:sldLayoutId id="2147484972" r:id="rId6"/>
    <p:sldLayoutId id="2147484973" r:id="rId7"/>
    <p:sldLayoutId id="2147484974" r:id="rId8"/>
    <p:sldLayoutId id="2147484975" r:id="rId9"/>
    <p:sldLayoutId id="2147484976" r:id="rId10"/>
    <p:sldLayoutId id="2147484977" r:id="rId11"/>
    <p:sldLayoutId id="2147484978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A81DDC-4ADB-420E-93C8-3AFBC8790C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Зиминский район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82D52D-A4AE-4B9F-810B-7882535857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2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0" r:id="rId1"/>
    <p:sldLayoutId id="2147484981" r:id="rId2"/>
    <p:sldLayoutId id="2147484982" r:id="rId3"/>
    <p:sldLayoutId id="2147484983" r:id="rId4"/>
    <p:sldLayoutId id="2147484984" r:id="rId5"/>
    <p:sldLayoutId id="2147484985" r:id="rId6"/>
    <p:sldLayoutId id="2147484986" r:id="rId7"/>
    <p:sldLayoutId id="2147484987" r:id="rId8"/>
    <p:sldLayoutId id="2147484988" r:id="rId9"/>
    <p:sldLayoutId id="2147484989" r:id="rId10"/>
    <p:sldLayoutId id="2147484990" r:id="rId11"/>
    <p:sldLayoutId id="2147484991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in04@gfu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5" y="2286000"/>
            <a:ext cx="9001155" cy="33575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Б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юджет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Зиминского </a:t>
            </a:r>
            <a:r>
              <a:rPr lang="ru-RU" sz="3200" b="1" dirty="0" smtClean="0">
                <a:solidFill>
                  <a:srgbClr val="0070C0"/>
                </a:solidFill>
                <a:latin typeface="+mn-lt"/>
              </a:rPr>
              <a:t>городского</a:t>
            </a: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на 2024 год и плановый период</a:t>
            </a:r>
            <a:b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</a:br>
            <a:r>
              <a:rPr lang="ru-RU" sz="3200" b="1" dirty="0" smtClean="0">
                <a:solidFill>
                  <a:srgbClr val="0070C0"/>
                </a:solidFill>
                <a:effectLst/>
                <a:latin typeface="+mn-lt"/>
              </a:rPr>
              <a:t>2025 и 2026 годов</a:t>
            </a:r>
            <a:r>
              <a:rPr lang="en-US" sz="3200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009BD2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9BD2"/>
                </a:solidFill>
                <a:effectLst/>
              </a:rPr>
            </a:br>
            <a:r>
              <a:rPr lang="ru-RU" sz="2000" dirty="0" smtClean="0">
                <a:solidFill>
                  <a:srgbClr val="0070C0"/>
                </a:solidFill>
                <a:effectLst/>
              </a:rPr>
              <a:t>(Решение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Думы </a:t>
            </a:r>
            <a:r>
              <a:rPr lang="ru-RU" sz="2000" dirty="0" err="1" smtClean="0">
                <a:solidFill>
                  <a:srgbClr val="0070C0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 городского муниципального </a:t>
            </a:r>
            <a:r>
              <a:rPr lang="ru-RU" sz="2000" dirty="0" smtClean="0">
                <a:solidFill>
                  <a:srgbClr val="0070C0"/>
                </a:solidFill>
                <a:effectLst/>
              </a:rPr>
              <a:t>образования           №312 от 28.12.2023г.)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rgbClr val="0070C0"/>
                </a:solidFill>
                <a:effectLst/>
                <a:latin typeface="+mn-lt"/>
              </a:rPr>
            </a:br>
            <a:endParaRPr lang="ru-RU" sz="2000" dirty="0">
              <a:solidFill>
                <a:srgbClr val="0070C0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5941017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b="1" cap="all" dirty="0">
              <a:ln w="6350">
                <a:noFill/>
              </a:ln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090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FFC000">
                <a:alpha val="25000"/>
              </a:srgbClr>
            </a:gs>
            <a:gs pos="84000">
              <a:srgbClr val="FF7A00"/>
            </a:gs>
            <a:gs pos="92000">
              <a:srgbClr val="FF0300"/>
            </a:gs>
            <a:gs pos="98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37131"/>
              </p:ext>
            </p:extLst>
          </p:nvPr>
        </p:nvGraphicFramePr>
        <p:xfrm>
          <a:off x="107504" y="620688"/>
          <a:ext cx="8928991" cy="6169499"/>
        </p:xfrm>
        <a:graphic>
          <a:graphicData uri="http://schemas.openxmlformats.org/drawingml/2006/table">
            <a:tbl>
              <a:tblPr firstRow="1" firstCol="1" lastRow="1"/>
              <a:tblGrid>
                <a:gridCol w="3894992"/>
                <a:gridCol w="1139007"/>
                <a:gridCol w="1047477"/>
                <a:gridCol w="908494"/>
                <a:gridCol w="949171"/>
                <a:gridCol w="989850"/>
              </a:tblGrid>
              <a:tr h="3149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323" marR="4323" marT="43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2022г.  </a:t>
                      </a:r>
                      <a:r>
                        <a:rPr lang="ru-RU" sz="12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2023г.       (план)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2024г. 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2025г.  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2026г.  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100 895,0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109 333,5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111 925,0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 физической культуры и спорта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88 492,9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171 049,8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116 407,6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19 960,0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18 960,0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50 487,6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22 009,8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22 837,1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23 104,1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23 568,4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151 762,3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440 417,3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239 429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39 922,5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44 171,9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408 958,7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863 534,2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319 469,3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5 061,1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125 848,1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103 966,2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105 883,8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93 573,5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развитию малого и среднего предпринимательства </a:t>
                      </a:r>
                      <a:r>
                        <a:rPr lang="ru-RU" sz="1200" b="1" i="1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г.Зимы</a:t>
                      </a:r>
                      <a:endParaRPr lang="ru-RU" sz="12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1 122,6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1 528,6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1 340,2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1 401,0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1 401,0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9 582,0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11 844,4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11 747,5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10 247,5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10 247,5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 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15 075,7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108 487,4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1 499 676,1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1 045 495,9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984 566,3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924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5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 г. Зимы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225,7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2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28 777,4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28 112,1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18479,3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12 089,7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12 512,3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57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Территориальное планирование и обеспечение градостроительной документации на территории ЗГМО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2 142,8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2 481 801,4</a:t>
                      </a: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2 909 467,0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1 934 550,1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206 197,1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1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205 512,7</a:t>
                      </a:r>
                      <a:endParaRPr lang="ru-RU" sz="11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23" marR="4323" marT="43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-324544" y="0"/>
            <a:ext cx="9577064" cy="476672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Структура расходной части  бюджета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</a:rPr>
              <a:t>в разрезе муниципальных программ (</a:t>
            </a:r>
            <a:r>
              <a:rPr lang="ru-RU" sz="1800" b="1" dirty="0" err="1">
                <a:solidFill>
                  <a:srgbClr val="002060"/>
                </a:solidFill>
                <a:effectLst/>
              </a:rPr>
              <a:t>тыс.руб</a:t>
            </a:r>
            <a:r>
              <a:rPr lang="ru-RU" sz="1800" b="1" dirty="0" smtClean="0">
                <a:solidFill>
                  <a:srgbClr val="002060"/>
                </a:solidFill>
                <a:effectLst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514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FFC000">
                <a:alpha val="58000"/>
              </a:srgbClr>
            </a:gs>
            <a:gs pos="61000">
              <a:srgbClr val="FF7A00"/>
            </a:gs>
            <a:gs pos="80000">
              <a:srgbClr val="FF0300"/>
            </a:gs>
            <a:gs pos="93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404664"/>
            <a:ext cx="8640960" cy="7920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Публично – нормативные обязательства                                                   </a:t>
            </a:r>
            <a:r>
              <a:rPr lang="ru-RU" sz="2000" b="1" dirty="0" err="1" smtClean="0">
                <a:solidFill>
                  <a:schemeClr val="tx2">
                    <a:lumMod val="25000"/>
                  </a:schemeClr>
                </a:solidFill>
              </a:rPr>
              <a:t>Зиминского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городского муниципального образования (тыс. руб.)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339028"/>
              </p:ext>
            </p:extLst>
          </p:nvPr>
        </p:nvGraphicFramePr>
        <p:xfrm>
          <a:off x="755576" y="1658470"/>
          <a:ext cx="7704856" cy="4037204"/>
        </p:xfrm>
        <a:graphic>
          <a:graphicData uri="http://schemas.openxmlformats.org/drawingml/2006/table">
            <a:tbl>
              <a:tblPr lastRow="1">
                <a:tableStyleId>{69C7853C-536D-4A76-A0AE-DD22124D55A5}</a:tableStyleId>
              </a:tblPr>
              <a:tblGrid>
                <a:gridCol w="2929554"/>
                <a:gridCol w="999710"/>
                <a:gridCol w="967280"/>
                <a:gridCol w="864096"/>
                <a:gridCol w="936104"/>
                <a:gridCol w="1008112"/>
              </a:tblGrid>
              <a:tr h="1050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2022г</a:t>
                      </a:r>
                      <a:r>
                        <a:rPr lang="ru-RU" sz="1400" b="1" u="none" strike="noStrike" dirty="0">
                          <a:effectLst/>
                        </a:rPr>
                        <a:t>.      (факт)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2023г</a:t>
                      </a:r>
                      <a:r>
                        <a:rPr lang="ru-RU" sz="1400" b="1" u="none" strike="noStrike" dirty="0">
                          <a:effectLst/>
                        </a:rPr>
                        <a:t>.   (план)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2024г. 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2025г</a:t>
                      </a:r>
                      <a:r>
                        <a:rPr lang="ru-RU" sz="1400" b="1" u="none" strike="noStrike" dirty="0" smtClean="0">
                          <a:effectLst/>
                        </a:rPr>
                        <a:t>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2026г.   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1045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Выплата пенсий муниципальным служащим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6 087,1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6 831,0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7 102,0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7 102,0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7 102,0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  <a:tr h="149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Предоставление ежемесячной денежной выплаты почетным гражданам города Зимы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146,0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  <a:tr h="448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6 233,1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7 119,0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7 438,0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7 774,0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7 774,0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65" marR="8965" marT="89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3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FFC000">
                <a:alpha val="10000"/>
                <a:lumMod val="52000"/>
                <a:lumOff val="48000"/>
              </a:srgbClr>
            </a:gs>
            <a:gs pos="77000">
              <a:srgbClr val="FF7A00"/>
            </a:gs>
            <a:gs pos="71000">
              <a:srgbClr val="FF5800"/>
            </a:gs>
            <a:gs pos="88000">
              <a:srgbClr val="FF0300"/>
            </a:gs>
            <a:gs pos="97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268760"/>
            <a:ext cx="7704856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 !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252" y="3356992"/>
            <a:ext cx="4572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Управление по финансам и налогам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err="1">
                <a:latin typeface="Times New Roman" pitchFamily="18" charset="0"/>
                <a:cs typeface="Times New Roman" pitchFamily="18" charset="0"/>
              </a:rPr>
              <a:t>Зиминского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городского муниципального образования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г.Зима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ул. Лазо, д. 25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Тел./факс :8(39554)3-60-90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3"/>
              </a:rPr>
              <a:t>fin04@gfu.ru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Официальный сайт: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www.zimadm.ru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99105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4000" b="1" i="1" dirty="0" smtClean="0"/>
              <a:t>     </a:t>
            </a:r>
            <a:r>
              <a:rPr lang="ru-RU" sz="4000" b="1" i="1" dirty="0"/>
              <a:t> </a:t>
            </a:r>
            <a:r>
              <a:rPr lang="ru-RU" sz="4000" b="1" i="1" dirty="0" smtClean="0"/>
              <a:t>   </a:t>
            </a:r>
            <a:r>
              <a:rPr lang="ru-RU" sz="4000" b="1" i="1" dirty="0" smtClean="0"/>
              <a:t>Решение </a:t>
            </a:r>
            <a:r>
              <a:rPr lang="ru-RU" sz="4000" b="1" i="1" dirty="0" smtClean="0"/>
              <a:t>Думы Зиминского городского муниципального образования «О бюджете Зиминского городского муниципального образования на 20</a:t>
            </a:r>
            <a:r>
              <a:rPr lang="en-US" sz="4000" b="1" i="1" dirty="0" smtClean="0"/>
              <a:t>2</a:t>
            </a:r>
            <a:r>
              <a:rPr lang="ru-RU" sz="4000" b="1" i="1" dirty="0" smtClean="0"/>
              <a:t>4 год и на плановый период  2025 и 2026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24.05.2022г. № 82н 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Приказа Министерства финансов Российской Федерации от 17.05.2022г. № 75н «Об утверждении кодов (перечней кодов) бюджетной классификации Российской Федерации на 2023 год (на 2023 год и на плановый период 2024 и 2025 годов)»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Зиминского городского муниципального образования на 20</a:t>
            </a:r>
            <a:r>
              <a:rPr lang="en-US" sz="3700" b="1" i="1" dirty="0" smtClean="0"/>
              <a:t>2</a:t>
            </a:r>
            <a:r>
              <a:rPr lang="ru-RU" sz="3700" b="1" i="1" dirty="0" smtClean="0"/>
              <a:t>4 год и плановый период 2025 и 2026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</p:spTree>
    <p:extLst>
      <p:ext uri="{BB962C8B-B14F-4D97-AF65-F5344CB8AC3E}">
        <p14:creationId xmlns:p14="http://schemas.microsoft.com/office/powerpoint/2010/main" val="130136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0" y="-20224"/>
            <a:ext cx="9144000" cy="10156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 городского муниципального образования в 2022-2026 годах (</a:t>
            </a:r>
            <a:r>
              <a:rPr lang="ru-RU" sz="1400" b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                                                                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 dirty="0" smtClean="0">
              <a:solidFill>
                <a:srgbClr val="C0504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45409"/>
              </p:ext>
            </p:extLst>
          </p:nvPr>
        </p:nvGraphicFramePr>
        <p:xfrm>
          <a:off x="-1" y="692695"/>
          <a:ext cx="9144001" cy="6198839"/>
        </p:xfrm>
        <a:graphic>
          <a:graphicData uri="http://schemas.openxmlformats.org/drawingml/2006/table">
            <a:tbl>
              <a:tblPr/>
              <a:tblGrid>
                <a:gridCol w="18738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28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0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2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95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38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05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543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705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7411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36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факт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2024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 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  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г., прогноз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Темп роста,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269031,3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301822,2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320380,0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327500,0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102,2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335060,0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2398094,1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2821289,6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117,6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1832607,6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1004405,6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1011996,8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5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 из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них: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2401388,8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2821289,6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1832607,6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1004405,6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1011996,8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268380,0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309029,0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378566,1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122,54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131641,9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34,8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135728,2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4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135366,7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151585,5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174215,6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114,9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131641,9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135728,2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103,1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133013,3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157443,5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118,4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204350,5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129,8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57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Российской Федерации и муниципальных образований (межбюджетные субсидии):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1407476,8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1649739,5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688348,6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137978,5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139926,1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57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бюджетам. городских округов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(субсидии на выплату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денежного содержания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работникам </a:t>
                      </a:r>
                      <a:r>
                        <a:rPr lang="ru-RU" sz="10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74054,7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68109,8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92,0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059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695859,6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738493,4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765692,9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734785,2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736342,5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29672,4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124027,7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4,2 раза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5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доходов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93" marR="381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2667125,4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3123111,8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2152987,6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68,9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1331905,6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61,9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1347056,8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101,1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71414"/>
            <a:ext cx="7286676" cy="64294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E5191E"/>
                </a:solidFill>
              </a:rPr>
              <a:t>Анализ доходов бюджета Зиминского городского муниципального образования на 2024 – 2026 годы, </a:t>
            </a:r>
            <a:br>
              <a:rPr lang="ru-RU" sz="1600" b="1" dirty="0" smtClean="0">
                <a:solidFill>
                  <a:srgbClr val="E5191E"/>
                </a:solidFill>
              </a:rPr>
            </a:br>
            <a:r>
              <a:rPr lang="ru-RU" sz="1600" b="1" dirty="0" smtClean="0">
                <a:solidFill>
                  <a:srgbClr val="E5191E"/>
                </a:solidFill>
              </a:rPr>
              <a:t>тыс. рублей</a:t>
            </a:r>
            <a:endParaRPr lang="ru-RU" sz="1600" b="1" dirty="0">
              <a:solidFill>
                <a:srgbClr val="E5191E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0565566"/>
              </p:ext>
            </p:extLst>
          </p:nvPr>
        </p:nvGraphicFramePr>
        <p:xfrm>
          <a:off x="357158" y="1428736"/>
          <a:ext cx="828680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1695067"/>
            <a:ext cx="1214446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2 667 125,4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857232"/>
            <a:ext cx="128588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3 123 111,8</a:t>
            </a:r>
            <a:endParaRPr lang="ru-RU" sz="1200" b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000496" y="857234"/>
            <a:ext cx="1214446" cy="149164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214414" y="857232"/>
            <a:ext cx="1500198" cy="7858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214414" y="500042"/>
            <a:ext cx="13573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+455 986,4  (+17,1%)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1142984"/>
            <a:ext cx="142876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-970 124,2</a:t>
            </a:r>
          </a:p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(-31,1%)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2348880"/>
            <a:ext cx="151216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prstClr val="black"/>
                </a:solidFill>
              </a:rPr>
              <a:t>-821 082,0 (-38,1%)</a:t>
            </a:r>
            <a:endParaRPr lang="ru-RU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rgbClr val="E5191E"/>
                </a:solidFill>
              </a:rPr>
              <a:t>Структура налоговых и неналоговых доходов местного бюджета, тыс. рублей</a:t>
            </a:r>
            <a:r>
              <a:rPr lang="ru-RU" sz="2400" b="1" i="1" dirty="0" smtClean="0">
                <a:solidFill>
                  <a:srgbClr val="E5191E"/>
                </a:solidFill>
              </a:rPr>
              <a:t/>
            </a:r>
            <a:br>
              <a:rPr lang="ru-RU" sz="2400" b="1" i="1" dirty="0" smtClean="0">
                <a:solidFill>
                  <a:srgbClr val="E5191E"/>
                </a:solidFill>
              </a:rPr>
            </a:br>
            <a:endParaRPr lang="ru-RU" sz="2400" b="1" i="1" dirty="0">
              <a:solidFill>
                <a:srgbClr val="E5191E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4286412"/>
              </p:ext>
            </p:extLst>
          </p:nvPr>
        </p:nvGraphicFramePr>
        <p:xfrm>
          <a:off x="419735" y="692696"/>
          <a:ext cx="830453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rgbClr val="FF0300">
                <a:lumMod val="42000"/>
                <a:lumOff val="58000"/>
              </a:srgbClr>
            </a:gs>
            <a:gs pos="81000">
              <a:schemeClr val="bg2">
                <a:lumMod val="9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E5191E"/>
                </a:solidFill>
              </a:rPr>
              <a:t>Структура </a:t>
            </a:r>
            <a:r>
              <a:rPr lang="ru-RU" b="1" i="1" dirty="0" smtClean="0">
                <a:solidFill>
                  <a:srgbClr val="E5191E"/>
                </a:solidFill>
              </a:rPr>
              <a:t>безвозмездных поступлений областного бюджета</a:t>
            </a:r>
            <a:r>
              <a:rPr lang="ru-RU" b="1" i="1" dirty="0">
                <a:solidFill>
                  <a:srgbClr val="E5191E"/>
                </a:solidFill>
              </a:rPr>
              <a:t>, </a:t>
            </a:r>
            <a:endParaRPr lang="ru-RU" b="1" i="1" dirty="0" smtClean="0">
              <a:solidFill>
                <a:srgbClr val="E5191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E5191E"/>
                </a:solidFill>
              </a:rPr>
              <a:t>тыс</a:t>
            </a:r>
            <a:r>
              <a:rPr lang="ru-RU" b="1" i="1" dirty="0">
                <a:solidFill>
                  <a:srgbClr val="E5191E"/>
                </a:solidFill>
              </a:rPr>
              <a:t>. рублей</a:t>
            </a:r>
            <a:br>
              <a:rPr lang="ru-RU" b="1" i="1" dirty="0">
                <a:solidFill>
                  <a:srgbClr val="E5191E"/>
                </a:solidFill>
              </a:rPr>
            </a:br>
            <a:endParaRPr lang="ru-RU" b="1" i="1" dirty="0">
              <a:solidFill>
                <a:srgbClr val="0070C0"/>
              </a:solidFill>
              <a:effectLst/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84831086"/>
              </p:ext>
            </p:extLst>
          </p:nvPr>
        </p:nvGraphicFramePr>
        <p:xfrm>
          <a:off x="107504" y="836712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587727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11,7%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342900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27,7%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0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C000">
                <a:alpha val="0"/>
              </a:srgbClr>
            </a:gs>
            <a:gs pos="82000">
              <a:srgbClr val="FF7A00"/>
            </a:gs>
            <a:gs pos="91000">
              <a:srgbClr val="FF0300"/>
            </a:gs>
            <a:gs pos="99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75911"/>
              </p:ext>
            </p:extLst>
          </p:nvPr>
        </p:nvGraphicFramePr>
        <p:xfrm>
          <a:off x="323850" y="1628775"/>
          <a:ext cx="8456613" cy="428053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27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параметры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 smtClean="0"/>
                        <a:t>2 152 987,6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1 331 905,6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1 347 056,8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 smtClean="0"/>
                        <a:t>2 175 761,0</a:t>
                      </a:r>
                      <a:endParaRPr lang="ru-RU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1 355</a:t>
                      </a:r>
                      <a:r>
                        <a:rPr kumimoji="0" lang="ru-RU" sz="1600" b="1" kern="1200" baseline="0" dirty="0" smtClean="0">
                          <a:effectLst/>
                        </a:rPr>
                        <a:t> 294,1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1 370 951,3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ДЕФИЦИТ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/>
                        <a:t>22 773,4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23 388,5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effectLst/>
                        </a:rPr>
                        <a:t>23 894,5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Процент дефицита                               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(к доходам без учета безвозмездных поступлений)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7,1%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7,1%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7,1%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8864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ОСНОВНЫЕ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ПАРАМЕТРЫ </a:t>
            </a:r>
            <a:r>
              <a:rPr lang="ru-RU" b="1" i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БЮДЖЕТА              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ЗИМИНСКОГО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2024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2025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2026 </a:t>
            </a:r>
            <a:r>
              <a:rPr lang="ru-RU" b="1" i="1" dirty="0">
                <a:solidFill>
                  <a:srgbClr val="0070C0"/>
                </a:solidFill>
                <a:effectLst/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Verdana" pitchFamily="34" charset="0"/>
              </a:rPr>
              <a:t>     </a:t>
            </a:r>
            <a:r>
              <a:rPr lang="ru-RU" sz="1400" b="1" i="1" dirty="0" smtClean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(</a:t>
            </a:r>
            <a:r>
              <a:rPr lang="ru-RU" sz="1400" b="1" i="1" dirty="0" err="1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тыс.руб</a:t>
            </a:r>
            <a:r>
              <a:rPr lang="ru-RU" sz="1400" b="1" i="1" dirty="0">
                <a:solidFill>
                  <a:schemeClr val="tx2">
                    <a:lumMod val="25000"/>
                  </a:schemeClr>
                </a:solidFill>
                <a:latin typeface="+mn-lt"/>
                <a:ea typeface="SimHei" pitchFamily="49" charset="-122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7460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22000"/>
              </a:srgbClr>
            </a:gs>
            <a:gs pos="64000">
              <a:srgbClr val="FF7A00"/>
            </a:gs>
            <a:gs pos="87000">
              <a:srgbClr val="FF0300"/>
            </a:gs>
            <a:gs pos="96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146575"/>
              </p:ext>
            </p:extLst>
          </p:nvPr>
        </p:nvGraphicFramePr>
        <p:xfrm>
          <a:off x="107504" y="44624"/>
          <a:ext cx="900100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4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бюджета ЗГМО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функциональной структуре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84923"/>
              </p:ext>
            </p:extLst>
          </p:nvPr>
        </p:nvGraphicFramePr>
        <p:xfrm>
          <a:off x="611560" y="980728"/>
          <a:ext cx="7992890" cy="5721397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2808313"/>
                <a:gridCol w="1080120"/>
                <a:gridCol w="984672"/>
                <a:gridCol w="1031552"/>
                <a:gridCol w="1080120"/>
                <a:gridCol w="1008113"/>
              </a:tblGrid>
              <a:tr h="525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2022г.   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2023г.  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(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план)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2024г. 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2025г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 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2026г</a:t>
                      </a:r>
                      <a:r>
                        <a:rPr lang="ru-RU" sz="100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/>
                </a:tc>
              </a:tr>
              <a:tr h="3365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136 519,8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160 958,3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184 183,3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104 221,2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102 032,5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3 447,4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4 115,8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92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6 648,9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8 428,9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121 292,9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104 177,5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90 569,0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110 075,6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4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b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604 917,4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1 444 375,9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600 041,3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44 136,9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42 198,4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3 511,8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7 307,8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3 776,4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1 561 430,9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1 109 840,0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1 050 648,3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964 160,0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968 424,3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72 024,5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83 109,9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83 794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57 109,0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57 109,0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59 934,8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31 607,2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26 647,7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27 060,8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27 130,3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90 054,3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177 962,8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117 056,9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7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8 776,7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61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2 667 728,3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3 134 807,1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2 175 761,0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343 230,9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346 217,2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389" marR="8389" marT="83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088017" y="686652"/>
            <a:ext cx="164518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(тыс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руб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20288</TotalTime>
  <Words>1193</Words>
  <Application>Microsoft Office PowerPoint</Application>
  <PresentationFormat>Экран (4:3)</PresentationFormat>
  <Paragraphs>480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Тема Office</vt:lpstr>
      <vt:lpstr>1_Тема Office</vt:lpstr>
      <vt:lpstr>2_Тема Office</vt:lpstr>
      <vt:lpstr>3_Тема Office</vt:lpstr>
      <vt:lpstr>4_Тема Office</vt:lpstr>
      <vt:lpstr>Бюджет Зиминского городского муниципального образования на 2024 год и плановый период 2025 и 2026 годов  (Решение Думы Зиминского городского муниципального образования           №312 от 28.12.2023г.)   </vt:lpstr>
      <vt:lpstr>Презентация PowerPoint</vt:lpstr>
      <vt:lpstr>Презентация PowerPoint</vt:lpstr>
      <vt:lpstr>Анализ доходов бюджета Зиминского городского муниципального образования на 2024 – 2026 годы,  тыс. рублей</vt:lpstr>
      <vt:lpstr>Структура налоговых и неналоговых доходов местного бюджета, тыс. рублей </vt:lpstr>
      <vt:lpstr>Презентация PowerPoint</vt:lpstr>
      <vt:lpstr>Презентация PowerPoint</vt:lpstr>
      <vt:lpstr>Презентация PowerPoint</vt:lpstr>
      <vt:lpstr>Исполнение расходов бюджета ЗГМО  по функциональной структуре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Осипова</dc:creator>
  <cp:lastModifiedBy>OIS</cp:lastModifiedBy>
  <cp:revision>1450</cp:revision>
  <cp:lastPrinted>2023-11-24T03:49:11Z</cp:lastPrinted>
  <dcterms:created xsi:type="dcterms:W3CDTF">2013-11-05T05:29:52Z</dcterms:created>
  <dcterms:modified xsi:type="dcterms:W3CDTF">2024-01-11T01:17:42Z</dcterms:modified>
</cp:coreProperties>
</file>