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927" r:id="rId1"/>
    <p:sldMasterId id="2147484940" r:id="rId2"/>
    <p:sldMasterId id="2147484953" r:id="rId3"/>
    <p:sldMasterId id="2147484966" r:id="rId4"/>
    <p:sldMasterId id="2147484979" r:id="rId5"/>
    <p:sldMasterId id="2147484992" r:id="rId6"/>
  </p:sldMasterIdLst>
  <p:notesMasterIdLst>
    <p:notesMasterId r:id="rId19"/>
  </p:notesMasterIdLst>
  <p:handoutMasterIdLst>
    <p:handoutMasterId r:id="rId20"/>
  </p:handoutMasterIdLst>
  <p:sldIdLst>
    <p:sldId id="440" r:id="rId7"/>
    <p:sldId id="436" r:id="rId8"/>
    <p:sldId id="442" r:id="rId9"/>
    <p:sldId id="437" r:id="rId10"/>
    <p:sldId id="438" r:id="rId11"/>
    <p:sldId id="439" r:id="rId12"/>
    <p:sldId id="423" r:id="rId13"/>
    <p:sldId id="443" r:id="rId14"/>
    <p:sldId id="444" r:id="rId15"/>
    <p:sldId id="445" r:id="rId16"/>
    <p:sldId id="446" r:id="rId17"/>
    <p:sldId id="441" r:id="rId18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  <a:srgbClr val="007A37"/>
    <a:srgbClr val="FFB36D"/>
    <a:srgbClr val="FFFF99"/>
    <a:srgbClr val="FFFFCC"/>
    <a:srgbClr val="EBF52B"/>
    <a:srgbClr val="66FF66"/>
    <a:srgbClr val="F1BFE4"/>
    <a:srgbClr val="C5FF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6000" autoAdjust="0"/>
  </p:normalViewPr>
  <p:slideViewPr>
    <p:cSldViewPr>
      <p:cViewPr>
        <p:scale>
          <a:sx n="110" d="100"/>
          <a:sy n="110" d="100"/>
        </p:scale>
        <p:origin x="-187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5" d="100"/>
        <a:sy n="55" d="100"/>
      </p:scale>
      <p:origin x="0" y="0"/>
    </p:cViewPr>
  </p:notesTextViewPr>
  <p:sorterViewPr>
    <p:cViewPr>
      <p:scale>
        <a:sx n="66" d="100"/>
        <a:sy n="66" d="100"/>
      </p:scale>
      <p:origin x="0" y="2388"/>
    </p:cViewPr>
  </p:sorterViewPr>
  <p:notesViewPr>
    <p:cSldViewPr>
      <p:cViewPr varScale="1">
        <p:scale>
          <a:sx n="53" d="100"/>
          <a:sy n="53" d="100"/>
        </p:scale>
        <p:origin x="-2952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  <c:perspective val="0"/>
    </c:view3D>
    <c:floor>
      <c:thickness val="0"/>
      <c:spPr>
        <a:scene3d>
          <a:camera prst="orthographicFront"/>
          <a:lightRig rig="threePt" dir="t"/>
        </a:scene3d>
        <a:sp3d>
          <a:contourClr>
            <a:srgbClr val="000000"/>
          </a:contourClr>
        </a:sp3d>
      </c:spPr>
    </c:floor>
    <c:sideWall>
      <c:thickness val="0"/>
      <c:spPr>
        <a:noFill/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"/>
          <c:y val="1.0640265116741415E-3"/>
          <c:w val="0.99999775029696092"/>
          <c:h val="0.8799095422146077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0946313707280294E-3"/>
                  <c:y val="-1.85651886632479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4749669595337551E-4"/>
                  <c:y val="-1.3211982294364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8313908081374638E-4"/>
                  <c:y val="-1.32117995661300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988344848824784E-3"/>
                  <c:y val="-1.273177249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020412202141041E-4"/>
                  <c:y val="-1.4085971441769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Факт 2023</c:v>
                </c:pt>
                <c:pt idx="1">
                  <c:v>Оценка 2024</c:v>
                </c:pt>
                <c:pt idx="2">
                  <c:v>Прогноз 2025</c:v>
                </c:pt>
                <c:pt idx="3">
                  <c:v>Прогноз 2026</c:v>
                </c:pt>
                <c:pt idx="4">
                  <c:v>Прогноз 2027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318247</c:v>
                </c:pt>
                <c:pt idx="1">
                  <c:v>371529.6</c:v>
                </c:pt>
                <c:pt idx="2">
                  <c:v>367500</c:v>
                </c:pt>
                <c:pt idx="3">
                  <c:v>376400</c:v>
                </c:pt>
                <c:pt idx="4">
                  <c:v>385335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5325563232549855E-3"/>
                  <c:y val="6.96194574871802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7.3557250948724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9752372821433516E-3"/>
                  <c:y val="-4.873362024102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302252930199421E-3"/>
                  <c:y val="-6.7298808904273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5976689697649568E-3"/>
                  <c:y val="-4.40923230752138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Факт 2023</c:v>
                </c:pt>
                <c:pt idx="1">
                  <c:v>Оценка 2024</c:v>
                </c:pt>
                <c:pt idx="2">
                  <c:v>Прогноз 2025</c:v>
                </c:pt>
                <c:pt idx="3">
                  <c:v>Прогноз 2026</c:v>
                </c:pt>
                <c:pt idx="4">
                  <c:v>Прогноз 2027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2534778.4</c:v>
                </c:pt>
                <c:pt idx="1">
                  <c:v>2297358.7000000002</c:v>
                </c:pt>
                <c:pt idx="2">
                  <c:v>1267749.7</c:v>
                </c:pt>
                <c:pt idx="3">
                  <c:v>1164828</c:v>
                </c:pt>
                <c:pt idx="4">
                  <c:v>1217120.3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1856000"/>
        <c:axId val="44180224"/>
        <c:axId val="0"/>
      </c:bar3DChart>
      <c:catAx>
        <c:axId val="418560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c:spPr>
        <c:txPr>
          <a:bodyPr/>
          <a:lstStyle/>
          <a:p>
            <a:pPr>
              <a:defRPr b="1">
                <a:solidFill>
                  <a:srgbClr val="00682F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180224"/>
        <c:crosses val="autoZero"/>
        <c:auto val="1"/>
        <c:lblAlgn val="ctr"/>
        <c:lblOffset val="100"/>
        <c:noMultiLvlLbl val="0"/>
      </c:catAx>
      <c:valAx>
        <c:axId val="441802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1856000"/>
        <c:crosses val="autoZero"/>
        <c:crossBetween val="between"/>
      </c:valAx>
      <c:spPr>
        <a:ln w="2540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 b="1" i="0"/>
            </a:pPr>
            <a:endParaRPr lang="ru-RU"/>
          </a:p>
        </c:txPr>
      </c:legendEntry>
      <c:layout>
        <c:manualLayout>
          <c:xMode val="edge"/>
          <c:yMode val="edge"/>
          <c:x val="0.73015836909527942"/>
          <c:y val="1.1729822834645688E-3"/>
          <c:w val="0.26984165102591684"/>
          <c:h val="0.15085860343002824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421496209428172"/>
          <c:y val="3.7500867959115648E-2"/>
          <c:w val="0.76578503790571828"/>
          <c:h val="0.9624991847473817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 (план)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4862922310334883E-2"/>
                  <c:y val="4.40923230752138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НДФЛ</c:v>
                </c:pt>
                <c:pt idx="1">
                  <c:v>Акцизы</c:v>
                </c:pt>
                <c:pt idx="2">
                  <c:v>УСН</c:v>
                </c:pt>
                <c:pt idx="3">
                  <c:v>Патент</c:v>
                </c:pt>
                <c:pt idx="4">
                  <c:v>Налог на имущество ФЛ</c:v>
                </c:pt>
                <c:pt idx="5">
                  <c:v>Земельный налог</c:v>
                </c:pt>
                <c:pt idx="6">
                  <c:v>Гос. пошлина</c:v>
                </c:pt>
                <c:pt idx="7">
                  <c:v>Доходы от использования муниципального имущества</c:v>
                </c:pt>
                <c:pt idx="8">
                  <c:v> Доходы от оказания платных услуг (работ)</c:v>
                </c:pt>
                <c:pt idx="9">
                  <c:v>Доходы от продажи материальных и нематериальных активов</c:v>
                </c:pt>
                <c:pt idx="10">
                  <c:v>Инициативные платежи</c:v>
                </c:pt>
                <c:pt idx="11">
                  <c:v>Прочие налоговые и неналоговые доходы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216033</c:v>
                </c:pt>
                <c:pt idx="1">
                  <c:v>18400</c:v>
                </c:pt>
                <c:pt idx="2">
                  <c:v>40500</c:v>
                </c:pt>
                <c:pt idx="3">
                  <c:v>7800</c:v>
                </c:pt>
                <c:pt idx="4">
                  <c:v>9000</c:v>
                </c:pt>
                <c:pt idx="5">
                  <c:v>13100</c:v>
                </c:pt>
                <c:pt idx="6">
                  <c:v>14100</c:v>
                </c:pt>
                <c:pt idx="7">
                  <c:v>11160</c:v>
                </c:pt>
                <c:pt idx="8">
                  <c:v>25540</c:v>
                </c:pt>
                <c:pt idx="9">
                  <c:v>5770.6</c:v>
                </c:pt>
                <c:pt idx="10">
                  <c:v>4004</c:v>
                </c:pt>
                <c:pt idx="11">
                  <c:v>5342.4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год (проект)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077994881771304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НДФЛ</c:v>
                </c:pt>
                <c:pt idx="1">
                  <c:v>Акцизы</c:v>
                </c:pt>
                <c:pt idx="2">
                  <c:v>УСН</c:v>
                </c:pt>
                <c:pt idx="3">
                  <c:v>Патент</c:v>
                </c:pt>
                <c:pt idx="4">
                  <c:v>Налог на имущество ФЛ</c:v>
                </c:pt>
                <c:pt idx="5">
                  <c:v>Земельный налог</c:v>
                </c:pt>
                <c:pt idx="6">
                  <c:v>Гос. пошлина</c:v>
                </c:pt>
                <c:pt idx="7">
                  <c:v>Доходы от использования муниципального имущества</c:v>
                </c:pt>
                <c:pt idx="8">
                  <c:v> Доходы от оказания платных услуг (работ)</c:v>
                </c:pt>
                <c:pt idx="9">
                  <c:v>Доходы от продажи материальных и нематериальных активов</c:v>
                </c:pt>
                <c:pt idx="10">
                  <c:v>Инициативные платежи</c:v>
                </c:pt>
                <c:pt idx="11">
                  <c:v>Прочие налоговые и неналоговые доходы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219980</c:v>
                </c:pt>
                <c:pt idx="1">
                  <c:v>19500</c:v>
                </c:pt>
                <c:pt idx="2">
                  <c:v>41000</c:v>
                </c:pt>
                <c:pt idx="3">
                  <c:v>7500</c:v>
                </c:pt>
                <c:pt idx="4">
                  <c:v>9100</c:v>
                </c:pt>
                <c:pt idx="5">
                  <c:v>13200</c:v>
                </c:pt>
                <c:pt idx="6">
                  <c:v>14000</c:v>
                </c:pt>
                <c:pt idx="7">
                  <c:v>11500</c:v>
                </c:pt>
                <c:pt idx="8">
                  <c:v>27280</c:v>
                </c:pt>
                <c:pt idx="9">
                  <c:v>1150</c:v>
                </c:pt>
                <c:pt idx="11">
                  <c:v>3290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44683648"/>
        <c:axId val="44685184"/>
      </c:barChart>
      <c:catAx>
        <c:axId val="4468364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44685184"/>
        <c:crosses val="autoZero"/>
        <c:auto val="1"/>
        <c:lblAlgn val="ctr"/>
        <c:lblOffset val="100"/>
        <c:noMultiLvlLbl val="0"/>
      </c:catAx>
      <c:valAx>
        <c:axId val="446851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46836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0"/>
      <c:depthPercent val="100"/>
      <c:rAngAx val="0"/>
      <c:perspective val="1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99047911576585"/>
          <c:y val="8.7906899233418503E-2"/>
          <c:w val="0.83009520884234156"/>
          <c:h val="0.85793651621642875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 (план)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 formatCode="General">
                  <c:v>378566.1</c:v>
                </c:pt>
                <c:pt idx="1">
                  <c:v>1002079.5</c:v>
                </c:pt>
                <c:pt idx="2" formatCode="General">
                  <c:v>852983.9</c:v>
                </c:pt>
                <c:pt idx="3" formatCode="General">
                  <c:v>63729.2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(проект)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Иные межбюджетные трансферты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286839.2</c:v>
                </c:pt>
                <c:pt idx="1">
                  <c:v>128087.7</c:v>
                </c:pt>
                <c:pt idx="2">
                  <c:v>852822.8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4581248"/>
        <c:axId val="44582784"/>
        <c:axId val="0"/>
      </c:bar3DChart>
      <c:catAx>
        <c:axId val="44581248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44582784"/>
        <c:crosses val="autoZero"/>
        <c:auto val="1"/>
        <c:lblAlgn val="ctr"/>
        <c:lblOffset val="100"/>
        <c:noMultiLvlLbl val="0"/>
      </c:catAx>
      <c:valAx>
        <c:axId val="445827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45812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620183191596827"/>
          <c:y val="3.0575836903189355E-2"/>
          <c:w val="0.41248171304962378"/>
          <c:h val="0.1301108861703980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3451777486117361E-2"/>
                  <c:y val="-1.145255144810749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>
                        <a:solidFill>
                          <a:schemeClr val="tx1"/>
                        </a:solidFill>
                      </a:rPr>
                      <a:t>2 852 087,1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451895175488976E-2"/>
                  <c:y val="-1.6033572027350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441205214486526E-2"/>
                  <c:y val="-1.6033572027350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7935860233985301E-2"/>
                  <c:y val="-1.6033572027350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0462585136491535E-2"/>
                  <c:y val="-1.3743061737728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Лист1!$C$8:$G$8</c:f>
              <c:strCache>
                <c:ptCount val="5"/>
                <c:pt idx="0">
                  <c:v>2023г.</c:v>
                </c:pt>
                <c:pt idx="1">
                  <c:v>2024г.</c:v>
                </c:pt>
                <c:pt idx="2">
                  <c:v>2025г.</c:v>
                </c:pt>
                <c:pt idx="3">
                  <c:v>2026г.</c:v>
                </c:pt>
                <c:pt idx="4">
                  <c:v>2027г.</c:v>
                </c:pt>
              </c:strCache>
            </c:strRef>
          </c:cat>
          <c:val>
            <c:numRef>
              <c:f>Лист1!$C$9:$G$9</c:f>
              <c:numCache>
                <c:formatCode>#,##0.0</c:formatCode>
                <c:ptCount val="5"/>
                <c:pt idx="0">
                  <c:v>2852087.1</c:v>
                </c:pt>
                <c:pt idx="1">
                  <c:v>2695915</c:v>
                </c:pt>
                <c:pt idx="2">
                  <c:v>1662812.2</c:v>
                </c:pt>
                <c:pt idx="3">
                  <c:v>1569458</c:v>
                </c:pt>
                <c:pt idx="4">
                  <c:v>1631355.4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44215680"/>
        <c:axId val="44390656"/>
        <c:axId val="0"/>
      </c:bar3DChart>
      <c:catAx>
        <c:axId val="442156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 b="1">
                <a:solidFill>
                  <a:srgbClr val="FFFF00"/>
                </a:solidFill>
              </a:defRPr>
            </a:pPr>
            <a:endParaRPr lang="ru-RU"/>
          </a:p>
        </c:txPr>
        <c:crossAx val="44390656"/>
        <c:crosses val="autoZero"/>
        <c:auto val="1"/>
        <c:lblAlgn val="ctr"/>
        <c:lblOffset val="100"/>
        <c:noMultiLvlLbl val="0"/>
      </c:catAx>
      <c:valAx>
        <c:axId val="44390656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44215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0.43693</cdr:x>
      <cdr:y>0.34235</cdr:y>
    </cdr:from>
    <cdr:to>
      <cdr:x>0.55797</cdr:x>
      <cdr:y>0.39499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620776" y="1873568"/>
          <a:ext cx="1003035" cy="288032"/>
        </a:xfrm>
        <a:prstGeom xmlns:a="http://schemas.openxmlformats.org/drawingml/2006/main" prst="rect">
          <a:avLst/>
        </a:prstGeom>
        <a:effectLst xmlns:a="http://schemas.openxmlformats.org/drawingml/2006/main">
          <a:innerShdw blurRad="114300">
            <a:prstClr val="black"/>
          </a:innerShdw>
        </a:effectLst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300" b="1" dirty="0" smtClean="0">
              <a:solidFill>
                <a:schemeClr val="tx1"/>
              </a:solidFill>
            </a:rPr>
            <a:t>1 635 249,7</a:t>
          </a:r>
          <a:endParaRPr lang="ru-RU" sz="13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0.63259</cdr:x>
      <cdr:y>0.36339</cdr:y>
    </cdr:from>
    <cdr:to>
      <cdr:x>0.75542</cdr:x>
      <cdr:y>0.41602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5400096" y="1988696"/>
          <a:ext cx="1048533" cy="288032"/>
        </a:xfrm>
        <a:prstGeom xmlns:a="http://schemas.openxmlformats.org/drawingml/2006/main" prst="rect">
          <a:avLst/>
        </a:prstGeom>
        <a:effectLst xmlns:a="http://schemas.openxmlformats.org/drawingml/2006/main">
          <a:innerShdw blurRad="114300">
            <a:prstClr val="black"/>
          </a:innerShdw>
        </a:effectLst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300" b="1" dirty="0" smtClean="0">
              <a:solidFill>
                <a:schemeClr val="tx1"/>
              </a:solidFill>
            </a:rPr>
            <a:t>1 541 228,0</a:t>
          </a:r>
          <a:endParaRPr lang="ru-RU" sz="13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0.8266</cdr:x>
      <cdr:y>0.33356</cdr:y>
    </cdr:from>
    <cdr:to>
      <cdr:x>0.956</cdr:x>
      <cdr:y>0.39322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7056280" y="1825452"/>
          <a:ext cx="1104618" cy="326487"/>
        </a:xfrm>
        <a:prstGeom xmlns:a="http://schemas.openxmlformats.org/drawingml/2006/main" prst="rect">
          <a:avLst/>
        </a:prstGeom>
        <a:effectLst xmlns:a="http://schemas.openxmlformats.org/drawingml/2006/main">
          <a:innerShdw blurRad="114300">
            <a:prstClr val="black"/>
          </a:innerShdw>
        </a:effectLst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300" b="1" dirty="0" smtClean="0">
              <a:solidFill>
                <a:schemeClr val="tx1"/>
              </a:solidFill>
            </a:rPr>
            <a:t>1 602 455,3</a:t>
          </a:r>
          <a:endParaRPr lang="ru-RU" sz="13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0.56076</cdr:x>
      <cdr:y>0.348</cdr:y>
    </cdr:from>
    <cdr:to>
      <cdr:x>0.63259</cdr:x>
      <cdr:y>0.41607</cdr:y>
    </cdr:to>
    <cdr:sp macro="" textlink="">
      <cdr:nvSpPr>
        <cdr:cNvPr id="8" name="Прямая со стрелкой 7"/>
        <cdr:cNvSpPr/>
      </cdr:nvSpPr>
      <cdr:spPr>
        <a:xfrm xmlns:a="http://schemas.openxmlformats.org/drawingml/2006/main">
          <a:off x="4786884" y="1904453"/>
          <a:ext cx="613211" cy="37254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rgbClr val="FF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0.70007</cdr:x>
      <cdr:y>0.27647</cdr:y>
    </cdr:from>
    <cdr:to>
      <cdr:x>0.82173</cdr:x>
      <cdr:y>0.35278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5976160" y="1513029"/>
          <a:ext cx="1038483" cy="4176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>
              <a:solidFill>
                <a:schemeClr val="tx1"/>
              </a:solidFill>
            </a:rPr>
            <a:t>+61 227,3</a:t>
          </a:r>
        </a:p>
        <a:p xmlns:a="http://schemas.openxmlformats.org/drawingml/2006/main">
          <a:pPr algn="ctr"/>
          <a:r>
            <a:rPr lang="ru-RU" sz="1200" b="1" dirty="0" smtClean="0">
              <a:solidFill>
                <a:schemeClr val="tx1"/>
              </a:solidFill>
            </a:rPr>
            <a:t> (+4%)</a:t>
          </a:r>
          <a:endParaRPr lang="ru-RU" sz="1200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0.75912</cdr:x>
      <cdr:y>0.3305</cdr:y>
    </cdr:from>
    <cdr:to>
      <cdr:x>0.8266</cdr:x>
      <cdr:y>0.40291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6480216" y="1808676"/>
          <a:ext cx="576064" cy="396316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B050"/>
          </a:solidFill>
          <a:tailEnd type="arrow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0.08429</cdr:x>
      <cdr:y>0.81081</cdr:y>
    </cdr:from>
    <cdr:to>
      <cdr:x>0.13329</cdr:x>
      <cdr:y>0.8766</cdr:y>
    </cdr:to>
    <cdr:sp macro="" textlink="">
      <cdr:nvSpPr>
        <cdr:cNvPr id="26" name="TextBox 25"/>
        <cdr:cNvSpPr txBox="1"/>
      </cdr:nvSpPr>
      <cdr:spPr>
        <a:xfrm xmlns:a="http://schemas.openxmlformats.org/drawingml/2006/main">
          <a:off x="719576" y="4437240"/>
          <a:ext cx="418245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11%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0.06742</cdr:x>
      <cdr:y>0.51316</cdr:y>
    </cdr:from>
    <cdr:to>
      <cdr:x>0.14334</cdr:x>
      <cdr:y>0.57397</cdr:y>
    </cdr:to>
    <cdr:sp macro="" textlink="">
      <cdr:nvSpPr>
        <cdr:cNvPr id="27" name="TextBox 26"/>
        <cdr:cNvSpPr txBox="1"/>
      </cdr:nvSpPr>
      <cdr:spPr>
        <a:xfrm xmlns:a="http://schemas.openxmlformats.org/drawingml/2006/main">
          <a:off x="575561" y="2808312"/>
          <a:ext cx="648072" cy="3327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89%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0.28269</cdr:x>
      <cdr:y>0.80263</cdr:y>
    </cdr:from>
    <cdr:to>
      <cdr:x>0.34352</cdr:x>
      <cdr:y>0.85526</cdr:y>
    </cdr:to>
    <cdr:sp macro="" textlink="">
      <cdr:nvSpPr>
        <cdr:cNvPr id="28" name="TextBox 27"/>
        <cdr:cNvSpPr txBox="1"/>
      </cdr:nvSpPr>
      <cdr:spPr>
        <a:xfrm xmlns:a="http://schemas.openxmlformats.org/drawingml/2006/main">
          <a:off x="2342634" y="4392488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14%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0.26255</cdr:x>
      <cdr:y>0.53449</cdr:y>
    </cdr:from>
    <cdr:to>
      <cdr:x>0.34944</cdr:x>
      <cdr:y>0.60028</cdr:y>
    </cdr:to>
    <cdr:sp macro="" textlink="">
      <cdr:nvSpPr>
        <cdr:cNvPr id="29" name="TextBox 28"/>
        <cdr:cNvSpPr txBox="1"/>
      </cdr:nvSpPr>
      <cdr:spPr>
        <a:xfrm xmlns:a="http://schemas.openxmlformats.org/drawingml/2006/main">
          <a:off x="2241234" y="2925072"/>
          <a:ext cx="74177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86%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0.46735</cdr:x>
      <cdr:y>0.80263</cdr:y>
    </cdr:from>
    <cdr:to>
      <cdr:x>0.53686</cdr:x>
      <cdr:y>0.86842</cdr:y>
    </cdr:to>
    <cdr:sp macro="" textlink="">
      <cdr:nvSpPr>
        <cdr:cNvPr id="30" name="TextBox 29"/>
        <cdr:cNvSpPr txBox="1"/>
      </cdr:nvSpPr>
      <cdr:spPr>
        <a:xfrm xmlns:a="http://schemas.openxmlformats.org/drawingml/2006/main">
          <a:off x="3872805" y="4392488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22%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0.47604</cdr:x>
      <cdr:y>0.55263</cdr:y>
    </cdr:from>
    <cdr:to>
      <cdr:x>0.52817</cdr:x>
      <cdr:y>0.61842</cdr:y>
    </cdr:to>
    <cdr:sp macro="" textlink="">
      <cdr:nvSpPr>
        <cdr:cNvPr id="31" name="TextBox 30"/>
        <cdr:cNvSpPr txBox="1"/>
      </cdr:nvSpPr>
      <cdr:spPr>
        <a:xfrm xmlns:a="http://schemas.openxmlformats.org/drawingml/2006/main">
          <a:off x="3944812" y="3024336"/>
          <a:ext cx="43204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78%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0.66633</cdr:x>
      <cdr:y>0.81081</cdr:y>
    </cdr:from>
    <cdr:to>
      <cdr:x>0.72716</cdr:x>
      <cdr:y>0.86344</cdr:y>
    </cdr:to>
    <cdr:sp macro="" textlink="">
      <cdr:nvSpPr>
        <cdr:cNvPr id="32" name="TextBox 31"/>
        <cdr:cNvSpPr txBox="1"/>
      </cdr:nvSpPr>
      <cdr:spPr>
        <a:xfrm xmlns:a="http://schemas.openxmlformats.org/drawingml/2006/main">
          <a:off x="5688128" y="4437240"/>
          <a:ext cx="51924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24%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0.66503</cdr:x>
      <cdr:y>0.56579</cdr:y>
    </cdr:from>
    <cdr:to>
      <cdr:x>0.715</cdr:x>
      <cdr:y>0.61842</cdr:y>
    </cdr:to>
    <cdr:sp macro="" textlink="">
      <cdr:nvSpPr>
        <cdr:cNvPr id="33" name="TextBox 32"/>
        <cdr:cNvSpPr txBox="1"/>
      </cdr:nvSpPr>
      <cdr:spPr>
        <a:xfrm xmlns:a="http://schemas.openxmlformats.org/drawingml/2006/main">
          <a:off x="5510986" y="3096344"/>
          <a:ext cx="41404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76%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0.86035</cdr:x>
      <cdr:y>0.81081</cdr:y>
    </cdr:from>
    <cdr:to>
      <cdr:x>0.91248</cdr:x>
      <cdr:y>0.86344</cdr:y>
    </cdr:to>
    <cdr:sp macro="" textlink="">
      <cdr:nvSpPr>
        <cdr:cNvPr id="34" name="TextBox 33"/>
        <cdr:cNvSpPr txBox="1"/>
      </cdr:nvSpPr>
      <cdr:spPr>
        <a:xfrm xmlns:a="http://schemas.openxmlformats.org/drawingml/2006/main">
          <a:off x="7344312" y="4437240"/>
          <a:ext cx="445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24%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0.83013</cdr:x>
      <cdr:y>0.56579</cdr:y>
    </cdr:from>
    <cdr:to>
      <cdr:x>0.90834</cdr:x>
      <cdr:y>0.63158</cdr:y>
    </cdr:to>
    <cdr:sp macro="" textlink="">
      <cdr:nvSpPr>
        <cdr:cNvPr id="35" name="TextBox 34"/>
        <cdr:cNvSpPr txBox="1"/>
      </cdr:nvSpPr>
      <cdr:spPr>
        <a:xfrm xmlns:a="http://schemas.openxmlformats.org/drawingml/2006/main">
          <a:off x="6879138" y="3096344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76%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0.16021</cdr:x>
      <cdr:y>0.45555</cdr:y>
    </cdr:from>
    <cdr:to>
      <cdr:x>0.26822</cdr:x>
      <cdr:y>0.54765</cdr:y>
    </cdr:to>
    <cdr:sp macro="" textlink="">
      <cdr:nvSpPr>
        <cdr:cNvPr id="37" name="Стрелка вправо 36"/>
        <cdr:cNvSpPr/>
      </cdr:nvSpPr>
      <cdr:spPr>
        <a:xfrm xmlns:a="http://schemas.openxmlformats.org/drawingml/2006/main">
          <a:off x="1367649" y="2493024"/>
          <a:ext cx="922012" cy="504056"/>
        </a:xfrm>
        <a:prstGeom xmlns:a="http://schemas.openxmlformats.org/drawingml/2006/main" prst="rightArrow">
          <a:avLst/>
        </a:prstGeom>
        <a:ln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solidFill>
                <a:schemeClr val="tx1"/>
              </a:solidFill>
            </a:rPr>
            <a:t>-</a:t>
          </a:r>
          <a:r>
            <a:rPr lang="ru-RU" b="1" dirty="0" smtClean="0">
              <a:solidFill>
                <a:schemeClr val="tx1"/>
              </a:solidFill>
            </a:rPr>
            <a:t>237419,7</a:t>
          </a:r>
          <a:endParaRPr lang="ru-RU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0.16273</cdr:x>
      <cdr:y>0.77134</cdr:y>
    </cdr:from>
    <cdr:to>
      <cdr:x>0.25243</cdr:x>
      <cdr:y>0.85028</cdr:y>
    </cdr:to>
    <cdr:sp macro="" textlink="">
      <cdr:nvSpPr>
        <cdr:cNvPr id="39" name="Стрелка вправо 38"/>
        <cdr:cNvSpPr/>
      </cdr:nvSpPr>
      <cdr:spPr>
        <a:xfrm xmlns:a="http://schemas.openxmlformats.org/drawingml/2006/main">
          <a:off x="1389118" y="4221216"/>
          <a:ext cx="765773" cy="432048"/>
        </a:xfrm>
        <a:prstGeom xmlns:a="http://schemas.openxmlformats.org/drawingml/2006/main" prst="rightArrow">
          <a:avLst/>
        </a:prstGeom>
        <a:ln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b="1" dirty="0" smtClean="0">
              <a:solidFill>
                <a:schemeClr val="tx1"/>
              </a:solidFill>
            </a:rPr>
            <a:t>+53282</a:t>
          </a:r>
          <a:endParaRPr lang="ru-RU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0.36272</cdr:x>
      <cdr:y>0.77637</cdr:y>
    </cdr:from>
    <cdr:to>
      <cdr:x>0.45973</cdr:x>
      <cdr:y>0.85532</cdr:y>
    </cdr:to>
    <cdr:sp macro="" textlink="">
      <cdr:nvSpPr>
        <cdr:cNvPr id="40" name="Стрелка вправо 39"/>
        <cdr:cNvSpPr/>
      </cdr:nvSpPr>
      <cdr:spPr>
        <a:xfrm xmlns:a="http://schemas.openxmlformats.org/drawingml/2006/main">
          <a:off x="3096344" y="4248773"/>
          <a:ext cx="828092" cy="432048"/>
        </a:xfrm>
        <a:prstGeom xmlns:a="http://schemas.openxmlformats.org/drawingml/2006/main" prst="rightArrow">
          <a:avLst/>
        </a:prstGeom>
        <a:ln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b="1" dirty="0" smtClean="0">
              <a:solidFill>
                <a:schemeClr val="tx1"/>
              </a:solidFill>
            </a:rPr>
            <a:t>-4029,6</a:t>
          </a:r>
          <a:endParaRPr lang="ru-RU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0.35428</cdr:x>
      <cdr:y>0.44742</cdr:y>
    </cdr:from>
    <cdr:to>
      <cdr:x>0.47238</cdr:x>
      <cdr:y>0.55269</cdr:y>
    </cdr:to>
    <cdr:sp macro="" textlink="">
      <cdr:nvSpPr>
        <cdr:cNvPr id="41" name="Стрелка вправо 40"/>
        <cdr:cNvSpPr/>
      </cdr:nvSpPr>
      <cdr:spPr>
        <a:xfrm xmlns:a="http://schemas.openxmlformats.org/drawingml/2006/main">
          <a:off x="3024336" y="2448573"/>
          <a:ext cx="1008112" cy="576064"/>
        </a:xfrm>
        <a:prstGeom xmlns:a="http://schemas.openxmlformats.org/drawingml/2006/main" prst="rightArrow">
          <a:avLst/>
        </a:prstGeom>
        <a:ln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tx1"/>
              </a:solidFill>
            </a:rPr>
            <a:t>-1029609,0</a:t>
          </a:r>
          <a:endParaRPr lang="ru-RU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0.55041</cdr:x>
      <cdr:y>0.77637</cdr:y>
    </cdr:from>
    <cdr:to>
      <cdr:x>0.64109</cdr:x>
      <cdr:y>0.85532</cdr:y>
    </cdr:to>
    <cdr:sp macro="" textlink="">
      <cdr:nvSpPr>
        <cdr:cNvPr id="42" name="Стрелка вправо 41"/>
        <cdr:cNvSpPr/>
      </cdr:nvSpPr>
      <cdr:spPr>
        <a:xfrm xmlns:a="http://schemas.openxmlformats.org/drawingml/2006/main">
          <a:off x="4698523" y="4248773"/>
          <a:ext cx="774085" cy="432048"/>
        </a:xfrm>
        <a:prstGeom xmlns:a="http://schemas.openxmlformats.org/drawingml/2006/main" prst="rightArrow">
          <a:avLst/>
        </a:prstGeom>
        <a:ln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tx1"/>
              </a:solidFill>
            </a:rPr>
            <a:t>+8900,0</a:t>
          </a:r>
          <a:endParaRPr lang="ru-RU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0.54296</cdr:x>
      <cdr:y>0.4687</cdr:y>
    </cdr:from>
    <cdr:to>
      <cdr:x>0.6579</cdr:x>
      <cdr:y>0.57397</cdr:y>
    </cdr:to>
    <cdr:sp macro="" textlink="">
      <cdr:nvSpPr>
        <cdr:cNvPr id="45" name="Стрелка вправо 44"/>
        <cdr:cNvSpPr/>
      </cdr:nvSpPr>
      <cdr:spPr>
        <a:xfrm xmlns:a="http://schemas.openxmlformats.org/drawingml/2006/main">
          <a:off x="4634979" y="2565032"/>
          <a:ext cx="981141" cy="576064"/>
        </a:xfrm>
        <a:prstGeom xmlns:a="http://schemas.openxmlformats.org/drawingml/2006/main" prst="rightArrow">
          <a:avLst/>
        </a:prstGeom>
        <a:ln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tx1"/>
              </a:solidFill>
            </a:rPr>
            <a:t>-102921,7</a:t>
          </a:r>
          <a:endParaRPr lang="ru-RU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0.74225</cdr:x>
      <cdr:y>0.48186</cdr:y>
    </cdr:from>
    <cdr:to>
      <cdr:x>0.85191</cdr:x>
      <cdr:y>0.57397</cdr:y>
    </cdr:to>
    <cdr:sp macro="" textlink="">
      <cdr:nvSpPr>
        <cdr:cNvPr id="46" name="Стрелка вправо 45"/>
        <cdr:cNvSpPr/>
      </cdr:nvSpPr>
      <cdr:spPr>
        <a:xfrm xmlns:a="http://schemas.openxmlformats.org/drawingml/2006/main">
          <a:off x="6336200" y="2637040"/>
          <a:ext cx="936104" cy="504056"/>
        </a:xfrm>
        <a:prstGeom xmlns:a="http://schemas.openxmlformats.org/drawingml/2006/main" prst="rightArrow">
          <a:avLst/>
        </a:prstGeom>
        <a:ln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tx1"/>
              </a:solidFill>
            </a:rPr>
            <a:t>+52292,3</a:t>
          </a:r>
          <a:endParaRPr lang="ru-RU" b="1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0.75069</cdr:x>
      <cdr:y>0.78449</cdr:y>
    </cdr:from>
    <cdr:to>
      <cdr:x>0.84348</cdr:x>
      <cdr:y>0.86344</cdr:y>
    </cdr:to>
    <cdr:sp macro="" textlink="">
      <cdr:nvSpPr>
        <cdr:cNvPr id="47" name="Стрелка вправо 46"/>
        <cdr:cNvSpPr/>
      </cdr:nvSpPr>
      <cdr:spPr>
        <a:xfrm xmlns:a="http://schemas.openxmlformats.org/drawingml/2006/main">
          <a:off x="6408208" y="4293224"/>
          <a:ext cx="792088" cy="432048"/>
        </a:xfrm>
        <a:prstGeom xmlns:a="http://schemas.openxmlformats.org/drawingml/2006/main" prst="rightArrow">
          <a:avLst/>
        </a:prstGeom>
        <a:ln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b="1" dirty="0" smtClean="0">
              <a:solidFill>
                <a:schemeClr val="tx1"/>
              </a:solidFill>
            </a:rPr>
            <a:t>+8935,0</a:t>
          </a:r>
          <a:endParaRPr lang="ru-RU" b="1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0.9073</cdr:x>
      <cdr:y>0.925</cdr:y>
    </cdr:from>
    <cdr:to>
      <cdr:x>0.92368</cdr:x>
      <cdr:y>0.99294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 flipV="1">
          <a:off x="7752666" y="5328592"/>
          <a:ext cx="139987" cy="39137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82F"/>
          </a:solidFill>
          <a:tailEnd type="arrow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0.94526</cdr:x>
      <cdr:y>0.91574</cdr:y>
    </cdr:from>
    <cdr:to>
      <cdr:x>0.98441</cdr:x>
      <cdr:y>0.97436</cdr:y>
    </cdr:to>
    <cdr:sp macro="" textlink="">
      <cdr:nvSpPr>
        <cdr:cNvPr id="9" name="Поле 8"/>
        <cdr:cNvSpPr txBox="1"/>
      </cdr:nvSpPr>
      <cdr:spPr>
        <a:xfrm xmlns:a="http://schemas.openxmlformats.org/drawingml/2006/main">
          <a:off x="6591869" y="3411647"/>
          <a:ext cx="272955" cy="2183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0.94037</cdr:x>
      <cdr:y>0.92673</cdr:y>
    </cdr:from>
    <cdr:to>
      <cdr:x>1</cdr:x>
      <cdr:y>1</cdr:y>
    </cdr:to>
    <cdr:sp macro="" textlink="">
      <cdr:nvSpPr>
        <cdr:cNvPr id="10" name="Поле 9"/>
        <cdr:cNvSpPr txBox="1"/>
      </cdr:nvSpPr>
      <cdr:spPr>
        <a:xfrm xmlns:a="http://schemas.openxmlformats.org/drawingml/2006/main">
          <a:off x="6557750" y="3452590"/>
          <a:ext cx="415820" cy="2729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0.91546</cdr:x>
      <cdr:y>0.8375</cdr:y>
    </cdr:from>
    <cdr:to>
      <cdr:x>1</cdr:x>
      <cdr:y>0.9125</cdr:y>
    </cdr:to>
    <cdr:sp macro="" textlink="">
      <cdr:nvSpPr>
        <cdr:cNvPr id="11" name="Поле 10"/>
        <cdr:cNvSpPr txBox="1"/>
      </cdr:nvSpPr>
      <cdr:spPr>
        <a:xfrm xmlns:a="http://schemas.openxmlformats.org/drawingml/2006/main">
          <a:off x="7822351" y="4824536"/>
          <a:ext cx="722402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+3947,0</a:t>
          </a:r>
          <a:endParaRPr lang="ru-RU" sz="1000" b="1" dirty="0">
            <a:solidFill>
              <a:srgbClr val="00682F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000" b="1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(+1,8</a:t>
          </a:r>
          <a:r>
            <a:rPr lang="ru-RU" sz="1000" b="1" dirty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%)</a:t>
          </a:r>
        </a:p>
      </cdr:txBody>
    </cdr:sp>
  </cdr:relSizeAnchor>
  <cdr:relSizeAnchor xmlns:cdr="http://schemas.openxmlformats.org/drawingml/2006/chartDrawing">
    <cdr:from>
      <cdr:x>0.35111</cdr:x>
      <cdr:y>0.85</cdr:y>
    </cdr:from>
    <cdr:to>
      <cdr:x>0.36796</cdr:x>
      <cdr:y>0.90148</cdr:y>
    </cdr:to>
    <cdr:cxnSp macro="">
      <cdr:nvCxnSpPr>
        <cdr:cNvPr id="13" name="Прямая со стрелкой 12"/>
        <cdr:cNvCxnSpPr/>
      </cdr:nvCxnSpPr>
      <cdr:spPr>
        <a:xfrm xmlns:a="http://schemas.openxmlformats.org/drawingml/2006/main" flipV="1">
          <a:off x="3000138" y="4896544"/>
          <a:ext cx="144016" cy="296558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82F"/>
          </a:solidFill>
          <a:tailEnd type="arrow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0.50363</cdr:x>
      <cdr:y>0.79395</cdr:y>
    </cdr:from>
    <cdr:to>
      <cdr:x>0.61182</cdr:x>
      <cdr:y>0.90706</cdr:y>
    </cdr:to>
    <cdr:sp macro="" textlink="">
      <cdr:nvSpPr>
        <cdr:cNvPr id="18" name="Поле 17"/>
        <cdr:cNvSpPr txBox="1"/>
      </cdr:nvSpPr>
      <cdr:spPr>
        <a:xfrm xmlns:a="http://schemas.openxmlformats.org/drawingml/2006/main">
          <a:off x="4182386" y="2957886"/>
          <a:ext cx="898497" cy="4214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0.38482</cdr:x>
      <cdr:y>0.85</cdr:y>
    </cdr:from>
    <cdr:to>
      <cdr:x>0.46812</cdr:x>
      <cdr:y>0.92648</cdr:y>
    </cdr:to>
    <cdr:sp macro="" textlink="">
      <cdr:nvSpPr>
        <cdr:cNvPr id="19" name="Поле 18"/>
        <cdr:cNvSpPr txBox="1"/>
      </cdr:nvSpPr>
      <cdr:spPr>
        <a:xfrm xmlns:a="http://schemas.openxmlformats.org/drawingml/2006/main">
          <a:off x="3288170" y="4896544"/>
          <a:ext cx="711778" cy="4405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1" dirty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+ </a:t>
          </a:r>
          <a:r>
            <a:rPr lang="ru-RU" sz="1000" b="1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1100,0</a:t>
          </a:r>
          <a:r>
            <a:rPr lang="ru-RU" sz="1000" b="1" baseline="0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 (+6%)</a:t>
          </a:r>
          <a:endParaRPr lang="ru-RU" sz="1000" b="1" baseline="0" dirty="0">
            <a:solidFill>
              <a:srgbClr val="00682F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0.42695</cdr:x>
      <cdr:y>0.775</cdr:y>
    </cdr:from>
    <cdr:to>
      <cdr:x>0.44381</cdr:x>
      <cdr:y>0.825</cdr:y>
    </cdr:to>
    <cdr:cxnSp macro="">
      <cdr:nvCxnSpPr>
        <cdr:cNvPr id="21" name="Прямая со стрелкой 20"/>
        <cdr:cNvCxnSpPr/>
      </cdr:nvCxnSpPr>
      <cdr:spPr>
        <a:xfrm xmlns:a="http://schemas.openxmlformats.org/drawingml/2006/main" flipV="1">
          <a:off x="3648210" y="4464496"/>
          <a:ext cx="144016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82F"/>
          </a:solidFill>
          <a:tailEnd type="arrow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0.46066</cdr:x>
      <cdr:y>0.775</cdr:y>
    </cdr:from>
    <cdr:to>
      <cdr:x>0.54396</cdr:x>
      <cdr:y>0.84569</cdr:y>
    </cdr:to>
    <cdr:sp macro="" textlink="">
      <cdr:nvSpPr>
        <cdr:cNvPr id="25" name="Поле 24"/>
        <cdr:cNvSpPr txBox="1"/>
      </cdr:nvSpPr>
      <cdr:spPr>
        <a:xfrm xmlns:a="http://schemas.openxmlformats.org/drawingml/2006/main">
          <a:off x="3936242" y="4464496"/>
          <a:ext cx="711778" cy="407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+500,0</a:t>
          </a:r>
          <a:r>
            <a:rPr lang="ru-RU" sz="1000" b="1" baseline="0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 (+1,2%)</a:t>
          </a:r>
          <a:endParaRPr lang="ru-RU" sz="1000" b="1" dirty="0">
            <a:solidFill>
              <a:srgbClr val="00682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0.3174</cdr:x>
      <cdr:y>0.6125</cdr:y>
    </cdr:from>
    <cdr:to>
      <cdr:x>0.32583</cdr:x>
      <cdr:y>0.6595</cdr:y>
    </cdr:to>
    <cdr:cxnSp macro="">
      <cdr:nvCxnSpPr>
        <cdr:cNvPr id="26" name="Прямая со стрелкой 25"/>
        <cdr:cNvCxnSpPr/>
      </cdr:nvCxnSpPr>
      <cdr:spPr>
        <a:xfrm xmlns:a="http://schemas.openxmlformats.org/drawingml/2006/main" flipV="1">
          <a:off x="2712106" y="3528392"/>
          <a:ext cx="72008" cy="27075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82F"/>
          </a:solidFill>
          <a:tailEnd type="arrow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0.34268</cdr:x>
      <cdr:y>0.6125</cdr:y>
    </cdr:from>
    <cdr:to>
      <cdr:x>0.42598</cdr:x>
      <cdr:y>0.68533</cdr:y>
    </cdr:to>
    <cdr:sp macro="" textlink="">
      <cdr:nvSpPr>
        <cdr:cNvPr id="27" name="Поле 26"/>
        <cdr:cNvSpPr txBox="1"/>
      </cdr:nvSpPr>
      <cdr:spPr>
        <a:xfrm xmlns:a="http://schemas.openxmlformats.org/drawingml/2006/main">
          <a:off x="2928130" y="3528392"/>
          <a:ext cx="711778" cy="4195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+100 (+1,1%)</a:t>
          </a:r>
          <a:endParaRPr lang="ru-RU" sz="1000" b="1" dirty="0">
            <a:solidFill>
              <a:srgbClr val="00682F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000" dirty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 </a:t>
          </a:r>
        </a:p>
      </cdr:txBody>
    </cdr:sp>
  </cdr:relSizeAnchor>
  <cdr:relSizeAnchor xmlns:cdr="http://schemas.openxmlformats.org/drawingml/2006/chartDrawing">
    <cdr:from>
      <cdr:x>0.37639</cdr:x>
      <cdr:y>0.2875</cdr:y>
    </cdr:from>
    <cdr:to>
      <cdr:x>0.39097</cdr:x>
      <cdr:y>0.34794</cdr:y>
    </cdr:to>
    <cdr:cxnSp macro="">
      <cdr:nvCxnSpPr>
        <cdr:cNvPr id="28" name="Прямая со стрелкой 27"/>
        <cdr:cNvCxnSpPr/>
      </cdr:nvCxnSpPr>
      <cdr:spPr>
        <a:xfrm xmlns:a="http://schemas.openxmlformats.org/drawingml/2006/main" flipV="1">
          <a:off x="3216162" y="1656184"/>
          <a:ext cx="124583" cy="348173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rgbClr val="00682F"/>
          </a:solidFill>
          <a:tailEnd type="arrow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0.4101</cdr:x>
      <cdr:y>0.2875</cdr:y>
    </cdr:from>
    <cdr:to>
      <cdr:x>0.48957</cdr:x>
      <cdr:y>0.36554</cdr:y>
    </cdr:to>
    <cdr:sp macro="" textlink="">
      <cdr:nvSpPr>
        <cdr:cNvPr id="29" name="Поле 28"/>
        <cdr:cNvSpPr txBox="1"/>
      </cdr:nvSpPr>
      <cdr:spPr>
        <a:xfrm xmlns:a="http://schemas.openxmlformats.org/drawingml/2006/main">
          <a:off x="3504194" y="1656184"/>
          <a:ext cx="679052" cy="4495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1" dirty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+</a:t>
          </a:r>
          <a:r>
            <a:rPr lang="ru-RU" sz="1000" b="1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1740 (+6,8</a:t>
          </a:r>
          <a:r>
            <a:rPr lang="ru-RU" sz="1000" b="1" dirty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%)</a:t>
          </a:r>
        </a:p>
      </cdr:txBody>
    </cdr:sp>
  </cdr:relSizeAnchor>
  <cdr:relSizeAnchor xmlns:cdr="http://schemas.openxmlformats.org/drawingml/2006/chartDrawing">
    <cdr:from>
      <cdr:x>0.33425</cdr:x>
      <cdr:y>0.525</cdr:y>
    </cdr:from>
    <cdr:to>
      <cdr:x>0.35111</cdr:x>
      <cdr:y>0.5875</cdr:y>
    </cdr:to>
    <cdr:cxnSp macro="">
      <cdr:nvCxnSpPr>
        <cdr:cNvPr id="20" name="Прямая со стрелкой 19"/>
        <cdr:cNvCxnSpPr/>
      </cdr:nvCxnSpPr>
      <cdr:spPr>
        <a:xfrm xmlns:a="http://schemas.openxmlformats.org/drawingml/2006/main" flipV="1">
          <a:off x="2856122" y="3024336"/>
          <a:ext cx="144016" cy="360040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682F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0.48594</cdr:x>
      <cdr:y>0.55</cdr:y>
    </cdr:from>
    <cdr:to>
      <cdr:x>0.59296</cdr:x>
      <cdr:y>0.70873</cdr:y>
    </cdr:to>
    <cdr:sp macro="" textlink="">
      <cdr:nvSpPr>
        <cdr:cNvPr id="33" name="TextBox 32"/>
        <cdr:cNvSpPr txBox="1"/>
      </cdr:nvSpPr>
      <cdr:spPr>
        <a:xfrm xmlns:a="http://schemas.openxmlformats.org/drawingml/2006/main">
          <a:off x="4152266" y="31683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0.46066</cdr:x>
      <cdr:y>0.525</cdr:y>
    </cdr:from>
    <cdr:to>
      <cdr:x>0.56767</cdr:x>
      <cdr:y>0.6</cdr:y>
    </cdr:to>
    <cdr:sp macro="" textlink="">
      <cdr:nvSpPr>
        <cdr:cNvPr id="34" name="TextBox 33"/>
        <cdr:cNvSpPr txBox="1"/>
      </cdr:nvSpPr>
      <cdr:spPr>
        <a:xfrm xmlns:a="http://schemas.openxmlformats.org/drawingml/2006/main">
          <a:off x="3936242" y="3024336"/>
          <a:ext cx="91440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0.35954</cdr:x>
      <cdr:y>0.525</cdr:y>
    </cdr:from>
    <cdr:to>
      <cdr:x>0.43538</cdr:x>
      <cdr:y>0.6</cdr:y>
    </cdr:to>
    <cdr:sp macro="" textlink="">
      <cdr:nvSpPr>
        <cdr:cNvPr id="35" name="TextBox 34"/>
        <cdr:cNvSpPr txBox="1"/>
      </cdr:nvSpPr>
      <cdr:spPr>
        <a:xfrm xmlns:a="http://schemas.openxmlformats.org/drawingml/2006/main">
          <a:off x="3072146" y="3024336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1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+100 </a:t>
          </a:r>
        </a:p>
        <a:p xmlns:a="http://schemas.openxmlformats.org/drawingml/2006/main">
          <a:r>
            <a:rPr lang="ru-RU" sz="1000" b="1" dirty="0" smtClean="0">
              <a:solidFill>
                <a:srgbClr val="00682F"/>
              </a:solidFill>
              <a:latin typeface="Times New Roman" pitchFamily="18" charset="0"/>
              <a:cs typeface="Times New Roman" pitchFamily="18" charset="0"/>
            </a:rPr>
            <a:t>(+0,8%)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0.40336</cdr:x>
      <cdr:y>0.65432</cdr:y>
    </cdr:from>
    <cdr:to>
      <cdr:x>0.60504</cdr:x>
      <cdr:y>0.7037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456384" y="3816424"/>
          <a:ext cx="1728192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89EA579-79AA-440B-9FF8-A9D48F1CD85C}" type="datetimeFigureOut">
              <a:rPr lang="ru-RU"/>
              <a:pPr>
                <a:defRPr/>
              </a:pPr>
              <a:t>22.11.2024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30D459-7D34-4B45-AF31-A6F38EE542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065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87B3FC2-C89D-4A92-8E23-BAD44377C14F}" type="datetimeFigureOut">
              <a:rPr lang="ru-RU"/>
              <a:pPr>
                <a:defRPr/>
              </a:pPr>
              <a:t>22.11.2024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B5B5C9-CA8E-425F-9A41-B5BDD6B94D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51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05BA224-B187-4F30-BF23-6D273417D15C}" type="slidenum">
              <a:rPr lang="ru-RU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734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4BDBC2-86BE-401F-A2C1-6842C34773E4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009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A95651-670C-45DF-BA94-3C56D138671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806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B5C9-CA8E-425F-9A41-B5BDD6B94DBF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857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B5C9-CA8E-425F-9A41-B5BDD6B94DBF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A95651-670C-45DF-BA94-3C56D138671E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806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6B5B5C9-CA8E-425F-9A41-B5BDD6B94DB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409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0E79A5-B556-409D-8F48-A4F35914EAF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EE6BB-E42D-477A-9517-85CA308D9E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86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8DDD62-0F64-435B-B14F-C9AED81A9DB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FC19E-63B8-48EB-8F2C-93F3E4797C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4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F9DDE8-1CD5-4941-9DC7-393549834DD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EC24B-C170-4429-820C-E8AE202320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51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03238" y="530225"/>
            <a:ext cx="4014787" cy="4187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6375" cy="4187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9C9F1-A30E-43D1-A4E5-8CA35859416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3CD40-D208-4A0C-B8DF-2E0F110D16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1451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0E79A5-B556-409D-8F48-A4F35914EAF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EE6BB-E42D-477A-9517-85CA308D9E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39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6239F5-F3AF-4C8A-9C2A-8C80142B39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3AC1D-2EEF-4D28-9FEE-0C10A0C2C2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01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FE269-063F-4DD8-9864-21BEAD62CAC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23002-D7BC-4691-8BEA-84A30C66E3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759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2A699E-DE7F-439E-9C6F-FD205C2AC8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74730-A55E-43FE-8707-73C9B2827C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965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B8D18-EB36-46E2-8FFE-EE35C0F841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4481E-4738-4AE7-8FEC-A0DD2EE4BA8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909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C2038-410C-4B89-8D3B-68BCCE305A1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F1BE2-D13C-4845-B061-6D8EAB003FD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9671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E8D28E-7223-431D-BA33-84AE99BB0A1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04C2C-D475-4B57-9C47-6349FFB049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53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6239F5-F3AF-4C8A-9C2A-8C80142B39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3AC1D-2EEF-4D28-9FEE-0C10A0C2C2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431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9C1951-9355-4D25-88B5-AF92930DFB5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88C5-9D66-40E4-BDB4-E7DA883925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2764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B80CBD-4542-4AE9-81F4-F214409D91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F8229-DA65-484A-B9B9-E825E625FB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463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8DDD62-0F64-435B-B14F-C9AED81A9DB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FC19E-63B8-48EB-8F2C-93F3E4797C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720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F9DDE8-1CD5-4941-9DC7-393549834DD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EC24B-C170-4429-820C-E8AE202320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9082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03238" y="530225"/>
            <a:ext cx="4014787" cy="4187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6375" cy="4187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9C9F1-A30E-43D1-A4E5-8CA35859416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3CD40-D208-4A0C-B8DF-2E0F110D16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9140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0E79A5-B556-409D-8F48-A4F35914EAF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EE6BB-E42D-477A-9517-85CA308D9E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7416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6239F5-F3AF-4C8A-9C2A-8C80142B39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3AC1D-2EEF-4D28-9FEE-0C10A0C2C2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16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FE269-063F-4DD8-9864-21BEAD62CAC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23002-D7BC-4691-8BEA-84A30C66E3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412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2A699E-DE7F-439E-9C6F-FD205C2AC8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74730-A55E-43FE-8707-73C9B2827C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9783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B8D18-EB36-46E2-8FFE-EE35C0F841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4481E-4738-4AE7-8FEC-A0DD2EE4BA8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9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FE269-063F-4DD8-9864-21BEAD62CAC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23002-D7BC-4691-8BEA-84A30C66E3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4441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C2038-410C-4B89-8D3B-68BCCE305A1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F1BE2-D13C-4845-B061-6D8EAB003FD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7456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E8D28E-7223-431D-BA33-84AE99BB0A1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04C2C-D475-4B57-9C47-6349FFB049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5254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9C1951-9355-4D25-88B5-AF92930DFB5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88C5-9D66-40E4-BDB4-E7DA883925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3316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B80CBD-4542-4AE9-81F4-F214409D91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F8229-DA65-484A-B9B9-E825E625FB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6836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8DDD62-0F64-435B-B14F-C9AED81A9DB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FC19E-63B8-48EB-8F2C-93F3E4797C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5125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F9DDE8-1CD5-4941-9DC7-393549834DD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EC24B-C170-4429-820C-E8AE202320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423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03238" y="530225"/>
            <a:ext cx="4014787" cy="4187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6375" cy="4187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9C9F1-A30E-43D1-A4E5-8CA35859416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3CD40-D208-4A0C-B8DF-2E0F110D16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22853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0E79A5-B556-409D-8F48-A4F35914EAF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EE6BB-E42D-477A-9517-85CA308D9E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1389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6239F5-F3AF-4C8A-9C2A-8C80142B39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3AC1D-2EEF-4D28-9FEE-0C10A0C2C2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2081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FE269-063F-4DD8-9864-21BEAD62CAC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23002-D7BC-4691-8BEA-84A30C66E3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92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2A699E-DE7F-439E-9C6F-FD205C2AC8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74730-A55E-43FE-8707-73C9B2827C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4436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2A699E-DE7F-439E-9C6F-FD205C2AC8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74730-A55E-43FE-8707-73C9B2827C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46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B8D18-EB36-46E2-8FFE-EE35C0F841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4481E-4738-4AE7-8FEC-A0DD2EE4BA8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3941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C2038-410C-4B89-8D3B-68BCCE305A1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F1BE2-D13C-4845-B061-6D8EAB003FD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82530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E8D28E-7223-431D-BA33-84AE99BB0A1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04C2C-D475-4B57-9C47-6349FFB049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30264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9C1951-9355-4D25-88B5-AF92930DFB5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88C5-9D66-40E4-BDB4-E7DA883925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90112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B80CBD-4542-4AE9-81F4-F214409D91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F8229-DA65-484A-B9B9-E825E625FB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738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8DDD62-0F64-435B-B14F-C9AED81A9DB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FC19E-63B8-48EB-8F2C-93F3E4797C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55088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F9DDE8-1CD5-4941-9DC7-393549834DD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EC24B-C170-4429-820C-E8AE202320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2285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03238" y="530225"/>
            <a:ext cx="4014787" cy="4187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6375" cy="4187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9C9F1-A30E-43D1-A4E5-8CA35859416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3CD40-D208-4A0C-B8DF-2E0F110D16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17362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0E79A5-B556-409D-8F48-A4F35914EAF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3EE6BB-E42D-477A-9517-85CA308D9E2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98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B8D18-EB36-46E2-8FFE-EE35C0F841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4481E-4738-4AE7-8FEC-A0DD2EE4BA8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2832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6239F5-F3AF-4C8A-9C2A-8C80142B391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3AC1D-2EEF-4D28-9FEE-0C10A0C2C2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92181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FE269-063F-4DD8-9864-21BEAD62CAC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B23002-D7BC-4691-8BEA-84A30C66E33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18065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2A699E-DE7F-439E-9C6F-FD205C2AC8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174730-A55E-43FE-8707-73C9B2827C2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862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B8D18-EB36-46E2-8FFE-EE35C0F8418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4481E-4738-4AE7-8FEC-A0DD2EE4BA8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5536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C2038-410C-4B89-8D3B-68BCCE305A1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F1BE2-D13C-4845-B061-6D8EAB003FD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26648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E8D28E-7223-431D-BA33-84AE99BB0A1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04C2C-D475-4B57-9C47-6349FFB049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679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9C1951-9355-4D25-88B5-AF92930DFB5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88C5-9D66-40E4-BDB4-E7DA883925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80207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B80CBD-4542-4AE9-81F4-F214409D91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F8229-DA65-484A-B9B9-E825E625FB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92213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8DDD62-0F64-435B-B14F-C9AED81A9DB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FC19E-63B8-48EB-8F2C-93F3E4797C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783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F9DDE8-1CD5-4941-9DC7-393549834DD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EC24B-C170-4429-820C-E8AE2023208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50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C2038-410C-4B89-8D3B-68BCCE305A1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F1BE2-D13C-4845-B061-6D8EAB003FD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53949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03238" y="530225"/>
            <a:ext cx="4014787" cy="4187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0425" y="530225"/>
            <a:ext cx="4016375" cy="4187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9C9F1-A30E-43D1-A4E5-8CA358594168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3CD40-D208-4A0C-B8DF-2E0F110D165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09866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6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0E79A5-B556-409D-8F48-A4F35914EAFB}" type="datetime1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13EE6BB-E42D-477A-9517-85CA308D9E2E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>
                    <a:alpha val="60000"/>
                  </a:prstClr>
                </a:solidFill>
              </a:rPr>
              <a:t>Зиминский район</a:t>
            </a: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74294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6239F5-F3AF-4C8A-9C2A-8C80142B3915}" type="datetime1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C3AC1D-2EEF-4D28-9FEE-0C10A0C2C2BF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>
                    <a:alpha val="60000"/>
                  </a:prstClr>
                </a:solidFill>
              </a:rPr>
              <a:t>Зиминский район</a:t>
            </a: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0971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6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FE269-063F-4DD8-9864-21BEAD62CACB}" type="datetime1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8B23002-D7BC-4691-8BEA-84A30C66E334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>
                    <a:alpha val="60000"/>
                  </a:prstClr>
                </a:solidFill>
              </a:rPr>
              <a:t>Зиминский район</a:t>
            </a: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39002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2A699E-DE7F-439E-9C6F-FD205C2AC8D8}" type="datetime1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174730-A55E-43FE-8707-73C9B2827C2D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>
                    <a:alpha val="60000"/>
                  </a:prstClr>
                </a:solidFill>
              </a:rPr>
              <a:t>Зиминский район</a:t>
            </a: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1041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B8D18-EB36-46E2-8FFE-EE35C0F84181}" type="datetime1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C4481E-4738-4AE7-8FEC-A0DD2EE4BA83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>
                    <a:alpha val="60000"/>
                  </a:prstClr>
                </a:solidFill>
              </a:rPr>
              <a:t>Зиминский район</a:t>
            </a: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77165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C2038-410C-4B89-8D3B-68BCCE305A1A}" type="datetime1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BF1BE2-D13C-4845-B061-6D8EAB003FD8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>
                    <a:alpha val="60000"/>
                  </a:prstClr>
                </a:solidFill>
              </a:rPr>
              <a:t>Зиминский район</a:t>
            </a: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3901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E8D28E-7223-431D-BA33-84AE99BB0A14}" type="datetime1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504C2C-D475-4B57-9C47-6349FFB049C8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>
                    <a:alpha val="60000"/>
                  </a:prstClr>
                </a:solidFill>
              </a:rPr>
              <a:t>Зиминский район</a:t>
            </a: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5691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8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9C1951-9355-4D25-88B5-AF92930DFB54}" type="datetime1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CE88C5-9D66-40E4-BDB4-E7DA883925CE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>
                    <a:alpha val="60000"/>
                  </a:prstClr>
                </a:solidFill>
              </a:rPr>
              <a:t>Зиминский район</a:t>
            </a: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02692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B80CBD-4542-4AE9-81F4-F214409D91AA}" type="datetime1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4FF8229-DA65-484A-B9B9-E825E625FB7D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>
                    <a:alpha val="60000"/>
                  </a:prstClr>
                </a:solidFill>
              </a:rPr>
              <a:t>Зиминский район</a:t>
            </a: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13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E8D28E-7223-431D-BA33-84AE99BB0A1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04C2C-D475-4B57-9C47-6349FFB049C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359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8DDD62-0F64-435B-B14F-C9AED81A9DBE}" type="datetime1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>
                    <a:alpha val="60000"/>
                  </a:prstClr>
                </a:solidFill>
              </a:rPr>
              <a:t>Зиминский район</a:t>
            </a: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6FC19E-63B8-48EB-8F2C-93F3E4797C04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9024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F9DDE8-1CD5-4941-9DC7-393549834DD1}" type="datetime1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white">
                    <a:alpha val="60000"/>
                  </a:prstClr>
                </a:solidFill>
              </a:rPr>
              <a:t>Зиминский район</a:t>
            </a:r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5EC24B-C170-4429-820C-E8AE20232086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4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9C1951-9355-4D25-88B5-AF92930DFB5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CE88C5-9D66-40E4-BDB4-E7DA883925C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48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B80CBD-4542-4AE9-81F4-F214409D91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F8229-DA65-484A-B9B9-E825E625FB7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2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A81DDC-4ADB-420E-93C8-3AFBC8790CA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82D52D-A4AE-4B9F-810B-7882535857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29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28" r:id="rId1"/>
    <p:sldLayoutId id="2147484929" r:id="rId2"/>
    <p:sldLayoutId id="2147484930" r:id="rId3"/>
    <p:sldLayoutId id="2147484931" r:id="rId4"/>
    <p:sldLayoutId id="2147484932" r:id="rId5"/>
    <p:sldLayoutId id="2147484933" r:id="rId6"/>
    <p:sldLayoutId id="2147484934" r:id="rId7"/>
    <p:sldLayoutId id="2147484935" r:id="rId8"/>
    <p:sldLayoutId id="2147484936" r:id="rId9"/>
    <p:sldLayoutId id="2147484937" r:id="rId10"/>
    <p:sldLayoutId id="2147484938" r:id="rId11"/>
    <p:sldLayoutId id="2147484939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A81DDC-4ADB-420E-93C8-3AFBC8790CA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82D52D-A4AE-4B9F-810B-7882535857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97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41" r:id="rId1"/>
    <p:sldLayoutId id="2147484942" r:id="rId2"/>
    <p:sldLayoutId id="2147484943" r:id="rId3"/>
    <p:sldLayoutId id="2147484944" r:id="rId4"/>
    <p:sldLayoutId id="2147484945" r:id="rId5"/>
    <p:sldLayoutId id="2147484946" r:id="rId6"/>
    <p:sldLayoutId id="2147484947" r:id="rId7"/>
    <p:sldLayoutId id="2147484948" r:id="rId8"/>
    <p:sldLayoutId id="2147484949" r:id="rId9"/>
    <p:sldLayoutId id="2147484950" r:id="rId10"/>
    <p:sldLayoutId id="2147484951" r:id="rId11"/>
    <p:sldLayoutId id="2147484952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A81DDC-4ADB-420E-93C8-3AFBC8790CA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82D52D-A4AE-4B9F-810B-7882535857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3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  <p:sldLayoutId id="2147484965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A81DDC-4ADB-420E-93C8-3AFBC8790CA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82D52D-A4AE-4B9F-810B-7882535857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21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67" r:id="rId1"/>
    <p:sldLayoutId id="2147484968" r:id="rId2"/>
    <p:sldLayoutId id="2147484969" r:id="rId3"/>
    <p:sldLayoutId id="2147484970" r:id="rId4"/>
    <p:sldLayoutId id="2147484971" r:id="rId5"/>
    <p:sldLayoutId id="2147484972" r:id="rId6"/>
    <p:sldLayoutId id="2147484973" r:id="rId7"/>
    <p:sldLayoutId id="2147484974" r:id="rId8"/>
    <p:sldLayoutId id="2147484975" r:id="rId9"/>
    <p:sldLayoutId id="2147484976" r:id="rId10"/>
    <p:sldLayoutId id="2147484977" r:id="rId11"/>
    <p:sldLayoutId id="2147484978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A81DDC-4ADB-420E-93C8-3AFBC8790CA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22.11.2024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Зиминский район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82D52D-A4AE-4B9F-810B-78825358573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12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980" r:id="rId1"/>
    <p:sldLayoutId id="2147484981" r:id="rId2"/>
    <p:sldLayoutId id="2147484982" r:id="rId3"/>
    <p:sldLayoutId id="2147484983" r:id="rId4"/>
    <p:sldLayoutId id="2147484984" r:id="rId5"/>
    <p:sldLayoutId id="2147484985" r:id="rId6"/>
    <p:sldLayoutId id="2147484986" r:id="rId7"/>
    <p:sldLayoutId id="2147484987" r:id="rId8"/>
    <p:sldLayoutId id="2147484988" r:id="rId9"/>
    <p:sldLayoutId id="2147484989" r:id="rId10"/>
    <p:sldLayoutId id="2147484990" r:id="rId11"/>
    <p:sldLayoutId id="2147484991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43000">
              <a:srgbClr val="FF7A00"/>
            </a:gs>
            <a:gs pos="58000">
              <a:srgbClr val="FF0300"/>
            </a:gs>
            <a:gs pos="75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FDA81DDC-4ADB-420E-93C8-3AFBC8790CAE}" type="datetime1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22.11.2024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r>
              <a:rPr lang="ru-RU" smtClean="0">
                <a:solidFill>
                  <a:srgbClr val="E3DED1">
                    <a:shade val="50000"/>
                  </a:srgbClr>
                </a:solidFill>
              </a:rPr>
              <a:t>Зиминский район</a:t>
            </a:r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>
              <a:defRPr/>
            </a:pPr>
            <a:fld id="{6482D52D-A4AE-4B9F-810B-78825358573B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9195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993" r:id="rId1"/>
    <p:sldLayoutId id="2147484994" r:id="rId2"/>
    <p:sldLayoutId id="2147484995" r:id="rId3"/>
    <p:sldLayoutId id="2147484996" r:id="rId4"/>
    <p:sldLayoutId id="2147484997" r:id="rId5"/>
    <p:sldLayoutId id="2147484998" r:id="rId6"/>
    <p:sldLayoutId id="2147484999" r:id="rId7"/>
    <p:sldLayoutId id="2147485000" r:id="rId8"/>
    <p:sldLayoutId id="2147485001" r:id="rId9"/>
    <p:sldLayoutId id="2147485002" r:id="rId10"/>
    <p:sldLayoutId id="214748500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fin04@govirk.r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45" y="2286000"/>
            <a:ext cx="9001155" cy="335757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b="1" dirty="0" smtClean="0">
                <a:solidFill>
                  <a:srgbClr val="0070C0"/>
                </a:solidFill>
                <a:effectLst/>
                <a:latin typeface="+mn-lt"/>
              </a:rPr>
              <a:t>Проект бюджета</a:t>
            </a:r>
            <a:br>
              <a:rPr lang="ru-RU" sz="3200" b="1" dirty="0" smtClean="0">
                <a:solidFill>
                  <a:srgbClr val="0070C0"/>
                </a:solidFill>
                <a:effectLst/>
                <a:latin typeface="+mn-lt"/>
              </a:rPr>
            </a:br>
            <a:r>
              <a:rPr lang="ru-RU" sz="3200" b="1" dirty="0" smtClean="0">
                <a:solidFill>
                  <a:srgbClr val="0070C0"/>
                </a:solidFill>
                <a:effectLst/>
                <a:latin typeface="+mn-lt"/>
              </a:rPr>
              <a:t>Зиминского </a:t>
            </a:r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городского</a:t>
            </a:r>
            <a:r>
              <a:rPr lang="ru-RU" sz="3200" b="1" dirty="0" smtClean="0">
                <a:solidFill>
                  <a:srgbClr val="0070C0"/>
                </a:solidFill>
                <a:effectLst/>
                <a:latin typeface="+mn-lt"/>
              </a:rPr>
              <a:t> муниципального образования</a:t>
            </a:r>
            <a:br>
              <a:rPr lang="ru-RU" sz="3200" b="1" dirty="0" smtClean="0">
                <a:solidFill>
                  <a:srgbClr val="0070C0"/>
                </a:solidFill>
                <a:effectLst/>
                <a:latin typeface="+mn-lt"/>
              </a:rPr>
            </a:br>
            <a:r>
              <a:rPr lang="ru-RU" sz="3200" b="1" dirty="0" smtClean="0">
                <a:solidFill>
                  <a:srgbClr val="0070C0"/>
                </a:solidFill>
                <a:effectLst/>
                <a:latin typeface="+mn-lt"/>
              </a:rPr>
              <a:t>на 2025 год и плановый период</a:t>
            </a:r>
            <a:br>
              <a:rPr lang="ru-RU" sz="3200" b="1" dirty="0" smtClean="0">
                <a:solidFill>
                  <a:srgbClr val="0070C0"/>
                </a:solidFill>
                <a:effectLst/>
                <a:latin typeface="+mn-lt"/>
              </a:rPr>
            </a:br>
            <a:r>
              <a:rPr lang="ru-RU" sz="3200" b="1" dirty="0" smtClean="0">
                <a:solidFill>
                  <a:srgbClr val="0070C0"/>
                </a:solidFill>
                <a:effectLst/>
                <a:latin typeface="+mn-lt"/>
              </a:rPr>
              <a:t>2026 и 2027 годов</a:t>
            </a:r>
            <a:r>
              <a:rPr lang="en-US" sz="3200" b="1" dirty="0" smtClean="0">
                <a:solidFill>
                  <a:srgbClr val="0070C0"/>
                </a:solidFill>
                <a:effectLst/>
              </a:rPr>
              <a:t> </a:t>
            </a:r>
            <a:r>
              <a:rPr lang="ru-RU" sz="3200" dirty="0" smtClean="0">
                <a:solidFill>
                  <a:srgbClr val="009BD2"/>
                </a:solidFill>
                <a:effectLst/>
              </a:rPr>
              <a:t/>
            </a:r>
            <a:br>
              <a:rPr lang="ru-RU" sz="3200" dirty="0" smtClean="0">
                <a:solidFill>
                  <a:srgbClr val="009BD2"/>
                </a:solidFill>
                <a:effectLst/>
              </a:rPr>
            </a:br>
            <a:r>
              <a:rPr lang="ru-RU" sz="2000" dirty="0" smtClean="0">
                <a:solidFill>
                  <a:srgbClr val="0070C0"/>
                </a:solidFill>
                <a:effectLst/>
              </a:rPr>
              <a:t>(Проект Решения Думы </a:t>
            </a:r>
            <a:r>
              <a:rPr lang="ru-RU" sz="2000" dirty="0" err="1" smtClean="0">
                <a:solidFill>
                  <a:srgbClr val="0070C0"/>
                </a:solidFill>
                <a:effectLst/>
              </a:rPr>
              <a:t>Зиминского</a:t>
            </a:r>
            <a:r>
              <a:rPr lang="ru-RU" sz="2000" dirty="0" smtClean="0">
                <a:solidFill>
                  <a:srgbClr val="0070C0"/>
                </a:solidFill>
                <a:effectLst/>
              </a:rPr>
              <a:t> городского муниципального образования)</a:t>
            </a:r>
            <a:r>
              <a:rPr lang="en-US" sz="2000" dirty="0" smtClean="0">
                <a:solidFill>
                  <a:srgbClr val="0070C0"/>
                </a:solidFill>
                <a:effectLst/>
                <a:latin typeface="+mn-lt"/>
              </a:rPr>
              <a:t>  </a:t>
            </a:r>
            <a:r>
              <a:rPr lang="ru-RU" sz="2000" dirty="0" smtClean="0">
                <a:solidFill>
                  <a:srgbClr val="0070C0"/>
                </a:solidFill>
                <a:effectLst/>
                <a:latin typeface="+mn-lt"/>
              </a:rPr>
              <a:t/>
            </a:r>
            <a:br>
              <a:rPr lang="ru-RU" sz="2000" dirty="0" smtClean="0">
                <a:solidFill>
                  <a:srgbClr val="0070C0"/>
                </a:solidFill>
                <a:effectLst/>
                <a:latin typeface="+mn-lt"/>
              </a:rPr>
            </a:br>
            <a:endParaRPr lang="ru-RU" sz="2000" dirty="0">
              <a:solidFill>
                <a:srgbClr val="0070C0"/>
              </a:solidFill>
              <a:effectLst/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0113" y="5941017"/>
            <a:ext cx="8134350" cy="9144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Управление по финансам и налогам администрации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400" i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Зиминского</a:t>
            </a:r>
            <a:r>
              <a:rPr lang="ru-RU" sz="1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городского муниципального образования</a:t>
            </a:r>
            <a:endParaRPr lang="ru-RU" sz="14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85750" y="1785938"/>
            <a:ext cx="8429625" cy="1000125"/>
          </a:xfrm>
          <a:prstGeom prst="rect">
            <a:avLst/>
          </a:prstGeo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3200" b="1" cap="all" dirty="0">
              <a:ln w="6350">
                <a:noFill/>
              </a:ln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26" name="Рисунок 0" descr="Gerb.JPG"/>
          <p:cNvPicPr>
            <a:picLocks noChangeArrowheads="1"/>
          </p:cNvPicPr>
          <p:nvPr/>
        </p:nvPicPr>
        <p:blipFill>
          <a:blip r:embed="rId3" cstate="print">
            <a:lum bright="-36000" contrast="54000"/>
          </a:blip>
          <a:srcRect/>
          <a:stretch>
            <a:fillRect/>
          </a:stretch>
        </p:blipFill>
        <p:spPr bwMode="auto">
          <a:xfrm>
            <a:off x="900113" y="476250"/>
            <a:ext cx="1586358" cy="1440000"/>
          </a:xfrm>
          <a:prstGeom prst="rect">
            <a:avLst/>
          </a:prstGeom>
          <a:solidFill>
            <a:schemeClr val="bg1">
              <a:lumMod val="75000"/>
              <a:alpha val="81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80901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rgbClr val="FFC000">
                <a:alpha val="25000"/>
              </a:srgbClr>
            </a:gs>
            <a:gs pos="84000">
              <a:srgbClr val="FF7A00"/>
            </a:gs>
            <a:gs pos="92000">
              <a:srgbClr val="FF0300"/>
            </a:gs>
            <a:gs pos="98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504C2C-D475-4B57-9C47-6349FFB049C8}" type="slidenum">
              <a:rPr lang="ru-RU" smtClean="0">
                <a:solidFill>
                  <a:prstClr val="white">
                    <a:alpha val="60000"/>
                  </a:prstClr>
                </a:solidFill>
              </a:rPr>
              <a:pPr>
                <a:defRPr/>
              </a:pPr>
              <a:t>10</a:t>
            </a:fld>
            <a:endParaRPr lang="ru-RU">
              <a:solidFill>
                <a:prstClr val="white">
                  <a:alpha val="60000"/>
                </a:prst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220160"/>
              </p:ext>
            </p:extLst>
          </p:nvPr>
        </p:nvGraphicFramePr>
        <p:xfrm>
          <a:off x="107504" y="620688"/>
          <a:ext cx="8928991" cy="6169499"/>
        </p:xfrm>
        <a:graphic>
          <a:graphicData uri="http://schemas.openxmlformats.org/drawingml/2006/table">
            <a:tbl>
              <a:tblPr firstRow="1" firstCol="1" lastRow="1"/>
              <a:tblGrid>
                <a:gridCol w="3894992"/>
                <a:gridCol w="1139007"/>
                <a:gridCol w="1047477"/>
                <a:gridCol w="908494"/>
                <a:gridCol w="949171"/>
                <a:gridCol w="989850"/>
              </a:tblGrid>
              <a:tr h="31494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23" marR="4323" marT="432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</a:t>
                      </a:r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2023г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</a:t>
                      </a:r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</a:t>
                      </a:r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2024г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     (план)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2025г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(проект)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2026г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 (проект)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2027г</a:t>
                      </a:r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 (проект)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65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Молодежная политика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500,8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535,0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598,5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598,5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598,5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35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культуры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109 856,5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154 532,5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117 507,5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117 507,5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117 507,5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5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 физической культуры и спорта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172 686,9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173 441,7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39 131,6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39 101,6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39 101,6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5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поддержка населения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21 283,6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23 694,9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22 875,3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22 875,3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22 875,3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5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395 142,8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253 860,4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2 652,0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2 952,0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2 952,0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5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населения города доступным жильем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551 541,5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517 243,4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2 700,0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2 700,0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2 700,0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5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дорожного хозяйства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141 776,8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86 793,6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121 279,2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102 026,7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717,9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5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Содействие развитию малого и среднего предпринимательства </a:t>
                      </a:r>
                      <a:r>
                        <a:rPr lang="ru-RU" sz="1200" b="1" i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г.Зимы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700,0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5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труда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1 525,8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1 340,2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5 387,6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5 387,6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5 716,4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94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Безопасность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11 571,2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12 721,1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10 925,5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10 925,5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10 925,5</a:t>
                      </a: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современной городской среды 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r>
                        <a:rPr lang="ru-RU" sz="1100" b="0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71</a:t>
                      </a:r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36 204,0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1 058 563,0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125 626,6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1 034 339,2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989 929,0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989 976,9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05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Оказание содействия по сохранению и улучшению здоровья населения г. Зимы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315,0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548,0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548,0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548,0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2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 ЗГМО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27 221,1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36 892,1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62 414,8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57 247,6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112 973,8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576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Территориальное планирование и обеспечение градостроительной документации на территории ЗГМО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600,0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53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 в рамках программ</a:t>
                      </a: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2 602 214,0</a:t>
                      </a:r>
                      <a:endParaRPr lang="ru-RU" sz="11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2 423 550,4</a:t>
                      </a:r>
                      <a:endParaRPr lang="ru-RU" sz="11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1 421 509,2</a:t>
                      </a:r>
                      <a:endParaRPr lang="ru-RU" sz="11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100" b="1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352 949,3</a:t>
                      </a:r>
                      <a:endParaRPr lang="ru-RU" sz="11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1 423 743,4</a:t>
                      </a:r>
                      <a:endParaRPr lang="ru-RU" sz="1100" b="1" i="1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323" marR="4323" marT="43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-324544" y="0"/>
            <a:ext cx="9577064" cy="476672"/>
          </a:xfrm>
          <a:prstGeom prst="rect">
            <a:avLst/>
          </a:prstGeo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dirty="0" smtClean="0">
                <a:solidFill>
                  <a:srgbClr val="002060"/>
                </a:solidFill>
                <a:effectLst/>
              </a:rPr>
              <a:t>Структура расходной части  бюджета </a:t>
            </a:r>
          </a:p>
          <a:p>
            <a:pPr algn="ctr"/>
            <a:r>
              <a:rPr lang="ru-RU" sz="1800" b="1" dirty="0" smtClean="0">
                <a:solidFill>
                  <a:srgbClr val="002060"/>
                </a:solidFill>
                <a:effectLst/>
              </a:rPr>
              <a:t>в разрезе муниципальных программ (</a:t>
            </a:r>
            <a:r>
              <a:rPr lang="ru-RU" sz="1800" b="1" dirty="0" err="1">
                <a:solidFill>
                  <a:srgbClr val="002060"/>
                </a:solidFill>
                <a:effectLst/>
              </a:rPr>
              <a:t>тыс.руб</a:t>
            </a:r>
            <a:r>
              <a:rPr lang="ru-RU" sz="1800" b="1" dirty="0" smtClean="0">
                <a:solidFill>
                  <a:srgbClr val="002060"/>
                </a:solidFill>
                <a:effectLst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59992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8000">
              <a:srgbClr val="FFC000">
                <a:alpha val="58000"/>
              </a:srgbClr>
            </a:gs>
            <a:gs pos="61000">
              <a:srgbClr val="FF7A00"/>
            </a:gs>
            <a:gs pos="80000">
              <a:srgbClr val="FF0300"/>
            </a:gs>
            <a:gs pos="93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23528" y="404664"/>
            <a:ext cx="8640960" cy="7920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ACCBF9">
                    <a:lumMod val="25000"/>
                  </a:srgbClr>
                </a:solidFill>
              </a:rPr>
              <a:t>Публично – нормативные обязательства                                                   </a:t>
            </a:r>
            <a:r>
              <a:rPr lang="ru-RU" sz="2000" b="1" dirty="0" err="1" smtClean="0">
                <a:solidFill>
                  <a:srgbClr val="ACCBF9">
                    <a:lumMod val="25000"/>
                  </a:srgbClr>
                </a:solidFill>
              </a:rPr>
              <a:t>Зиминского</a:t>
            </a:r>
            <a:r>
              <a:rPr lang="ru-RU" sz="2000" b="1" dirty="0" smtClean="0">
                <a:solidFill>
                  <a:srgbClr val="ACCBF9">
                    <a:lumMod val="25000"/>
                  </a:srgbClr>
                </a:solidFill>
              </a:rPr>
              <a:t> городского муниципального образования (тыс. руб.)</a:t>
            </a:r>
            <a:endParaRPr lang="ru-RU" sz="2000" b="1" dirty="0">
              <a:solidFill>
                <a:srgbClr val="ACCBF9">
                  <a:lumMod val="25000"/>
                </a:srgb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393135"/>
              </p:ext>
            </p:extLst>
          </p:nvPr>
        </p:nvGraphicFramePr>
        <p:xfrm>
          <a:off x="755576" y="1658470"/>
          <a:ext cx="7704856" cy="4037204"/>
        </p:xfrm>
        <a:graphic>
          <a:graphicData uri="http://schemas.openxmlformats.org/drawingml/2006/table">
            <a:tbl>
              <a:tblPr lastRow="1">
                <a:tableStyleId>{69C7853C-536D-4A76-A0AE-DD22124D55A5}</a:tableStyleId>
              </a:tblPr>
              <a:tblGrid>
                <a:gridCol w="2929554"/>
                <a:gridCol w="999710"/>
                <a:gridCol w="967280"/>
                <a:gridCol w="864096"/>
                <a:gridCol w="936104"/>
                <a:gridCol w="1008112"/>
              </a:tblGrid>
              <a:tr h="10504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 </a:t>
                      </a:r>
                      <a:r>
                        <a:rPr lang="ru-RU" sz="1400" b="1" u="none" strike="noStrike" dirty="0" smtClean="0">
                          <a:effectLst/>
                        </a:rPr>
                        <a:t>2023г</a:t>
                      </a:r>
                      <a:r>
                        <a:rPr lang="ru-RU" sz="1400" b="1" u="none" strike="noStrike" dirty="0">
                          <a:effectLst/>
                        </a:rPr>
                        <a:t>.      (факт)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  </a:t>
                      </a:r>
                      <a:r>
                        <a:rPr lang="ru-RU" sz="1400" b="1" u="none" strike="noStrike" dirty="0" smtClean="0">
                          <a:effectLst/>
                        </a:rPr>
                        <a:t>2024г</a:t>
                      </a:r>
                      <a:r>
                        <a:rPr lang="ru-RU" sz="1400" b="1" u="none" strike="noStrike" dirty="0">
                          <a:effectLst/>
                        </a:rPr>
                        <a:t>.   (план)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2025г</a:t>
                      </a:r>
                      <a:r>
                        <a:rPr lang="ru-RU" sz="1400" b="1" u="none" strike="noStrike" dirty="0">
                          <a:effectLst/>
                        </a:rPr>
                        <a:t>.  (проект)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2026г</a:t>
                      </a:r>
                      <a:r>
                        <a:rPr lang="ru-RU" sz="1400" b="1" u="none" strike="noStrike" dirty="0">
                          <a:effectLst/>
                        </a:rPr>
                        <a:t>.   (проект)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>
                    <a:cell3D prstMaterial="dkEdge">
                      <a:bevel prst="coolSlan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effectLst/>
                        </a:rPr>
                        <a:t>2027г</a:t>
                      </a:r>
                      <a:r>
                        <a:rPr lang="ru-RU" sz="1400" b="1" u="none" strike="noStrike" dirty="0">
                          <a:effectLst/>
                        </a:rPr>
                        <a:t>.   (проект)</a:t>
                      </a:r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>
                    <a:cell3D prstMaterial="dkEdge">
                      <a:bevel prst="coolSlant"/>
                      <a:lightRig rig="flood" dir="t"/>
                    </a:cell3D>
                  </a:tcPr>
                </a:tc>
              </a:tr>
              <a:tr h="10453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Выплата пенсий муниципальным служащим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6 </a:t>
                      </a:r>
                      <a:r>
                        <a:rPr lang="ru-RU" sz="1200" u="none" strike="noStrike" dirty="0" smtClean="0">
                          <a:effectLst/>
                        </a:rPr>
                        <a:t>831,0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7 509,0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</a:rPr>
                        <a:t>7 </a:t>
                      </a:r>
                      <a:r>
                        <a:rPr lang="ru-RU" sz="1200" u="none" strike="noStrike" dirty="0" smtClean="0">
                          <a:effectLst/>
                        </a:rPr>
                        <a:t>916,0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7 916,0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7 916,0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965" marR="8965" marT="8965" marB="0" anchor="ctr"/>
                </a:tc>
              </a:tr>
              <a:tr h="1493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Предоставление ежемесячной денежной выплаты почетным гражданам города Зимы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311,0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336,0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192,0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192,0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</a:rPr>
                        <a:t>192,0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</a:tr>
              <a:tr h="4480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</a:rPr>
                        <a:t>7 142,0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</a:rPr>
                        <a:t>7 </a:t>
                      </a:r>
                      <a:r>
                        <a:rPr lang="ru-RU" sz="1200" b="1" u="none" strike="noStrike" dirty="0" smtClean="0">
                          <a:effectLst/>
                        </a:rPr>
                        <a:t>845,0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</a:rPr>
                        <a:t>8 108,0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8 108,0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965" marR="8965" marT="896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8 108,0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8965" marR="8965" marT="896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40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rgbClr val="FFC000">
                <a:alpha val="10000"/>
                <a:lumMod val="52000"/>
                <a:lumOff val="48000"/>
              </a:srgbClr>
            </a:gs>
            <a:gs pos="77000">
              <a:srgbClr val="FF7A00"/>
            </a:gs>
            <a:gs pos="71000">
              <a:srgbClr val="FF5800"/>
            </a:gs>
            <a:gs pos="88000">
              <a:srgbClr val="FF0300"/>
            </a:gs>
            <a:gs pos="97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971600" y="1268760"/>
            <a:ext cx="7704856" cy="122413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Спасибо за внимание !</a:t>
            </a:r>
            <a:endParaRPr lang="ru-RU" sz="5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9252" y="3356992"/>
            <a:ext cx="4572000" cy="270843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Управление по финансам и налогам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u="sng" dirty="0" err="1">
                <a:latin typeface="Times New Roman" pitchFamily="18" charset="0"/>
                <a:cs typeface="Times New Roman" pitchFamily="18" charset="0"/>
              </a:rPr>
              <a:t>Зиминского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 городского муниципального образования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Контактная информация: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г.Зима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ул. Лазо, д. 25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Тел./факс :8(39554)3-60-90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E-mail: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  <a:hlinkClick r:id="rId3"/>
              </a:rPr>
              <a:t>fin04@govirk.ru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Официальный сайт: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www.zimadm.ru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84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5399105"/>
          </a:xfrm>
          <a:blipFill>
            <a:blip r:embed="rId3"/>
            <a:tile tx="0" ty="0" sx="100000" sy="100000" flip="none" algn="tl"/>
          </a:blipFill>
        </p:spPr>
        <p:txBody>
          <a:bodyPr>
            <a:normAutofit fontScale="32500" lnSpcReduction="20000"/>
          </a:bodyPr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ru-RU" sz="4000" b="1" i="1" dirty="0" smtClean="0"/>
              <a:t>     Проект Решения Думы Зиминского городского муниципального образования «О бюджете Зиминского городского муниципального образования на 20</a:t>
            </a:r>
            <a:r>
              <a:rPr lang="en-US" sz="4000" b="1" i="1" dirty="0" smtClean="0"/>
              <a:t>2</a:t>
            </a:r>
            <a:r>
              <a:rPr lang="ru-RU" sz="4000" b="1" i="1" dirty="0" smtClean="0"/>
              <a:t>5 год и на плановый период 2026 и 2027 годов» подготовлено в соответствии с требованиями: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ru-RU" b="1" i="1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sz="3700" b="1" i="1" dirty="0" smtClean="0"/>
              <a:t>Бюджетного кодекса Российской Федерации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ru-RU" sz="3700" b="1" i="1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sz="3700" b="1" i="1" dirty="0" smtClean="0"/>
              <a:t>Федерального закона от 06.10.2003 г. № 131-ФЗ «Об общих принципах организации местного самоуправления в РФ»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3700" b="1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3700" b="1" i="1" dirty="0" smtClean="0"/>
              <a:t>Приказа Министерства финансов Российской Федерации от 24.05.2022г. № 82н «О порядке формирования и применения  кодов бюджетной классификации Российской Федерации, их структуре и принципах назначения»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3700" b="1" i="1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ru-RU" sz="3700" b="1" i="1" dirty="0" smtClean="0"/>
              <a:t>Приказа Министерства финансов Российской Федерации от 10.06.2024г. № 85н «Об утверждении кодов (перечней кодов) бюджетной классификации Российской Федерации на 2025 год (на 2025 год и на плановый период 2026 и 2027 годов)»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ru-RU" sz="3700" b="1" i="1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sz="3700" b="1" i="1" dirty="0" smtClean="0"/>
              <a:t>Закона Иркутской области от 22.10.2013 г. № 74-ОЗ «О межбюджетных трансфертах и нормативах отчислений в местные бюджеты»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ru-RU" sz="3700" b="1" i="1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sz="3700" b="1" i="1" dirty="0" smtClean="0"/>
              <a:t>Положения о бюджетном процессе в </a:t>
            </a:r>
            <a:r>
              <a:rPr lang="ru-RU" sz="3700" b="1" i="1" dirty="0" err="1" smtClean="0"/>
              <a:t>Зиминском</a:t>
            </a:r>
            <a:r>
              <a:rPr lang="ru-RU" sz="3700" b="1" i="1" dirty="0" smtClean="0"/>
              <a:t> городском муниципальном образовании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ru-RU" sz="3700" b="1" i="1" dirty="0" smtClean="0"/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ru-RU" sz="3700" b="1" i="1" dirty="0" smtClean="0"/>
              <a:t>Основных направлений налоговой и бюджетной политики Зиминского городского муниципального образования на 20</a:t>
            </a:r>
            <a:r>
              <a:rPr lang="en-US" sz="3700" b="1" i="1" dirty="0" smtClean="0"/>
              <a:t>2</a:t>
            </a:r>
            <a:r>
              <a:rPr lang="ru-RU" sz="3700" b="1" i="1" dirty="0" smtClean="0"/>
              <a:t>5 год и плановый период 2026 и 2027 годов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ru-RU" sz="3700" b="1" i="1" dirty="0" smtClean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ru-RU" sz="3700" b="1" i="1" dirty="0" smtClean="0"/>
              <a:t>Муниципальных программ и иных документов</a:t>
            </a:r>
            <a:endParaRPr lang="ru-RU" sz="3700" i="1" dirty="0"/>
          </a:p>
        </p:txBody>
      </p:sp>
    </p:spTree>
    <p:extLst>
      <p:ext uri="{BB962C8B-B14F-4D97-AF65-F5344CB8AC3E}">
        <p14:creationId xmlns:p14="http://schemas.microsoft.com/office/powerpoint/2010/main" val="130136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FFC000">
                <a:alpha val="0"/>
              </a:srgbClr>
            </a:gs>
            <a:gs pos="82000">
              <a:srgbClr val="FF7A00"/>
            </a:gs>
            <a:gs pos="91000">
              <a:srgbClr val="FF0300"/>
            </a:gs>
            <a:gs pos="99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371677"/>
              </p:ext>
            </p:extLst>
          </p:nvPr>
        </p:nvGraphicFramePr>
        <p:xfrm>
          <a:off x="323850" y="1628775"/>
          <a:ext cx="8456613" cy="4280536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2275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09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192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0017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152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Основные параметры бюджета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2025 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2026 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2027 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ДОХОДЫ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600" b="1" dirty="0" smtClean="0"/>
                        <a:t>1 635 249,7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kern="1200" dirty="0" smtClean="0">
                          <a:effectLst/>
                        </a:rPr>
                        <a:t>1 541 228,0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kern="1200" dirty="0" smtClean="0">
                          <a:effectLst/>
                        </a:rPr>
                        <a:t>1 602 455,3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РАСХОДЫ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600" b="1" dirty="0" smtClean="0"/>
                        <a:t>1 662 812,2</a:t>
                      </a:r>
                      <a:endParaRPr lang="ru-RU" sz="16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kern="1200" dirty="0" smtClean="0">
                          <a:effectLst/>
                        </a:rPr>
                        <a:t>1 569 458,0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kern="1200" dirty="0" smtClean="0">
                          <a:effectLst/>
                        </a:rPr>
                        <a:t>1 631 355,4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ДЕФИЦИТ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kern="1200" dirty="0" smtClean="0"/>
                        <a:t>27 562,5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kern="1200" dirty="0" smtClean="0">
                          <a:effectLst/>
                        </a:rPr>
                        <a:t>28 230,0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kern="1200" dirty="0" smtClean="0">
                          <a:effectLst/>
                        </a:rPr>
                        <a:t>28 900,1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Процент дефицита                         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(к доходам без учета безвозмездных поступлений)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7,5%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7,5%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7,5%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0" y="188640"/>
            <a:ext cx="9144000" cy="923330"/>
          </a:xfrm>
          <a:prstGeom prst="rect">
            <a:avLst/>
          </a:prstGeom>
          <a:noFill/>
          <a:effectLst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70C0"/>
                </a:solidFill>
                <a:effectLst/>
                <a:latin typeface="+mj-lt"/>
                <a:cs typeface="Times New Roman" pitchFamily="18" charset="0"/>
              </a:rPr>
              <a:t>ОСНОВНЫЕ </a:t>
            </a:r>
            <a:r>
              <a:rPr lang="ru-RU" b="1" i="1" dirty="0" smtClean="0">
                <a:solidFill>
                  <a:srgbClr val="0070C0"/>
                </a:solidFill>
                <a:effectLst/>
                <a:latin typeface="+mj-lt"/>
                <a:cs typeface="Times New Roman" pitchFamily="18" charset="0"/>
              </a:rPr>
              <a:t>ПАРАМЕТРЫ ПРОЕКТА </a:t>
            </a:r>
            <a:r>
              <a:rPr lang="ru-RU" b="1" i="1" dirty="0">
                <a:solidFill>
                  <a:srgbClr val="0070C0"/>
                </a:solidFill>
                <a:effectLst/>
                <a:latin typeface="+mj-lt"/>
                <a:cs typeface="Times New Roman" pitchFamily="18" charset="0"/>
              </a:rPr>
              <a:t>БЮДЖЕТА </a:t>
            </a:r>
            <a:r>
              <a:rPr lang="ru-RU" b="1" i="1" dirty="0" smtClean="0">
                <a:solidFill>
                  <a:srgbClr val="0070C0"/>
                </a:solidFill>
                <a:effectLst/>
                <a:latin typeface="+mj-lt"/>
                <a:cs typeface="Times New Roman" pitchFamily="18" charset="0"/>
              </a:rPr>
              <a:t>                                                                ЗИМИНСКОГО </a:t>
            </a:r>
            <a:r>
              <a:rPr lang="ru-RU" b="1" i="1" dirty="0">
                <a:solidFill>
                  <a:srgbClr val="0070C0"/>
                </a:solidFill>
                <a:effectLst/>
                <a:latin typeface="+mj-lt"/>
                <a:cs typeface="Times New Roman" pitchFamily="18" charset="0"/>
              </a:rPr>
              <a:t>ГОРОДСКОГО МУНИЦИПАЛЬНОГО ОБРАЗОВАНИЯ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0070C0"/>
                </a:solidFill>
                <a:effectLst/>
                <a:latin typeface="+mj-lt"/>
                <a:cs typeface="Times New Roman" pitchFamily="18" charset="0"/>
              </a:rPr>
              <a:t>на </a:t>
            </a:r>
            <a:r>
              <a:rPr lang="ru-RU" b="1" i="1" dirty="0" smtClean="0">
                <a:solidFill>
                  <a:srgbClr val="0070C0"/>
                </a:solidFill>
                <a:effectLst/>
                <a:latin typeface="+mj-lt"/>
                <a:cs typeface="Times New Roman" pitchFamily="18" charset="0"/>
              </a:rPr>
              <a:t>2025 </a:t>
            </a:r>
            <a:r>
              <a:rPr lang="ru-RU" b="1" i="1" dirty="0">
                <a:solidFill>
                  <a:srgbClr val="0070C0"/>
                </a:solidFill>
                <a:effectLst/>
                <a:latin typeface="+mj-lt"/>
                <a:cs typeface="Times New Roman" pitchFamily="18" charset="0"/>
              </a:rPr>
              <a:t>год и  плановый период </a:t>
            </a:r>
            <a:r>
              <a:rPr lang="ru-RU" b="1" i="1" dirty="0" smtClean="0">
                <a:solidFill>
                  <a:srgbClr val="0070C0"/>
                </a:solidFill>
                <a:effectLst/>
                <a:latin typeface="+mj-lt"/>
                <a:cs typeface="Times New Roman" pitchFamily="18" charset="0"/>
              </a:rPr>
              <a:t>2026 </a:t>
            </a:r>
            <a:r>
              <a:rPr lang="ru-RU" b="1" i="1" dirty="0">
                <a:solidFill>
                  <a:srgbClr val="0070C0"/>
                </a:solidFill>
                <a:effectLst/>
                <a:latin typeface="+mj-lt"/>
                <a:cs typeface="Times New Roman" pitchFamily="18" charset="0"/>
              </a:rPr>
              <a:t>и </a:t>
            </a:r>
            <a:r>
              <a:rPr lang="ru-RU" b="1" i="1" dirty="0" smtClean="0">
                <a:solidFill>
                  <a:srgbClr val="0070C0"/>
                </a:solidFill>
                <a:effectLst/>
                <a:latin typeface="+mj-lt"/>
                <a:cs typeface="Times New Roman" pitchFamily="18" charset="0"/>
              </a:rPr>
              <a:t>2027 </a:t>
            </a:r>
            <a:r>
              <a:rPr lang="ru-RU" b="1" i="1" dirty="0">
                <a:solidFill>
                  <a:srgbClr val="0070C0"/>
                </a:solidFill>
                <a:effectLst/>
                <a:latin typeface="+mj-lt"/>
                <a:cs typeface="Times New Roman" pitchFamily="18" charset="0"/>
              </a:rPr>
              <a:t>годов</a:t>
            </a:r>
          </a:p>
        </p:txBody>
      </p:sp>
      <p:sp>
        <p:nvSpPr>
          <p:cNvPr id="29731" name="Прямоугольник 10"/>
          <p:cNvSpPr>
            <a:spLocks noChangeArrowheads="1"/>
          </p:cNvSpPr>
          <p:nvPr/>
        </p:nvSpPr>
        <p:spPr bwMode="auto">
          <a:xfrm>
            <a:off x="7235825" y="1268413"/>
            <a:ext cx="17430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 smtClean="0">
                <a:latin typeface="Verdana" pitchFamily="34" charset="0"/>
              </a:rPr>
              <a:t>     </a:t>
            </a:r>
            <a:r>
              <a:rPr lang="ru-RU" sz="1400" b="1" i="1" dirty="0" smtClean="0">
                <a:solidFill>
                  <a:schemeClr val="tx2">
                    <a:lumMod val="25000"/>
                  </a:schemeClr>
                </a:solidFill>
                <a:latin typeface="+mn-lt"/>
                <a:ea typeface="SimHei" pitchFamily="49" charset="-122"/>
              </a:rPr>
              <a:t>(</a:t>
            </a:r>
            <a:r>
              <a:rPr lang="ru-RU" sz="1400" b="1" i="1" dirty="0" err="1">
                <a:solidFill>
                  <a:schemeClr val="tx2">
                    <a:lumMod val="25000"/>
                  </a:schemeClr>
                </a:solidFill>
                <a:latin typeface="+mn-lt"/>
                <a:ea typeface="SimHei" pitchFamily="49" charset="-122"/>
              </a:rPr>
              <a:t>тыс.руб</a:t>
            </a:r>
            <a:r>
              <a:rPr lang="ru-RU" sz="1400" b="1" i="1" dirty="0">
                <a:solidFill>
                  <a:schemeClr val="tx2">
                    <a:lumMod val="25000"/>
                  </a:schemeClr>
                </a:solidFill>
                <a:latin typeface="+mn-lt"/>
                <a:ea typeface="SimHei" pitchFamily="49" charset="-122"/>
              </a:rPr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27460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1"/>
          <p:cNvSpPr>
            <a:spLocks noChangeArrowheads="1"/>
          </p:cNvSpPr>
          <p:nvPr/>
        </p:nvSpPr>
        <p:spPr bwMode="auto">
          <a:xfrm>
            <a:off x="0" y="-20224"/>
            <a:ext cx="9144000" cy="1015663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Показатели поступления доходов </a:t>
            </a:r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ctr" eaLnBrk="0" hangingPunct="0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учетом изменения бюджетного и налогового законодательства в бюджет</a:t>
            </a:r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algn="ctr" eaLnBrk="0" hangingPunct="0"/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Зиминского городского муниципального образования в 2023-2027 годах (</a:t>
            </a:r>
            <a:r>
              <a:rPr lang="ru-RU" sz="1400" b="1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тыс.руб</a:t>
            </a:r>
            <a:r>
              <a:rPr lang="ru-RU" sz="14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                                                                </a:t>
            </a:r>
            <a:endParaRPr lang="ru-RU" sz="14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0850" eaLnBrk="0" hangingPunct="0"/>
            <a:endParaRPr lang="ru-RU" dirty="0" smtClean="0">
              <a:solidFill>
                <a:srgbClr val="C0504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079802"/>
              </p:ext>
            </p:extLst>
          </p:nvPr>
        </p:nvGraphicFramePr>
        <p:xfrm>
          <a:off x="-1" y="692695"/>
          <a:ext cx="9144001" cy="6503639"/>
        </p:xfrm>
        <a:graphic>
          <a:graphicData uri="http://schemas.openxmlformats.org/drawingml/2006/table">
            <a:tbl>
              <a:tblPr/>
              <a:tblGrid>
                <a:gridCol w="18738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28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705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528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495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385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7051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543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70516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74118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6362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/>
                          <a:ea typeface="Times New Roman"/>
                        </a:rPr>
                        <a:t>2023 </a:t>
                      </a: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г., факт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/>
                          <a:ea typeface="Times New Roman"/>
                        </a:rPr>
                        <a:t>2024 </a:t>
                      </a: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г.,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оценка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Темп роста, %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/>
                          <a:ea typeface="Times New Roman"/>
                        </a:rPr>
                        <a:t>2025 </a:t>
                      </a: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г., прогноз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Темп роста, %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/>
                          <a:ea typeface="Times New Roman"/>
                        </a:rPr>
                        <a:t>2026 </a:t>
                      </a: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г., прогноз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Темп    роста,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/>
                          <a:ea typeface="Times New Roman"/>
                        </a:rPr>
                        <a:t>2027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г., прогноз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Темп роста,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2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Налоговые и неналоговые доходы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93" marR="38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318247,0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371529,6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116,7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367500,0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98,9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376400,0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102,4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385335,0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102,4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2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 всего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93" marR="38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2534778,4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2297358,7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90,6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1267749,7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55,2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1164828,0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91,9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1217120,3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104,5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59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 от других бюджетов бюджетной системы Российской Федерации, 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всего, из 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них:</a:t>
                      </a:r>
                    </a:p>
                  </a:txBody>
                  <a:tcPr marL="38193" marR="38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2535118,3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2297358,7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90,6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1267749,7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1164828,0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91,9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1217120,3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104,5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5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Дотации</a:t>
                      </a: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0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в том числе</a:t>
                      </a:r>
                    </a:p>
                  </a:txBody>
                  <a:tcPr marL="38193" marR="38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329820,4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378566,1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114,8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286839,2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75,8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219357,7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195865,9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4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i="1" dirty="0">
                          <a:latin typeface="Times New Roman"/>
                          <a:ea typeface="Times New Roman"/>
                          <a:cs typeface="Times New Roman"/>
                        </a:rPr>
                        <a:t>дотации на выравнивание бюджетной обеспеченности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93" marR="38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</a:rPr>
                        <a:t>151585,5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</a:rPr>
                        <a:t>174215,6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</a:rPr>
                        <a:t>114,9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</a:rPr>
                        <a:t>286839,2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</a:rPr>
                        <a:t>164,6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219357,7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76,5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195865,9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</a:rPr>
                        <a:t>89,3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2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i="1" dirty="0">
                          <a:latin typeface="Times New Roman"/>
                          <a:ea typeface="Times New Roman"/>
                          <a:cs typeface="Times New Roman"/>
                        </a:rPr>
                        <a:t>дотации на сбалансированность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93" marR="38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</a:rPr>
                        <a:t>178234,9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</a:rPr>
                        <a:t>204350,5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</a:rPr>
                        <a:t>114,7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57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Субсидии бюджетам бюджетной системы Российской Федерации и муниципальных образований (межбюджетные субсидии): 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93" marR="38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1331832,8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1002079,5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75,2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128087,7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118525,4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92,5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194266,2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163,9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574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i="1" dirty="0">
                          <a:latin typeface="Times New Roman"/>
                          <a:ea typeface="Times New Roman"/>
                          <a:cs typeface="Times New Roman"/>
                        </a:rPr>
                        <a:t>Прочие субсидии </a:t>
                      </a:r>
                      <a:r>
                        <a:rPr lang="ru-RU" sz="1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бюджетам. городских округов </a:t>
                      </a:r>
                      <a:r>
                        <a:rPr lang="ru-RU" sz="1000" i="1" dirty="0">
                          <a:latin typeface="Times New Roman"/>
                          <a:ea typeface="Times New Roman"/>
                          <a:cs typeface="Times New Roman"/>
                        </a:rPr>
                        <a:t>(субсидии на выплату </a:t>
                      </a:r>
                      <a:r>
                        <a:rPr lang="ru-RU" sz="1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денежного содержания </a:t>
                      </a:r>
                      <a:r>
                        <a:rPr lang="ru-RU" sz="1000" i="1" dirty="0">
                          <a:latin typeface="Times New Roman"/>
                          <a:ea typeface="Times New Roman"/>
                          <a:cs typeface="Times New Roman"/>
                        </a:rPr>
                        <a:t>работникам </a:t>
                      </a:r>
                      <a:r>
                        <a:rPr lang="ru-RU" sz="10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бюджетных </a:t>
                      </a:r>
                      <a:r>
                        <a:rPr lang="ru-RU" sz="1000" i="1" dirty="0">
                          <a:latin typeface="Times New Roman"/>
                          <a:ea typeface="Times New Roman"/>
                          <a:cs typeface="Times New Roman"/>
                        </a:rPr>
                        <a:t>учреждений)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93" marR="38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68109,8</a:t>
                      </a:r>
                      <a:endParaRPr lang="ru-RU" sz="1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i="1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059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Субвенции бюджетам субъектов Российской Федерации и муниципальных образований </a:t>
                      </a:r>
                    </a:p>
                  </a:txBody>
                  <a:tcPr marL="38193" marR="38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750196,7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852983,9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113,71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852822,8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826944,9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826988,2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2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  <a:cs typeface="Times New Roman"/>
                        </a:rPr>
                        <a:t>Иные межбюджетные трансферты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93" marR="381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123268,4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63729,2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51,7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29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Прочие безвозмездные поступления</a:t>
                      </a:r>
                      <a:endParaRPr lang="ru-RU" sz="1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93" marR="381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36,9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453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Итого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доходов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93" marR="381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2853025,4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2668888,3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93,5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1635249,7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61,3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1541228,0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94,3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1602455,3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Times New Roman"/>
                          <a:ea typeface="Times New Roman"/>
                        </a:rPr>
                        <a:t>104,0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8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71414"/>
            <a:ext cx="7286676" cy="642942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rgbClr val="E5191E"/>
                </a:solidFill>
              </a:rPr>
              <a:t>Анализ доходов бюджета Зиминского городского муниципального образования на 2025 – 2027 годы, </a:t>
            </a:r>
            <a:br>
              <a:rPr lang="ru-RU" sz="1600" b="1" dirty="0" smtClean="0">
                <a:solidFill>
                  <a:srgbClr val="E5191E"/>
                </a:solidFill>
              </a:rPr>
            </a:br>
            <a:r>
              <a:rPr lang="ru-RU" sz="1600" b="1" dirty="0" smtClean="0">
                <a:solidFill>
                  <a:srgbClr val="E5191E"/>
                </a:solidFill>
              </a:rPr>
              <a:t>тыс. рублей</a:t>
            </a:r>
            <a:endParaRPr lang="ru-RU" sz="1600" b="1" dirty="0">
              <a:solidFill>
                <a:srgbClr val="E5191E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97124821"/>
              </p:ext>
            </p:extLst>
          </p:nvPr>
        </p:nvGraphicFramePr>
        <p:xfrm>
          <a:off x="36000" y="1152000"/>
          <a:ext cx="853646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1125583"/>
            <a:ext cx="1142438" cy="285752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prstClr val="black"/>
                </a:solidFill>
              </a:rPr>
              <a:t>2 853 025,4</a:t>
            </a:r>
            <a:endParaRPr lang="ru-RU" sz="1300" b="1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2057" y="1292115"/>
            <a:ext cx="1152128" cy="323372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prstClr val="black"/>
                </a:solidFill>
              </a:rPr>
              <a:t>2 668 888,3</a:t>
            </a:r>
            <a:endParaRPr lang="ru-RU" sz="1300" b="1" dirty="0">
              <a:solidFill>
                <a:prstClr val="black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3224185" y="1615487"/>
            <a:ext cx="573729" cy="146714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1609982" y="1125583"/>
            <a:ext cx="462075" cy="4899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640488" y="913102"/>
            <a:ext cx="1060181" cy="347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</a:rPr>
              <a:t>-184 137,1 </a:t>
            </a:r>
          </a:p>
          <a:p>
            <a:pPr algn="ctr"/>
            <a:r>
              <a:rPr lang="ru-RU" sz="1200" b="1" dirty="0" smtClean="0">
                <a:solidFill>
                  <a:prstClr val="black"/>
                </a:solidFill>
              </a:rPr>
              <a:t>(-17,1%)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35896" y="2325859"/>
            <a:ext cx="1008113" cy="4547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</a:rPr>
              <a:t>-1 033 638,6</a:t>
            </a:r>
          </a:p>
          <a:p>
            <a:pPr algn="ctr"/>
            <a:r>
              <a:rPr lang="ru-RU" sz="1200" b="1" dirty="0" smtClean="0">
                <a:solidFill>
                  <a:prstClr val="black"/>
                </a:solidFill>
              </a:rPr>
              <a:t>(-38,7%)</a:t>
            </a:r>
            <a:endParaRPr lang="ru-RU" sz="1200" b="1" dirty="0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670979" y="2780656"/>
            <a:ext cx="11521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prstClr val="black"/>
                </a:solidFill>
              </a:rPr>
              <a:t>-94 021,7</a:t>
            </a:r>
          </a:p>
          <a:p>
            <a:pPr algn="ctr"/>
            <a:r>
              <a:rPr lang="ru-RU" sz="1200" b="1" dirty="0" smtClean="0">
                <a:solidFill>
                  <a:prstClr val="black"/>
                </a:solidFill>
              </a:rPr>
              <a:t>(-5,7%)</a:t>
            </a:r>
            <a:endParaRPr lang="ru-RU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18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sz="2200" b="1" i="1" dirty="0" smtClean="0">
                <a:solidFill>
                  <a:srgbClr val="E5191E"/>
                </a:solidFill>
              </a:rPr>
              <a:t>Структура налоговых и неналоговых доходов местного бюджета, тыс. рублей</a:t>
            </a:r>
            <a:r>
              <a:rPr lang="ru-RU" sz="2400" b="1" i="1" dirty="0" smtClean="0">
                <a:solidFill>
                  <a:srgbClr val="E5191E"/>
                </a:solidFill>
              </a:rPr>
              <a:t/>
            </a:r>
            <a:br>
              <a:rPr lang="ru-RU" sz="2400" b="1" i="1" dirty="0" smtClean="0">
                <a:solidFill>
                  <a:srgbClr val="E5191E"/>
                </a:solidFill>
              </a:rPr>
            </a:br>
            <a:endParaRPr lang="ru-RU" sz="2400" b="1" i="1" dirty="0">
              <a:solidFill>
                <a:srgbClr val="E5191E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100085792"/>
              </p:ext>
            </p:extLst>
          </p:nvPr>
        </p:nvGraphicFramePr>
        <p:xfrm>
          <a:off x="419734" y="692696"/>
          <a:ext cx="8544753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88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4000">
              <a:srgbClr val="FF0300">
                <a:lumMod val="42000"/>
                <a:lumOff val="58000"/>
              </a:srgbClr>
            </a:gs>
            <a:gs pos="81000">
              <a:schemeClr val="bg2">
                <a:lumMod val="9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188640"/>
            <a:ext cx="9144000" cy="923330"/>
          </a:xfrm>
          <a:prstGeom prst="rect">
            <a:avLst/>
          </a:prstGeom>
          <a:noFill/>
          <a:effectLst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rgbClr val="E5191E"/>
                </a:solidFill>
              </a:rPr>
              <a:t>Структура </a:t>
            </a:r>
            <a:r>
              <a:rPr lang="ru-RU" b="1" i="1" dirty="0" smtClean="0">
                <a:solidFill>
                  <a:srgbClr val="E5191E"/>
                </a:solidFill>
              </a:rPr>
              <a:t>безвозмездных поступлений областного бюджета</a:t>
            </a:r>
            <a:r>
              <a:rPr lang="ru-RU" b="1" i="1" dirty="0">
                <a:solidFill>
                  <a:srgbClr val="E5191E"/>
                </a:solidFill>
              </a:rPr>
              <a:t>, </a:t>
            </a:r>
            <a:endParaRPr lang="ru-RU" b="1" i="1" dirty="0" smtClean="0">
              <a:solidFill>
                <a:srgbClr val="E5191E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 smtClean="0">
                <a:solidFill>
                  <a:srgbClr val="E5191E"/>
                </a:solidFill>
              </a:rPr>
              <a:t>тыс</a:t>
            </a:r>
            <a:r>
              <a:rPr lang="ru-RU" b="1" i="1" dirty="0">
                <a:solidFill>
                  <a:srgbClr val="E5191E"/>
                </a:solidFill>
              </a:rPr>
              <a:t>. рублей</a:t>
            </a:r>
            <a:br>
              <a:rPr lang="ru-RU" b="1" i="1" dirty="0">
                <a:solidFill>
                  <a:srgbClr val="E5191E"/>
                </a:solidFill>
              </a:rPr>
            </a:br>
            <a:endParaRPr lang="ru-RU" b="1" i="1" dirty="0">
              <a:solidFill>
                <a:srgbClr val="0070C0"/>
              </a:solidFill>
              <a:effectLst/>
              <a:latin typeface="+mj-lt"/>
              <a:cs typeface="Times New Roman" pitchFamily="18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86943277"/>
              </p:ext>
            </p:extLst>
          </p:nvPr>
        </p:nvGraphicFramePr>
        <p:xfrm>
          <a:off x="107504" y="836712"/>
          <a:ext cx="8568952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890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8904471"/>
              </p:ext>
            </p:extLst>
          </p:nvPr>
        </p:nvGraphicFramePr>
        <p:xfrm>
          <a:off x="395536" y="836712"/>
          <a:ext cx="849694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260648"/>
            <a:ext cx="8352928" cy="864096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prstClr val="black"/>
                </a:solidFill>
              </a:rPr>
              <a:t>Расходы бюджета </a:t>
            </a:r>
            <a:r>
              <a:rPr lang="ru-RU" b="1" i="1" dirty="0" err="1" smtClean="0">
                <a:solidFill>
                  <a:prstClr val="black"/>
                </a:solidFill>
              </a:rPr>
              <a:t>Зиминского</a:t>
            </a:r>
            <a:r>
              <a:rPr lang="ru-RU" b="1" i="1" dirty="0" smtClean="0">
                <a:solidFill>
                  <a:prstClr val="black"/>
                </a:solidFill>
              </a:rPr>
              <a:t> городского муниципального образования (</a:t>
            </a:r>
            <a:r>
              <a:rPr lang="ru-RU" b="1" i="1" dirty="0" err="1" smtClean="0">
                <a:solidFill>
                  <a:prstClr val="black"/>
                </a:solidFill>
              </a:rPr>
              <a:t>тыс.руб</a:t>
            </a:r>
            <a:r>
              <a:rPr lang="ru-RU" b="1" i="1" dirty="0" smtClean="0">
                <a:solidFill>
                  <a:prstClr val="black"/>
                </a:solidFill>
              </a:rPr>
              <a:t>.)</a:t>
            </a:r>
            <a:endParaRPr lang="ru-RU" b="1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50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9144000" cy="576064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расходов бюджета ЗГМО по функциональной структуре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783990"/>
              </p:ext>
            </p:extLst>
          </p:nvPr>
        </p:nvGraphicFramePr>
        <p:xfrm>
          <a:off x="611560" y="787435"/>
          <a:ext cx="7992890" cy="5721397"/>
        </p:xfrm>
        <a:graphic>
          <a:graphicData uri="http://schemas.openxmlformats.org/drawingml/2006/table">
            <a:tbl>
              <a:tblPr firstRow="1" firstCol="1">
                <a:tableStyleId>{08FB837D-C827-4EFA-A057-4D05807E0F7C}</a:tableStyleId>
              </a:tblPr>
              <a:tblGrid>
                <a:gridCol w="2808313"/>
                <a:gridCol w="1080120"/>
                <a:gridCol w="984672"/>
                <a:gridCol w="1031552"/>
                <a:gridCol w="1080120"/>
                <a:gridCol w="1008113"/>
              </a:tblGrid>
              <a:tr h="52502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2023г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    </a:t>
                      </a:r>
                      <a:r>
                        <a:rPr lang="ru-RU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2024г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 </a:t>
                      </a:r>
                      <a:r>
                        <a:rPr lang="ru-RU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(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план)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2025г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000" u="none" strike="noStrike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2026г.                                (проект)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2027г.                        (проект)</a:t>
                      </a:r>
                      <a:endParaRPr lang="ru-RU" sz="10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/>
                </a:tc>
              </a:tr>
              <a:tr h="3365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118 115,7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217 783,5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201 048,5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178 871,8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159 209,1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7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3 236,6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3 447,4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3 860,6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4 222,7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4 372,5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923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8 388,7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9 305,6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7 565,0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7 565,0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7 565,0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654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b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140 296,9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86 909,6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156 182,0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134 280,6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204 654,7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6540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b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1 088 695,1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856 562,2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38 408,3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34 404,7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33 468,7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7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2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093,3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26 842,9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4 393,4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3 833,4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3 833,4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7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1 126 965,7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1 193 342,1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1 096 000,8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1 040 542,2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1 041 918,9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7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83 861,9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95 382,9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87 661,5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87 961,5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87 961,5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7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7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28 734,2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28 163,9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28 163,9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28 163,9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7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179 546,0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175 672,7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36 978,0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36 948,0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36 948,0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27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4 089,8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2 364,0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788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6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расходов: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2 852 087,1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2 695 915,0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662 812,2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559 342,3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2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610 643,7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389" marR="8389" marT="838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7164288" y="530548"/>
            <a:ext cx="1645187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(тыс</a:t>
            </a:r>
            <a:r>
              <a:rPr lang="ru-RU" sz="1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руб</a:t>
            </a:r>
            <a:r>
              <a:rPr lang="ru-RU" sz="1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.)</a:t>
            </a:r>
            <a:endParaRPr lang="ru-RU" sz="1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58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20623</TotalTime>
  <Words>1242</Words>
  <Application>Microsoft Office PowerPoint</Application>
  <PresentationFormat>Экран (4:3)</PresentationFormat>
  <Paragraphs>501</Paragraphs>
  <Slides>12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Тема Office</vt:lpstr>
      <vt:lpstr>1_Тема Office</vt:lpstr>
      <vt:lpstr>2_Тема Office</vt:lpstr>
      <vt:lpstr>3_Тема Office</vt:lpstr>
      <vt:lpstr>4_Тема Office</vt:lpstr>
      <vt:lpstr>Базовая</vt:lpstr>
      <vt:lpstr>Проект бюджета Зиминского городского муниципального образования на 2025 год и плановый период 2026 и 2027 годов  (Проект Решения Думы Зиминского городского муниципального образования)   </vt:lpstr>
      <vt:lpstr>Презентация PowerPoint</vt:lpstr>
      <vt:lpstr>Презентация PowerPoint</vt:lpstr>
      <vt:lpstr>Презентация PowerPoint</vt:lpstr>
      <vt:lpstr>Анализ доходов бюджета Зиминского городского муниципального образования на 2025 – 2027 годы,  тыс. рублей</vt:lpstr>
      <vt:lpstr>Структура налоговых и неналоговых доходов местного бюджета, тыс. рублей </vt:lpstr>
      <vt:lpstr>Презентация PowerPoint</vt:lpstr>
      <vt:lpstr>Презентация PowerPoint</vt:lpstr>
      <vt:lpstr>Исполнение расходов бюджета ЗГМО по функциональной структуре</vt:lpstr>
      <vt:lpstr>Презентация PowerPoint</vt:lpstr>
      <vt:lpstr>Презентация PowerPoint</vt:lpstr>
      <vt:lpstr>Презентация PowerPoint</vt:lpstr>
    </vt:vector>
  </TitlesOfParts>
  <Company>Финансовое управление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Осипова</dc:creator>
  <cp:lastModifiedBy>OIS</cp:lastModifiedBy>
  <cp:revision>1469</cp:revision>
  <cp:lastPrinted>2023-11-24T03:49:11Z</cp:lastPrinted>
  <dcterms:created xsi:type="dcterms:W3CDTF">2013-11-05T05:29:52Z</dcterms:created>
  <dcterms:modified xsi:type="dcterms:W3CDTF">2024-11-22T03:46:52Z</dcterms:modified>
</cp:coreProperties>
</file>