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4368" r:id="rId2"/>
  </p:sldMasterIdLst>
  <p:notesMasterIdLst>
    <p:notesMasterId r:id="rId37"/>
  </p:notesMasterIdLst>
  <p:sldIdLst>
    <p:sldId id="402" r:id="rId3"/>
    <p:sldId id="400" r:id="rId4"/>
    <p:sldId id="401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360" r:id="rId16"/>
    <p:sldId id="380" r:id="rId17"/>
    <p:sldId id="381" r:id="rId18"/>
    <p:sldId id="382" r:id="rId19"/>
    <p:sldId id="384" r:id="rId20"/>
    <p:sldId id="385" r:id="rId21"/>
    <p:sldId id="366" r:id="rId22"/>
    <p:sldId id="367" r:id="rId23"/>
    <p:sldId id="388" r:id="rId24"/>
    <p:sldId id="386" r:id="rId25"/>
    <p:sldId id="387" r:id="rId26"/>
    <p:sldId id="370" r:id="rId27"/>
    <p:sldId id="372" r:id="rId28"/>
    <p:sldId id="374" r:id="rId29"/>
    <p:sldId id="375" r:id="rId30"/>
    <p:sldId id="376" r:id="rId31"/>
    <p:sldId id="377" r:id="rId32"/>
    <p:sldId id="403" r:id="rId33"/>
    <p:sldId id="404" r:id="rId34"/>
    <p:sldId id="405" r:id="rId35"/>
    <p:sldId id="312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49A"/>
    <a:srgbClr val="00FF00"/>
    <a:srgbClr val="66FF33"/>
    <a:srgbClr val="660066"/>
    <a:srgbClr val="5329ED"/>
    <a:srgbClr val="D93D6D"/>
    <a:srgbClr val="9F57BF"/>
    <a:srgbClr val="5CEFF6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2801" autoAdjust="0"/>
  </p:normalViewPr>
  <p:slideViewPr>
    <p:cSldViewPr>
      <p:cViewPr varScale="1">
        <p:scale>
          <a:sx n="108" d="100"/>
          <a:sy n="108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OIS\Desktop\&#1048;&#1089;&#1087;&#1086;&#1083;&#1085;&#1077;&#1085;&#1080;&#1077;%202021\&#1057;&#1083;&#1072;&#1081;&#1076;,&#1091;&#1076;&#1077;&#1083;&#1100;&#1085;&#1099;&#1081;%20&#1074;&#1077;&#1089;.xls" TargetMode="External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91;&#1076;&#1077;&#1083;&#1100;&#1085;.&#1074;&#1077;&#1089;%20&#1087;&#1088;&#1086;&#1075;&#1088;.&#1088;&#1072;&#1089;&#1093;.xls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7;&#1088;&#1086;&#1075;&#1088;.&#1088;&#1072;&#1089;&#1093;.xls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S\Desktop\&#1048;&#1089;&#1087;&#1086;&#1083;&#1085;&#1077;&#1085;&#1080;&#1077;%202021\&#1057;&#1083;&#1072;&#1081;&#1076;,&#1088;&#1072;&#1089;&#1093;.&#1087;&#1086;%20&#1074;&#1080;&#1076;&#1072;&#1084;%20&#1101;&#1082;&#1086;&#1085;&#1086;&#1084;%20&#1085;&#1072;&#1087;&#1088;&#1072;&#1074;&#1083;-&#1090;&#1080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49496937882771"/>
          <c:y val="4.4057617797775318E-2"/>
          <c:w val="0.52477927238261923"/>
          <c:h val="0.82705005624296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224154.4</c:v>
                </c:pt>
                <c:pt idx="1">
                  <c:v>219752.3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854404.3</c:v>
                </c:pt>
                <c:pt idx="1">
                  <c:v>943570.6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239488"/>
        <c:axId val="104241024"/>
      </c:barChart>
      <c:catAx>
        <c:axId val="10423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41024"/>
        <c:crosses val="autoZero"/>
        <c:auto val="1"/>
        <c:lblAlgn val="ctr"/>
        <c:lblOffset val="100"/>
        <c:noMultiLvlLbl val="0"/>
      </c:catAx>
      <c:valAx>
        <c:axId val="10424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3948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773852404674076"/>
          <c:h val="0.95119044286154264"/>
        </c:manualLayout>
      </c:layout>
      <c:pie3DChart>
        <c:varyColors val="1"/>
        <c:ser>
          <c:idx val="0"/>
          <c:order val="0"/>
          <c:tx>
            <c:strRef>
              <c:f>Лист2!$B$4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1905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metal"/>
          </c:spPr>
          <c:explosion val="6"/>
          <c:dPt>
            <c:idx val="0"/>
            <c:bubble3D val="0"/>
            <c:explosion val="0"/>
            <c:spPr>
              <a:gradFill rotWithShape="1">
                <a:gsLst>
                  <a:gs pos="0">
                    <a:srgbClr val="FF8021">
                      <a:lumMod val="95000"/>
                    </a:srgbClr>
                  </a:gs>
                  <a:gs pos="100000">
                    <a:srgbClr val="FF8021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FF8021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rgbClr val="4E67C8">
                      <a:lumMod val="95000"/>
                    </a:srgbClr>
                  </a:gs>
                  <a:gs pos="100000">
                    <a:srgbClr val="4E67C8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4E67C8">
                    <a:shade val="30000"/>
                    <a:satMod val="120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-0.27603343592688317"/>
                  <c:y val="4.3402270900241589E-2"/>
                </c:manualLayout>
              </c:layout>
              <c:spPr>
                <a:gradFill rotWithShape="1">
                  <a:gsLst>
                    <a:gs pos="0">
                      <a:srgbClr val="FF8021">
                        <a:lumMod val="95000"/>
                      </a:srgbClr>
                    </a:gs>
                    <a:gs pos="100000">
                      <a:srgbClr val="FF8021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FF8021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>
                      <a:solidFill>
                        <a:sysClr val="window" lastClr="FFFF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950221974954626"/>
                  <c:y val="-0.12164954226042179"/>
                </c:manualLayout>
              </c:layout>
              <c:spPr>
                <a:gradFill rotWithShape="1">
                  <a:gsLst>
                    <a:gs pos="0">
                      <a:srgbClr val="4E67C8">
                        <a:lumMod val="95000"/>
                      </a:srgbClr>
                    </a:gs>
                    <a:gs pos="100000">
                      <a:srgbClr val="4E67C8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4E67C8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>
                      <a:solidFill>
                        <a:sysClr val="window" lastClr="FFFF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Лист2!$C$3:$D$3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Лист2!$C$4:$D$4</c:f>
              <c:numCache>
                <c:formatCode>_-* #,##0.0\ _₽_-;\-* #,##0.0\ _₽_-;_-* "-"?\ _₽_-;_-@_-</c:formatCode>
                <c:ptCount val="2"/>
                <c:pt idx="0">
                  <c:v>108.6</c:v>
                </c:pt>
                <c:pt idx="1">
                  <c:v>122.9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583310003079594E-2"/>
          <c:w val="0.90978251740335492"/>
          <c:h val="0.85833344998460159"/>
        </c:manualLayout>
      </c:layout>
      <c:pie3DChart>
        <c:varyColors val="1"/>
        <c:ser>
          <c:idx val="1"/>
          <c:order val="1"/>
          <c:tx>
            <c:strRef>
              <c:f>Лист2!$B$5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F14124">
                      <a:lumMod val="95000"/>
                    </a:srgbClr>
                  </a:gs>
                  <a:gs pos="100000">
                    <a:srgbClr val="F14124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F14124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5ECCF3">
                      <a:lumMod val="95000"/>
                    </a:srgbClr>
                  </a:gs>
                  <a:gs pos="100000">
                    <a:srgbClr val="5ECCF3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5ECCF3">
                    <a:shade val="30000"/>
                    <a:satMod val="120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-0.28058474542230094"/>
                  <c:y val="6.7923846552255099E-2"/>
                </c:manualLayout>
              </c:layout>
              <c:spPr>
                <a:gradFill rotWithShape="1">
                  <a:gsLst>
                    <a:gs pos="0">
                      <a:srgbClr val="F14124">
                        <a:lumMod val="95000"/>
                      </a:srgbClr>
                    </a:gs>
                    <a:gs pos="100000">
                      <a:srgbClr val="F14124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F14124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>
                      <a:solidFill>
                        <a:sysClr val="window" lastClr="FFFFFF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12862110897122"/>
                  <c:y val="-0.17407883409389971"/>
                </c:manualLayout>
              </c:layout>
              <c:spPr>
                <a:gradFill rotWithShape="1">
                  <a:gsLst>
                    <a:gs pos="0">
                      <a:srgbClr val="5ECCF3">
                        <a:lumMod val="95000"/>
                      </a:srgbClr>
                    </a:gs>
                    <a:gs pos="100000">
                      <a:srgbClr val="5ECCF3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5ECCF3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rgbClr val="5ECCF3">
                      <a:lumMod val="95000"/>
                    </a:srgbClr>
                  </a:gs>
                  <a:gs pos="100000">
                    <a:srgbClr val="5ECCF3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5ECCF3">
                    <a:shade val="30000"/>
                    <a:satMod val="120000"/>
                  </a:srgbClr>
                </a:contourClr>
              </a:sp3d>
            </c:spPr>
            <c:txPr>
              <a:bodyPr/>
              <a:lstStyle/>
              <a:p>
                <a:pPr>
                  <a:defRPr sz="1400">
                    <a:solidFill>
                      <a:sysClr val="window" lastClr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Лист2!$C$3:$D$3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Лист2!$C$5:$D$5</c:f>
              <c:numCache>
                <c:formatCode>_-* #,##0.0\ _₽_-;\-* #,##0.0\ _₽_-;_-* "-"?\ _₽_-;_-@_-</c:formatCode>
                <c:ptCount val="2"/>
                <c:pt idx="0">
                  <c:v>76.8</c:v>
                </c:pt>
                <c:pt idx="1">
                  <c:v>133.4</c:v>
                </c:pt>
              </c:numCache>
            </c:numRef>
          </c:val>
        </c:ser>
        <c:ser>
          <c:idx val="0"/>
          <c:order val="0"/>
          <c:tx>
            <c:strRef>
              <c:f>Лист2!$B$4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Лист2!$C$3:$D$3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Лист2!$C$4:$D$4</c:f>
              <c:numCache>
                <c:formatCode>_-* #,##0.0\ _₽_-;\-* #,##0.0\ _₽_-;_-* "-"?\ _₽_-;_-@_-</c:formatCode>
                <c:ptCount val="2"/>
                <c:pt idx="0">
                  <c:v>108.6</c:v>
                </c:pt>
                <c:pt idx="1">
                  <c:v>122.9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643979610076"/>
          <c:y val="5.8944259357764775E-2"/>
          <c:w val="0.84081247429185502"/>
          <c:h val="0.839445113245054"/>
        </c:manualLayout>
      </c:layout>
      <c:pie3DChart>
        <c:varyColors val="1"/>
        <c:ser>
          <c:idx val="0"/>
          <c:order val="0"/>
          <c:tx>
            <c:strRef>
              <c:f>Лист2!$B$40</c:f>
              <c:strCache>
                <c:ptCount val="1"/>
                <c:pt idx="0">
                  <c:v>Социальная направленность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A7EA52">
                      <a:lumMod val="95000"/>
                    </a:srgbClr>
                  </a:gs>
                  <a:gs pos="100000">
                    <a:srgbClr val="A7EA52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A7EA52">
                    <a:shade val="30000"/>
                    <a:satMod val="120000"/>
                  </a:s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F14124">
                      <a:lumMod val="95000"/>
                    </a:srgbClr>
                  </a:gs>
                  <a:gs pos="100000">
                    <a:srgbClr val="F14124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F14124">
                    <a:shade val="30000"/>
                    <a:satMod val="120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-0.21098768808671162"/>
                  <c:y val="4.6716873372714803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2020г.;     </a:t>
                    </a:r>
                    <a:r>
                      <a:rPr lang="ru-RU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1 017,3   </a:t>
                    </a:r>
                  </a:p>
                </c:rich>
              </c:tx>
              <c:spPr>
                <a:gradFill rotWithShape="1">
                  <a:gsLst>
                    <a:gs pos="0">
                      <a:srgbClr val="A7EA52">
                        <a:lumMod val="95000"/>
                      </a:srgbClr>
                    </a:gs>
                    <a:gs pos="100000">
                      <a:srgbClr val="A7EA52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A7EA52">
                      <a:shade val="30000"/>
                      <a:satMod val="120000"/>
                    </a:srgbClr>
                  </a:contourClr>
                </a:sp3d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716066325398867"/>
                  <c:y val="-8.238304543800217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ysClr val="window" lastClr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2021г.;  </a:t>
                    </a:r>
                    <a:endParaRPr lang="ru-RU" sz="14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400">
                        <a:solidFill>
                          <a:sysClr val="window" lastClr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228,6   </a:t>
                    </a:r>
                  </a:p>
                </c:rich>
              </c:tx>
              <c:spPr>
                <a:gradFill rotWithShape="1">
                  <a:gsLst>
                    <a:gs pos="0">
                      <a:srgbClr val="F14124">
                        <a:lumMod val="95000"/>
                      </a:srgbClr>
                    </a:gs>
                    <a:gs pos="100000">
                      <a:srgbClr val="F14124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F14124">
                      <a:shade val="30000"/>
                      <a:satMod val="120000"/>
                    </a:srgbClr>
                  </a:contourClr>
                </a:sp3d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rgbClr val="F14124">
                      <a:lumMod val="95000"/>
                    </a:srgbClr>
                  </a:gs>
                  <a:gs pos="100000">
                    <a:srgbClr val="F14124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F14124">
                    <a:shade val="30000"/>
                    <a:satMod val="120000"/>
                  </a:srgb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Лист2!$C$39:$D$39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Лист2!$C$40:$D$40</c:f>
              <c:numCache>
                <c:formatCode>_-* #,##0.0\ _₽_-;\-* #,##0.0\ _₽_-;_-* "-"?\ _₽_-;_-@_-</c:formatCode>
                <c:ptCount val="2"/>
                <c:pt idx="0">
                  <c:v>1017.3</c:v>
                </c:pt>
                <c:pt idx="1">
                  <c:v>1228.5999999999999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aseline="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26174883898394E-2"/>
          <c:y val="4.410868870548415E-2"/>
          <c:w val="0.93147382511610166"/>
          <c:h val="0.86887054841534261"/>
        </c:manualLayout>
      </c:layout>
      <c:pie3DChart>
        <c:varyColors val="1"/>
        <c:ser>
          <c:idx val="0"/>
          <c:order val="0"/>
          <c:tx>
            <c:strRef>
              <c:f>Лист2!$B$53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gradFill rotWithShape="1">
              <a:gsLst>
                <a:gs pos="0">
                  <a:srgbClr val="A7EA52">
                    <a:lumMod val="95000"/>
                  </a:srgbClr>
                </a:gs>
                <a:gs pos="100000">
                  <a:srgbClr val="A7EA52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A7EA52">
                  <a:shade val="30000"/>
                  <a:satMod val="120000"/>
                </a:srgbClr>
              </a:contourClr>
            </a:sp3d>
          </c:spPr>
          <c:dPt>
            <c:idx val="0"/>
            <c:bubble3D val="0"/>
            <c:spPr>
              <a:gradFill rotWithShape="1">
                <a:gsLst>
                  <a:gs pos="0">
                    <a:srgbClr val="5ECCF3">
                      <a:lumMod val="95000"/>
                    </a:srgbClr>
                  </a:gs>
                  <a:gs pos="100000">
                    <a:srgbClr val="5ECCF3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5ECCF3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-0.17307908576406941"/>
                  <c:y val="0.10021682906320417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2020г</a:t>
                    </a:r>
                    <a:r>
                      <a:rPr lang="ru-RU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.;  17,5   </a:t>
                    </a:r>
                  </a:p>
                </c:rich>
              </c:tx>
              <c:spPr>
                <a:gradFill rotWithShape="1">
                  <a:gsLst>
                    <a:gs pos="0">
                      <a:srgbClr val="5ECCF3">
                        <a:lumMod val="95000"/>
                      </a:srgbClr>
                    </a:gs>
                    <a:gs pos="100000">
                      <a:srgbClr val="5ECCF3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5ECCF3">
                      <a:shade val="30000"/>
                      <a:satMod val="120000"/>
                    </a:srgbClr>
                  </a:contourClr>
                </a:sp3d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389402497175458"/>
                  <c:y val="-0.354065641475171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rgbClr val="A7EA52">
                      <a:lumMod val="95000"/>
                    </a:srgbClr>
                  </a:gs>
                  <a:gs pos="100000">
                    <a:srgbClr val="A7EA52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A7EA52">
                    <a:shade val="30000"/>
                    <a:satMod val="120000"/>
                  </a:srgbClr>
                </a:contourClr>
              </a:sp3d>
            </c:spPr>
            <c:txPr>
              <a:bodyPr/>
              <a:lstStyle/>
              <a:p>
                <a:pPr>
                  <a:defRPr sz="14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Лист2!$C$52:$D$52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Лист2!$C$53:$D$53</c:f>
              <c:numCache>
                <c:formatCode>_-* #,##0.0\ _₽_-;\-* #,##0.0\ _₽_-;_-* "-"?\ _₽_-;_-@_-</c:formatCode>
                <c:ptCount val="2"/>
                <c:pt idx="0">
                  <c:v>17.5</c:v>
                </c:pt>
                <c:pt idx="1">
                  <c:v>51.1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059215505208578E-2"/>
          <c:y val="0.22462765533113277"/>
          <c:w val="0.55606068820493726"/>
          <c:h val="0.75337258850852962"/>
        </c:manualLayout>
      </c:layout>
      <c:doughnutChart>
        <c:varyColors val="1"/>
        <c:ser>
          <c:idx val="1"/>
          <c:order val="1"/>
          <c:dLbls>
            <c:dLbl>
              <c:idx val="0"/>
              <c:layout>
                <c:manualLayout>
                  <c:x val="4.2327896550176597E-3"/>
                  <c:y val="-1.7204242810116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066611888517414E-2"/>
                  <c:y val="-0.145280272618762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,2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8765091950412054E-2"/>
                  <c:y val="-0.1032254568607001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,4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985808045100001E-2"/>
                  <c:y val="-3.823165068914809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7,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8%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821859770011763E-3"/>
                  <c:y val="-1.146964572505422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,8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017602183541778"/>
                  <c:y val="2.485057294794634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5396737930105839E-2"/>
                  <c:y val="1.911582534457411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59,7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1287550176888426E-2"/>
                  <c:y val="-1.911597586288384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6,3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4902774710270741E-2"/>
                  <c:y val="-0.1223412822052740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4658015037180068E-3"/>
                  <c:y val="-4.014323322360550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3,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400" b="1" u="sng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2.9629527585123654E-2"/>
                  <c:y val="-0.141457258068157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1,4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2.8218597700117629E-2"/>
                  <c:y val="-0.1395455250153908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0581963027859979"/>
                  <c:y val="-0.1185181171363590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0,0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 b="1" u="sng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400" b="1" u="sng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Лист1!$B$4:$B$16</c:f>
              <c:strCache>
                <c:ptCount val="13"/>
                <c:pt idx="0">
                  <c:v>Общегосударственные вопросы                             (122 908,1)</c:v>
                </c:pt>
                <c:pt idx="1">
                  <c:v>Национальная оборона (2 895,3)</c:v>
                </c:pt>
                <c:pt idx="2">
                  <c:v>Национальная безопасность и правоохранительная деятельность (6 474,5)</c:v>
                </c:pt>
                <c:pt idx="3">
                  <c:v>Национальная экономика (133 434,6)</c:v>
                </c:pt>
                <c:pt idx="4">
                  <c:v>Жилищно-коммунальное хозяйство                         (204 641,8)</c:v>
                </c:pt>
                <c:pt idx="5">
                  <c:v>Охрана окружающей среды (27 872,6)</c:v>
                </c:pt>
                <c:pt idx="6">
                  <c:v>Образование (1 038 512,8)</c:v>
                </c:pt>
                <c:pt idx="7">
                  <c:v>Культура,киноматография (109 573,1)</c:v>
                </c:pt>
                <c:pt idx="8">
                  <c:v>Здравоохранение (4306,56)</c:v>
                </c:pt>
                <c:pt idx="9">
                  <c:v>Социальная политика (56 880,7)</c:v>
                </c:pt>
                <c:pt idx="10">
                  <c:v>Физическая культура и спорт (23 683,0)</c:v>
                </c:pt>
                <c:pt idx="11">
                  <c:v>Средства массовой информации (9 498,9)</c:v>
                </c:pt>
                <c:pt idx="12">
                  <c:v>Обслуживание государственного и муниципального долга (12,7)</c:v>
                </c:pt>
              </c:strCache>
            </c:strRef>
          </c:cat>
          <c:val>
            <c:numRef>
              <c:f>Лист1!$D$4:$D$16</c:f>
              <c:numCache>
                <c:formatCode>0.00%</c:formatCode>
                <c:ptCount val="13"/>
                <c:pt idx="0">
                  <c:v>7.0608649185967515E-2</c:v>
                </c:pt>
                <c:pt idx="1">
                  <c:v>1.6633014584728901E-3</c:v>
                </c:pt>
                <c:pt idx="2">
                  <c:v>3.7194920363633212E-3</c:v>
                </c:pt>
                <c:pt idx="3">
                  <c:v>7.6655947497926508E-2</c:v>
                </c:pt>
                <c:pt idx="4">
                  <c:v>0.11756329375350333</c:v>
                </c:pt>
                <c:pt idx="5">
                  <c:v>1.601233135267582E-2</c:v>
                </c:pt>
                <c:pt idx="6">
                  <c:v>0.5966082460825356</c:v>
                </c:pt>
                <c:pt idx="7">
                  <c:v>6.2947914564775942E-2</c:v>
                </c:pt>
                <c:pt idx="8">
                  <c:v>2.4740697202567442E-3</c:v>
                </c:pt>
                <c:pt idx="9">
                  <c:v>3.2677011456138896E-2</c:v>
                </c:pt>
                <c:pt idx="10">
                  <c:v>1.3605487666567773E-2</c:v>
                </c:pt>
                <c:pt idx="11">
                  <c:v>5.456959287081886E-3</c:v>
                </c:pt>
                <c:pt idx="12">
                  <c:v>7.2959377344682032E-6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Лист1!$B$4:$B$16</c:f>
              <c:strCache>
                <c:ptCount val="13"/>
                <c:pt idx="0">
                  <c:v>Общегосударственные вопросы                             (122 908,1)</c:v>
                </c:pt>
                <c:pt idx="1">
                  <c:v>Национальная оборона (2 895,3)</c:v>
                </c:pt>
                <c:pt idx="2">
                  <c:v>Национальная безопасность и правоохранительная деятельность (6 474,5)</c:v>
                </c:pt>
                <c:pt idx="3">
                  <c:v>Национальная экономика (133 434,6)</c:v>
                </c:pt>
                <c:pt idx="4">
                  <c:v>Жилищно-коммунальное хозяйство                         (204 641,8)</c:v>
                </c:pt>
                <c:pt idx="5">
                  <c:v>Охрана окружающей среды (27 872,6)</c:v>
                </c:pt>
                <c:pt idx="6">
                  <c:v>Образование (1 038 512,8)</c:v>
                </c:pt>
                <c:pt idx="7">
                  <c:v>Культура,киноматография (109 573,1)</c:v>
                </c:pt>
                <c:pt idx="8">
                  <c:v>Здравоохранение (4306,56)</c:v>
                </c:pt>
                <c:pt idx="9">
                  <c:v>Социальная политика (56 880,7)</c:v>
                </c:pt>
                <c:pt idx="10">
                  <c:v>Физическая культура и спорт (23 683,0)</c:v>
                </c:pt>
                <c:pt idx="11">
                  <c:v>Средства массовой информации (9 498,9)</c:v>
                </c:pt>
                <c:pt idx="12">
                  <c:v>Обслуживание государственного и муниципального долга (12,7)</c:v>
                </c:pt>
              </c:strCache>
            </c:strRef>
          </c:cat>
          <c:val>
            <c:numRef>
              <c:f>Лист1!$C$4:$C$16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967515727980286"/>
          <c:y val="1.246592641761908E-2"/>
          <c:w val="0.34032484272020286"/>
          <c:h val="0.9444828266134436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91766842148742E-2"/>
          <c:y val="5.4774580566176082E-2"/>
          <c:w val="0.62041511346948774"/>
          <c:h val="0.94522541943382676"/>
        </c:manualLayout>
      </c:layout>
      <c:doughnutChart>
        <c:varyColors val="1"/>
        <c:ser>
          <c:idx val="0"/>
          <c:order val="0"/>
          <c:spPr>
            <a:solidFill>
              <a:srgbClr val="6600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>
                <a:rot lat="0" lon="0" rev="8700000"/>
              </a:lightRig>
            </a:scene3d>
            <a:sp3d>
              <a:bevelT w="190500" h="38100"/>
            </a:sp3d>
          </c:spPr>
          <c:explosion val="15"/>
          <c:dPt>
            <c:idx val="0"/>
            <c:bubble3D val="0"/>
            <c:spPr>
              <a:solidFill>
                <a:srgbClr val="660066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/>
                <a:lightRig rig="balanced" dir="tr">
                  <a:rot lat="0" lon="0" rev="8700000"/>
                </a:lightRig>
              </a:scene3d>
              <a:sp3d>
                <a:bevelT w="190500" h="38100" prst="convex"/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/>
                <a:lightRig rig="balanced" dir="tr">
                  <a:rot lat="0" lon="0" rev="8700000"/>
                </a:lightRig>
              </a:scene3d>
              <a:sp3d>
                <a:bevelT w="190500" h="38100" prst="convex"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Лист2!$B$5:$B$6</c:f>
              <c:strCache>
                <c:ptCount val="2"/>
                <c:pt idx="0">
                  <c:v>Программные расходы (1 561 385,2)</c:v>
                </c:pt>
                <c:pt idx="1">
                  <c:v>Не программные расходы (179 309,4)</c:v>
                </c:pt>
              </c:strCache>
            </c:strRef>
          </c:cat>
          <c:val>
            <c:numRef>
              <c:f>Лист2!$C$5:$C$6</c:f>
              <c:numCache>
                <c:formatCode>#,##0.0</c:formatCode>
                <c:ptCount val="2"/>
                <c:pt idx="0">
                  <c:v>1561385.2</c:v>
                </c:pt>
                <c:pt idx="1">
                  <c:v>179309.4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4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3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explosion val="44"/>
          <c:dPt>
            <c:idx val="0"/>
            <c:bubble3D val="0"/>
            <c:explosion val="11"/>
            <c:spPr>
              <a:solidFill>
                <a:srgbClr val="FF33CC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bubble3D val="0"/>
            <c:explosion val="23"/>
            <c:spPr>
              <a:solidFill>
                <a:srgbClr val="C00000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bubble3D val="0"/>
            <c:explosion val="19"/>
            <c:spPr>
              <a:solidFill>
                <a:srgbClr val="451ED2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.19124372505906143"/>
                  <c:y val="-0.1610934302569738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303725446702608"/>
                  <c:y val="0.12970227354057606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36%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75451763444149"/>
                  <c:y val="-0.1602194943535954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Лист1!$B$3:$B$5</c:f>
              <c:strCache>
                <c:ptCount val="3"/>
                <c:pt idx="0">
                  <c:v>Субвенции </c:v>
                </c:pt>
                <c:pt idx="1">
                  <c:v>Субсидии</c:v>
                </c:pt>
                <c:pt idx="2">
                  <c:v>Собственные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 formatCode="General">
                  <c:v>637582.19999999844</c:v>
                </c:pt>
                <c:pt idx="1">
                  <c:v>564785.80000000005</c:v>
                </c:pt>
                <c:pt idx="2">
                  <c:v>359017.2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Лист1!$B$3:$B$5</c:f>
              <c:strCache>
                <c:ptCount val="3"/>
                <c:pt idx="0">
                  <c:v>Субвенции </c:v>
                </c:pt>
                <c:pt idx="1">
                  <c:v>Субсидии</c:v>
                </c:pt>
                <c:pt idx="2">
                  <c:v>Собственные</c:v>
                </c:pt>
              </c:strCache>
            </c:strRef>
          </c:cat>
          <c:val>
            <c:numRef>
              <c:f>Лист1!$D$3:$D$5</c:f>
              <c:numCache>
                <c:formatCode>0.0%</c:formatCode>
                <c:ptCount val="3"/>
                <c:pt idx="0">
                  <c:v>0.40834394997467705</c:v>
                </c:pt>
                <c:pt idx="1">
                  <c:v>0.36172098979803385</c:v>
                </c:pt>
                <c:pt idx="2">
                  <c:v>0.22993506022729088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097594789937267E-2"/>
                  <c:y val="-6.29890329645912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49717324053193E-2"/>
                  <c:y val="-9.448354944688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2021 год</c:v>
                </c:pt>
                <c:pt idx="1">
                  <c:v>Фактическое поступление за 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226397.6</c:v>
                </c:pt>
                <c:pt idx="1">
                  <c:v>233477.2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749806427828204E-2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86742969736544E-2"/>
                  <c:y val="5.6057759455298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на 2021 год</c:v>
                </c:pt>
                <c:pt idx="1">
                  <c:v>Фактическое поступление за 2021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1665866.8</c:v>
                </c:pt>
                <c:pt idx="1">
                  <c:v>1513107.4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3385472"/>
        <c:axId val="33407744"/>
        <c:axId val="0"/>
      </c:bar3DChart>
      <c:catAx>
        <c:axId val="33385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407744"/>
        <c:crosses val="autoZero"/>
        <c:auto val="1"/>
        <c:lblAlgn val="ctr"/>
        <c:lblOffset val="100"/>
        <c:noMultiLvlLbl val="0"/>
      </c:catAx>
      <c:valAx>
        <c:axId val="33407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3854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322881379657886"/>
          <c:y val="6.4998382238860924E-2"/>
          <c:w val="0.91021538490252596"/>
          <c:h val="0.7430818619121765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19" cap="flat" cmpd="sng" algn="ctr">
              <a:solidFill>
                <a:schemeClr val="accent2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>
              <c:idx val="0"/>
              <c:layout>
                <c:manualLayout>
                  <c:x val="-1.2442597598838375E-4"/>
                  <c:y val="-8.92899134214549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 </a:t>
                    </a:r>
                    <a:r>
                      <a:rPr lang="en-US" dirty="0" smtClean="0"/>
                      <a:t>763,3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8612308019218E-3"/>
                  <c:y val="6.74706951223857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233 </a:t>
                    </a:r>
                    <a:r>
                      <a:rPr lang="en-US" dirty="0" smtClean="0"/>
                      <a:t>477,2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204763.3</c:v>
                </c:pt>
                <c:pt idx="1">
                  <c:v>233477.2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19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799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1092881.1000000001</c:v>
                </c:pt>
                <c:pt idx="1">
                  <c:v>1513107.4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3977856"/>
        <c:axId val="33979392"/>
        <c:axId val="0"/>
      </c:bar3DChart>
      <c:catAx>
        <c:axId val="3397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9" b="1" i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33979392"/>
        <c:crosses val="autoZero"/>
        <c:auto val="1"/>
        <c:lblAlgn val="ctr"/>
        <c:lblOffset val="100"/>
        <c:noMultiLvlLbl val="0"/>
      </c:catAx>
      <c:valAx>
        <c:axId val="3397939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3397785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99" b="1" i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dTable>
      <c:spPr>
        <a:noFill/>
        <a:ln w="25384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799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36506488382356"/>
          <c:y val="8.6283244969473386E-2"/>
          <c:w val="0.84595173465005236"/>
          <c:h val="0.82743950257626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-1.9404593182171741E-2"/>
                  <c:y val="0.182244523764094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42330239903087E-3"/>
                  <c:y val="-0.117724141354442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375428315295878E-2"/>
                  <c:y val="9.454757550232761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УСН; 18559,5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522023609962709"/>
                  <c:y val="7.49671139005176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ЕНВД;; </a:t>
                    </a:r>
                    <a:r>
                      <a:rPr lang="ru-RU" sz="1200" b="1" dirty="0"/>
                      <a:t>2636,7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676798939744159"/>
                  <c:y val="1.706027679843766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ЕСХН;; </a:t>
                    </a:r>
                    <a:r>
                      <a:rPr lang="ru-RU" sz="1200" b="1" dirty="0"/>
                      <a:t>16,4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764118209555417"/>
                  <c:y val="-3.35033095529505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Патент; </a:t>
                    </a:r>
                    <a:r>
                      <a:rPr lang="ru-RU" sz="1200" dirty="0"/>
                      <a:t>6330,1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602050051743256E-2"/>
                  <c:y val="-7.887082738048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3593065329736491E-2"/>
                  <c:y val="-3.4771113349376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336102045283316"/>
                  <c:y val="-1.3408653391225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доход;</c:v>
                </c:pt>
                <c:pt idx="4">
                  <c:v>Единый сельскохозяйственный налог;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145239.29999999999</c:v>
                </c:pt>
                <c:pt idx="1">
                  <c:v>13301.1</c:v>
                </c:pt>
                <c:pt idx="2">
                  <c:v>18559.5</c:v>
                </c:pt>
                <c:pt idx="3">
                  <c:v>2636.7</c:v>
                </c:pt>
                <c:pt idx="4">
                  <c:v>16.399999999999999</c:v>
                </c:pt>
                <c:pt idx="5">
                  <c:v>6330.1</c:v>
                </c:pt>
                <c:pt idx="6">
                  <c:v>4474.7</c:v>
                </c:pt>
                <c:pt idx="7">
                  <c:v>13586.5</c:v>
                </c:pt>
                <c:pt idx="8">
                  <c:v>7248.8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rgbClr val="0000CC"/>
                </a:solidFill>
              </a:rPr>
              <a:t>Поступления</a:t>
            </a:r>
            <a:r>
              <a:rPr lang="ru-RU" i="1" baseline="0" dirty="0" smtClean="0">
                <a:solidFill>
                  <a:srgbClr val="0000CC"/>
                </a:solidFill>
              </a:rPr>
              <a:t> НДФЛ в бюджет </a:t>
            </a:r>
            <a:r>
              <a:rPr lang="ru-RU" i="1" baseline="0" dirty="0" err="1" smtClean="0">
                <a:solidFill>
                  <a:srgbClr val="0000CC"/>
                </a:solidFill>
              </a:rPr>
              <a:t>Зиминского</a:t>
            </a:r>
            <a:r>
              <a:rPr lang="ru-RU" i="1" baseline="0" dirty="0" smtClean="0">
                <a:solidFill>
                  <a:srgbClr val="0000CC"/>
                </a:solidFill>
              </a:rPr>
              <a:t> городского муниципального образования в 2021 году в разрезе учреждений по видам деятельности</a:t>
            </a:r>
            <a:endParaRPr lang="ru-RU" i="1" dirty="0">
              <a:solidFill>
                <a:srgbClr val="0000CC"/>
              </a:solidFill>
            </a:endParaRPr>
          </a:p>
        </c:rich>
      </c:tx>
      <c:layout>
        <c:manualLayout>
          <c:xMode val="edge"/>
          <c:yMode val="edge"/>
          <c:x val="1.6936529342671945E-2"/>
          <c:y val="2.259533734753744E-2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8.0425225382162197E-3"/>
          <c:y val="0.17187836314348459"/>
          <c:w val="0.61123260167916205"/>
          <c:h val="0.828121636856516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23%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ОАО "РЖД"</c:v>
                </c:pt>
                <c:pt idx="1">
                  <c:v>Учреждения здравоохранения (ОГБУЗ "Зиминская городская больница, НУЗ "Узловая поликлиника на ст. Зима")</c:v>
                </c:pt>
                <c:pt idx="2">
                  <c:v>Учреждения образования, культуры</c:v>
                </c:pt>
                <c:pt idx="3">
                  <c:v>Правоохранительная деятельность, охрана, безопасность</c:v>
                </c:pt>
                <c:pt idx="4">
                  <c:v>Представительные органы гос.власти, госуправление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0.46</c:v>
                </c:pt>
                <c:pt idx="1">
                  <c:v>0.08</c:v>
                </c:pt>
                <c:pt idx="2">
                  <c:v>0.13</c:v>
                </c:pt>
                <c:pt idx="3">
                  <c:v>0.08</c:v>
                </c:pt>
                <c:pt idx="4">
                  <c:v>0.03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2377227708414906"/>
          <c:y val="0.29277983634398641"/>
          <c:w val="0.37564130450544508"/>
          <c:h val="0.68476686737687209"/>
        </c:manualLayout>
      </c:layout>
      <c:overlay val="0"/>
      <c:txPr>
        <a:bodyPr/>
        <a:lstStyle/>
        <a:p>
          <a:pPr>
            <a:defRPr sz="1399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464656943745948E-2"/>
                  <c:y val="-0.13073404995083465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22926359652274"/>
                  <c:y val="-5.2803191325189999E-2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7879787428990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824987427257706"/>
                  <c:y val="3.9606329207531633E-2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176784631370803E-2"/>
                  <c:y val="-1.8855086886106792E-2"/>
                </c:manualLayout>
              </c:layout>
              <c:tx>
                <c:rich>
                  <a:bodyPr/>
                  <a:lstStyle/>
                  <a:p>
                    <a:pPr>
                      <a:defRPr sz="1075" b="1">
                        <a:solidFill>
                          <a:srgbClr val="FF0000"/>
                        </a:solidFill>
                      </a:defRPr>
                    </a:pPr>
                    <a:r>
                      <a:rPr lang="ru-RU" dirty="0"/>
                      <a:t>Штрафы, санкции, возмещение ущерба; </a:t>
                    </a:r>
                    <a:r>
                      <a:rPr lang="ru-RU" dirty="0" smtClean="0"/>
                      <a:t>1176,9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452848624182775E-2"/>
                  <c:y val="-4.5378778259200711E-3"/>
                </c:manualLayout>
              </c:layout>
              <c:spPr/>
              <c:txPr>
                <a:bodyPr/>
                <a:lstStyle/>
                <a:p>
                  <a:pPr>
                    <a:defRPr sz="1075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75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муницип.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Прочие неналоговые доходы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9897.2000000000007</c:v>
                </c:pt>
                <c:pt idx="1">
                  <c:v>69.7</c:v>
                </c:pt>
                <c:pt idx="2">
                  <c:v>58.2</c:v>
                </c:pt>
                <c:pt idx="3">
                  <c:v>9110.4</c:v>
                </c:pt>
                <c:pt idx="4">
                  <c:v>1760.4</c:v>
                </c:pt>
                <c:pt idx="5">
                  <c:v>1188.2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212578660225611"/>
          <c:h val="0.96065400275669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9"/>
          </c:dPt>
          <c:dPt>
            <c:idx val="2"/>
            <c:bubble3D val="0"/>
            <c:explosion val="11"/>
          </c:dPt>
          <c:dPt>
            <c:idx val="3"/>
            <c:bubble3D val="0"/>
            <c:explosion val="11"/>
          </c:dPt>
          <c:dLbls>
            <c:dLbl>
              <c:idx val="0"/>
              <c:layout>
                <c:manualLayout>
                  <c:x val="0.16619414082195996"/>
                  <c:y val="-0.252708239714658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88999940177585"/>
                  <c:y val="7.10741924197477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11065650825122"/>
                  <c:y val="-0.131618874851384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050908873373042E-2"/>
                  <c:y val="-0.2974586571641293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792928990795897E-3"/>
                  <c:y val="3.15885299643324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27,9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229709.3</c:v>
                </c:pt>
                <c:pt idx="1">
                  <c:v>610355.5</c:v>
                </c:pt>
                <c:pt idx="2">
                  <c:v>646559.6</c:v>
                </c:pt>
                <c:pt idx="3">
                  <c:v>28399</c:v>
                </c:pt>
                <c:pt idx="4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513567936895889E-2"/>
          <c:y val="0.91054766717462565"/>
          <c:w val="0.96297286412620808"/>
          <c:h val="7.3658067843208136E-2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09131093828398"/>
          <c:y val="2.384807156674831E-2"/>
          <c:w val="0.80860180739983323"/>
          <c:h val="0.9142718164090493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8218597700117886E-3"/>
                  <c:y val="-3.825570973998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859770011763E-3"/>
                  <c:y val="5.076976180607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765091950411242E-3"/>
                  <c:y val="-3.375503800586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65091950411762E-3"/>
                  <c:y val="4.72570532082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#,##0.000</c:formatCode>
                <c:ptCount val="5"/>
                <c:pt idx="0">
                  <c:v>208545.3</c:v>
                </c:pt>
                <c:pt idx="1">
                  <c:v>224154.4</c:v>
                </c:pt>
                <c:pt idx="2">
                  <c:v>219752.3</c:v>
                </c:pt>
                <c:pt idx="3">
                  <c:v>204763.3</c:v>
                </c:pt>
                <c:pt idx="4">
                  <c:v>233477.2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-2.1163948275088201E-2"/>
                  <c:y val="-2.2503535862380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437195400235278E-3"/>
                  <c:y val="2.250335867057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29527585123591E-2"/>
                  <c:y val="-3.150470213881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21859770011763E-3"/>
                  <c:y val="1.800268693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29154645894022E-2"/>
                  <c:y val="-3.06274457005615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#,##0.000</c:formatCode>
                <c:ptCount val="5"/>
                <c:pt idx="0">
                  <c:v>741338.7</c:v>
                </c:pt>
                <c:pt idx="1">
                  <c:v>854404.3</c:v>
                </c:pt>
                <c:pt idx="2">
                  <c:v>943570.6</c:v>
                </c:pt>
                <c:pt idx="3">
                  <c:v>1095881.1000000001</c:v>
                </c:pt>
                <c:pt idx="4">
                  <c:v>1515023.4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 исполнение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5396737930105863E-2"/>
                  <c:y val="-4.050604560704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001343468231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109298850058811E-2"/>
                  <c:y val="-4.075323032969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16934611678711E-3"/>
                  <c:y val="1.3501960903535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084003253034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#,##0.000</c:formatCode>
                <c:ptCount val="5"/>
                <c:pt idx="0">
                  <c:v>949884</c:v>
                </c:pt>
                <c:pt idx="1">
                  <c:v>1078558.7</c:v>
                </c:pt>
                <c:pt idx="2">
                  <c:v>1163322.8999999999</c:v>
                </c:pt>
                <c:pt idx="3">
                  <c:v>1297644.3999999999</c:v>
                </c:pt>
                <c:pt idx="4">
                  <c:v>1746584.6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5290496"/>
        <c:axId val="35308672"/>
        <c:axId val="34883776"/>
      </c:line3DChart>
      <c:catAx>
        <c:axId val="352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35308672"/>
        <c:crosses val="autoZero"/>
        <c:auto val="1"/>
        <c:lblAlgn val="ctr"/>
        <c:lblOffset val="100"/>
        <c:noMultiLvlLbl val="0"/>
      </c:catAx>
      <c:valAx>
        <c:axId val="35308672"/>
        <c:scaling>
          <c:orientation val="minMax"/>
        </c:scaling>
        <c:delete val="0"/>
        <c:axPos val="l"/>
        <c:majorGridlines>
          <c:spPr>
            <a:ln w="9521" cap="flat" cmpd="sng" algn="ctr">
              <a:solidFill>
                <a:schemeClr val="accent6"/>
              </a:solidFill>
              <a:prstDash val="solid"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35290496"/>
        <c:crosses val="autoZero"/>
        <c:crossBetween val="between"/>
      </c:valAx>
      <c:serAx>
        <c:axId val="34883776"/>
        <c:scaling>
          <c:orientation val="minMax"/>
        </c:scaling>
        <c:delete val="1"/>
        <c:axPos val="b"/>
        <c:majorTickMark val="out"/>
        <c:minorTickMark val="none"/>
        <c:tickLblPos val="nextTo"/>
        <c:crossAx val="35308672"/>
        <c:crosses val="autoZero"/>
      </c:ser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"/>
          <c:y val="0.83583839217456657"/>
          <c:w val="0.29125060045339496"/>
          <c:h val="0.164161607825433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36487055706512E-2"/>
          <c:y val="6.8532892358457109E-2"/>
          <c:w val="0.95776351294429463"/>
          <c:h val="0.91723265145962052"/>
        </c:manualLayout>
      </c:layout>
      <c:pie3DChart>
        <c:varyColors val="1"/>
        <c:ser>
          <c:idx val="0"/>
          <c:order val="0"/>
          <c:tx>
            <c:strRef>
              <c:f>Лист2!$B$29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4E67C8">
                      <a:lumMod val="95000"/>
                    </a:srgbClr>
                  </a:gs>
                  <a:gs pos="100000">
                    <a:srgbClr val="4E67C8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4E67C8">
                    <a:shade val="30000"/>
                    <a:satMod val="120000"/>
                  </a:s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5DCEAF">
                      <a:lumMod val="95000"/>
                    </a:srgbClr>
                  </a:gs>
                  <a:gs pos="100000">
                    <a:srgbClr val="5DCEAF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5DCEAF">
                    <a:shade val="30000"/>
                    <a:satMod val="120000"/>
                  </a:srgbClr>
                </a:contourClr>
              </a:sp3d>
            </c:spPr>
          </c:dPt>
          <c:dLbls>
            <c:dLbl>
              <c:idx val="0"/>
              <c:layout>
                <c:manualLayout>
                  <c:x val="-0.23504258930111821"/>
                  <c:y val="0.11495306724407645"/>
                </c:manualLayout>
              </c:layout>
              <c:spPr>
                <a:gradFill rotWithShape="1">
                  <a:gsLst>
                    <a:gs pos="0">
                      <a:srgbClr val="4E67C8">
                        <a:lumMod val="95000"/>
                      </a:srgbClr>
                    </a:gs>
                    <a:gs pos="100000">
                      <a:srgbClr val="4E67C8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4E67C8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gradFill rotWithShape="1">
                  <a:gsLst>
                    <a:gs pos="0">
                      <a:srgbClr val="5DCEAF">
                        <a:lumMod val="95000"/>
                      </a:srgbClr>
                    </a:gs>
                    <a:gs pos="100000">
                      <a:srgbClr val="5DCEAF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reflection blurRad="38100" stA="26000" endPos="23000" dist="25400" dir="5400000" sy="-100000" rotWithShape="0"/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contourW="14605" prstMaterial="plastic">
                  <a:bevelT w="50800"/>
                  <a:contourClr>
                    <a:srgbClr val="5DCEAF">
                      <a:shade val="30000"/>
                      <a:satMod val="120000"/>
                    </a:srgbClr>
                  </a:contourClr>
                </a:sp3d>
              </c:spPr>
              <c:txPr>
                <a:bodyPr/>
                <a:lstStyle/>
                <a:p>
                  <a:pPr>
                    <a:defRPr sz="14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Лист2!$C$28:$D$28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Лист2!$C$29:$D$29</c:f>
              <c:numCache>
                <c:formatCode>_-* #,##0.0\ _₽_-;\-* #,##0.0\ _₽_-;_-* "-"?\ _₽_-;_-@_-</c:formatCode>
                <c:ptCount val="2"/>
                <c:pt idx="0">
                  <c:v>79</c:v>
                </c:pt>
                <c:pt idx="1">
                  <c:v>204.6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131,3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313,9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612,1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  <dgm:t>
        <a:bodyPr/>
        <a:lstStyle/>
        <a:p>
          <a:endParaRPr lang="ru-RU"/>
        </a:p>
      </dgm:t>
    </dgm:pt>
    <dgm:pt modelId="{EAAB5359-4F29-4FD8-8E65-585E14F31B18}" type="pres">
      <dgm:prSet presAssocID="{61FFD13A-1792-427A-A1F3-2E34F191C689}" presName="parentText" presStyleLbl="alignNode1" presStyleIdx="0" presStyleCnt="3" custScaleX="129615" custScaleY="127839" custLinFactNeighborX="-60550" custLinFactNeighborY="-9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6090" custScaleY="142785" custLinFactNeighborX="-1103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  <dgm:t>
        <a:bodyPr/>
        <a:lstStyle/>
        <a:p>
          <a:endParaRPr lang="ru-RU"/>
        </a:p>
      </dgm:t>
    </dgm:pt>
    <dgm:pt modelId="{9563E132-9FCA-4B37-817A-64BA69BB2BB3}" type="pres">
      <dgm:prSet presAssocID="{31CCABBF-D933-4644-BA50-FBFDD806400C}" presName="composite" presStyleCnt="0"/>
      <dgm:spPr/>
      <dgm:t>
        <a:bodyPr/>
        <a:lstStyle/>
        <a:p>
          <a:endParaRPr lang="ru-RU"/>
        </a:p>
      </dgm:t>
    </dgm:pt>
    <dgm:pt modelId="{14A4CBFE-2D4C-4909-BADA-D74439CB4F0D}" type="pres">
      <dgm:prSet presAssocID="{31CCABBF-D933-4644-BA50-FBFDD806400C}" presName="parentText" presStyleLbl="alignNode1" presStyleIdx="1" presStyleCnt="3" custScaleX="135784" custScaleY="133615" custLinFactNeighborX="-63960" custLinFactNeighborY="8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6326" custScaleY="152345" custLinFactNeighborX="-11497" custLinFactNeighborY="1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  <dgm:t>
        <a:bodyPr/>
        <a:lstStyle/>
        <a:p>
          <a:endParaRPr lang="ru-RU"/>
        </a:p>
      </dgm:t>
    </dgm:pt>
    <dgm:pt modelId="{3819634B-90E4-42D6-A847-A9592A4024CB}" type="pres">
      <dgm:prSet presAssocID="{77C69B1E-2B9F-41FF-A195-539B5BD438CC}" presName="composite" presStyleCnt="0"/>
      <dgm:spPr/>
      <dgm:t>
        <a:bodyPr/>
        <a:lstStyle/>
        <a:p>
          <a:endParaRPr lang="ru-RU"/>
        </a:p>
      </dgm:t>
    </dgm:pt>
    <dgm:pt modelId="{0C200F6F-E219-476E-8355-58B95D7172F6}" type="pres">
      <dgm:prSet presAssocID="{77C69B1E-2B9F-41FF-A195-539B5BD438CC}" presName="parentText" presStyleLbl="alignNode1" presStyleIdx="2" presStyleCnt="3" custScaleX="133787" custScaleY="127686" custLinFactNeighborX="-63960" custLinFactNeighborY="11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928" custScaleY="159155" custLinFactNeighborX="-10840" custLinFactNeighborY="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88126-030B-4258-A4E6-485B328E89C8}" type="presOf" srcId="{B8BD4FD5-275C-453C-AEBA-54BD13F91E43}" destId="{10FF95ED-40D7-4B85-9C45-8490DDF3C51D}" srcOrd="0" destOrd="0" presId="urn:microsoft.com/office/officeart/2005/8/layout/chevron2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80DB380B-80F3-4ECD-8682-7EC25B9850F4}" type="presOf" srcId="{71760B64-D332-4414-9424-32698DFD547E}" destId="{8571194E-E6AD-428D-9247-2619ACEDF2EC}" srcOrd="0" destOrd="0" presId="urn:microsoft.com/office/officeart/2005/8/layout/chevron2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D7263365-CB8F-4005-8B89-CFCE423484A1}" type="presOf" srcId="{CBED3D6B-AB9E-41C3-BE7B-B9CD300563D1}" destId="{FA47CB91-C184-4D9D-B6CF-6F5E42E02D77}" srcOrd="0" destOrd="0" presId="urn:microsoft.com/office/officeart/2005/8/layout/chevron2"/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F5DA9047-27D3-48BA-B964-1778135B3303}" type="presOf" srcId="{77C69B1E-2B9F-41FF-A195-539B5BD438CC}" destId="{0C200F6F-E219-476E-8355-58B95D7172F6}" srcOrd="0" destOrd="0" presId="urn:microsoft.com/office/officeart/2005/8/layout/chevron2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CE6DB896-4881-470D-A1BB-AA5FCE445A2F}" type="presOf" srcId="{61FFD13A-1792-427A-A1F3-2E34F191C689}" destId="{EAAB5359-4F29-4FD8-8E65-585E14F31B18}" srcOrd="0" destOrd="0" presId="urn:microsoft.com/office/officeart/2005/8/layout/chevron2"/>
    <dgm:cxn modelId="{CB777629-6D3C-4911-854C-A27D5E0261A1}" type="presOf" srcId="{31CCABBF-D933-4644-BA50-FBFDD806400C}" destId="{14A4CBFE-2D4C-4909-BADA-D74439CB4F0D}" srcOrd="0" destOrd="0" presId="urn:microsoft.com/office/officeart/2005/8/layout/chevron2"/>
    <dgm:cxn modelId="{D97CE947-D53B-40C2-9F1D-FAF828EACECF}" type="presOf" srcId="{9E786375-C752-4951-8631-8553E15CA75D}" destId="{B81795EC-CEED-4741-98A4-7843F408B714}" srcOrd="0" destOrd="0" presId="urn:microsoft.com/office/officeart/2005/8/layout/chevron2"/>
    <dgm:cxn modelId="{D5129800-2FE6-48AF-9FA5-69956D440F99}" type="presParOf" srcId="{8571194E-E6AD-428D-9247-2619ACEDF2EC}" destId="{3EADAED9-5829-43D7-A6D3-E00735DF853E}" srcOrd="0" destOrd="0" presId="urn:microsoft.com/office/officeart/2005/8/layout/chevron2"/>
    <dgm:cxn modelId="{A4AE1C6C-4DAF-4C8E-9F4C-A067A5666921}" type="presParOf" srcId="{3EADAED9-5829-43D7-A6D3-E00735DF853E}" destId="{EAAB5359-4F29-4FD8-8E65-585E14F31B18}" srcOrd="0" destOrd="0" presId="urn:microsoft.com/office/officeart/2005/8/layout/chevron2"/>
    <dgm:cxn modelId="{A8A634FF-A2DC-415F-94C7-67A99FF261A5}" type="presParOf" srcId="{3EADAED9-5829-43D7-A6D3-E00735DF853E}" destId="{10FF95ED-40D7-4B85-9C45-8490DDF3C51D}" srcOrd="1" destOrd="0" presId="urn:microsoft.com/office/officeart/2005/8/layout/chevron2"/>
    <dgm:cxn modelId="{311FE125-61A7-4AED-B926-BE4DF7563801}" type="presParOf" srcId="{8571194E-E6AD-428D-9247-2619ACEDF2EC}" destId="{D45CC77F-4DEC-4A8F-B23F-094C2E3CFF9A}" srcOrd="1" destOrd="0" presId="urn:microsoft.com/office/officeart/2005/8/layout/chevron2"/>
    <dgm:cxn modelId="{702F6116-4C2B-471D-8584-81864674261B}" type="presParOf" srcId="{8571194E-E6AD-428D-9247-2619ACEDF2EC}" destId="{9563E132-9FCA-4B37-817A-64BA69BB2BB3}" srcOrd="2" destOrd="0" presId="urn:microsoft.com/office/officeart/2005/8/layout/chevron2"/>
    <dgm:cxn modelId="{FBF88EC8-97E0-474A-A2E8-C897E62A6794}" type="presParOf" srcId="{9563E132-9FCA-4B37-817A-64BA69BB2BB3}" destId="{14A4CBFE-2D4C-4909-BADA-D74439CB4F0D}" srcOrd="0" destOrd="0" presId="urn:microsoft.com/office/officeart/2005/8/layout/chevron2"/>
    <dgm:cxn modelId="{8EE46FF2-9E04-4528-BFF3-A2AD6B9BAAFD}" type="presParOf" srcId="{9563E132-9FCA-4B37-817A-64BA69BB2BB3}" destId="{FA47CB91-C184-4D9D-B6CF-6F5E42E02D77}" srcOrd="1" destOrd="0" presId="urn:microsoft.com/office/officeart/2005/8/layout/chevron2"/>
    <dgm:cxn modelId="{83423AD1-844D-4DFC-B8D7-CAEE0452C870}" type="presParOf" srcId="{8571194E-E6AD-428D-9247-2619ACEDF2EC}" destId="{B9837C63-9EF0-4B6B-B416-D5D55E82BBA6}" srcOrd="3" destOrd="0" presId="urn:microsoft.com/office/officeart/2005/8/layout/chevron2"/>
    <dgm:cxn modelId="{6B582EC5-1BEB-4596-964A-D2DFAC6A4C90}" type="presParOf" srcId="{8571194E-E6AD-428D-9247-2619ACEDF2EC}" destId="{3819634B-90E4-42D6-A847-A9592A4024CB}" srcOrd="4" destOrd="0" presId="urn:microsoft.com/office/officeart/2005/8/layout/chevron2"/>
    <dgm:cxn modelId="{B6950E8D-02AF-4794-8947-284A0C2D0A93}" type="presParOf" srcId="{3819634B-90E4-42D6-A847-A9592A4024CB}" destId="{0C200F6F-E219-476E-8355-58B95D7172F6}" srcOrd="0" destOrd="0" presId="urn:microsoft.com/office/officeart/2005/8/layout/chevron2"/>
    <dgm:cxn modelId="{5833279E-17E3-494C-A03C-479A07142997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435E5-9ACF-41A6-B2B7-D053E2BEC4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C15EC-D990-4A02-9B41-9E65AB66007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F57BF"/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220,0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530CFC-36FA-4C50-A14B-260F333DBC1F}" type="parTrans" cxnId="{3BDBEB15-A9E3-456D-B766-D4C98D4E8025}">
      <dgm:prSet/>
      <dgm:spPr/>
      <dgm:t>
        <a:bodyPr/>
        <a:lstStyle/>
        <a:p>
          <a:endParaRPr lang="ru-RU"/>
        </a:p>
      </dgm:t>
    </dgm:pt>
    <dgm:pt modelId="{DD0052F5-19DD-4D5C-96FB-AC018E5238EC}" type="sibTrans" cxnId="{3BDBEB15-A9E3-456D-B766-D4C98D4E8025}">
      <dgm:prSet/>
      <dgm:spPr/>
      <dgm:t>
        <a:bodyPr/>
        <a:lstStyle/>
        <a:p>
          <a:endParaRPr lang="ru-RU"/>
        </a:p>
      </dgm:t>
    </dgm:pt>
    <dgm:pt modelId="{E10CF9CB-8774-4C0A-A38F-CA11D598EF2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5CEFF6"/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«Популяризация предпринимательской деятельности»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F79B60-8F64-4165-B196-AAAB3B099084}" type="parTrans" cxnId="{5639D290-7484-492A-BEBD-36B2BA1B25C8}">
      <dgm:prSet/>
      <dgm:spPr/>
      <dgm:t>
        <a:bodyPr/>
        <a:lstStyle/>
        <a:p>
          <a:endParaRPr lang="ru-RU"/>
        </a:p>
      </dgm:t>
    </dgm:pt>
    <dgm:pt modelId="{50F93200-81B9-409C-872F-B2F630A1B496}" type="sibTrans" cxnId="{5639D290-7484-492A-BEBD-36B2BA1B25C8}">
      <dgm:prSet/>
      <dgm:spPr/>
      <dgm:t>
        <a:bodyPr/>
        <a:lstStyle/>
        <a:p>
          <a:endParaRPr lang="ru-RU"/>
        </a:p>
      </dgm:t>
    </dgm:pt>
    <dgm:pt modelId="{E43DE3AB-7F75-44D8-98C9-37372ACC97F6}" type="pres">
      <dgm:prSet presAssocID="{0FE435E5-9ACF-41A6-B2B7-D053E2BEC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CA3A-8D20-4C87-9E40-A110ACE7DBAE}" type="pres">
      <dgm:prSet presAssocID="{B30C15EC-D990-4A02-9B41-9E65AB660073}" presName="composite" presStyleCnt="0"/>
      <dgm:spPr/>
    </dgm:pt>
    <dgm:pt modelId="{0EEACCDE-3183-4E99-BF85-9DD18077427F}" type="pres">
      <dgm:prSet presAssocID="{B30C15EC-D990-4A02-9B41-9E65AB66007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0E3B7-D5ED-4909-A4D9-40011229C1C4}" type="pres">
      <dgm:prSet presAssocID="{B30C15EC-D990-4A02-9B41-9E65AB660073}" presName="descendantText" presStyleLbl="alignAcc1" presStyleIdx="0" presStyleCnt="1" custScaleX="89740" custLinFactNeighborX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45A75-F026-4430-B87B-8332176FA742}" type="presOf" srcId="{B30C15EC-D990-4A02-9B41-9E65AB660073}" destId="{0EEACCDE-3183-4E99-BF85-9DD18077427F}" srcOrd="0" destOrd="0" presId="urn:microsoft.com/office/officeart/2005/8/layout/chevron2"/>
    <dgm:cxn modelId="{5639D290-7484-492A-BEBD-36B2BA1B25C8}" srcId="{B30C15EC-D990-4A02-9B41-9E65AB660073}" destId="{E10CF9CB-8774-4C0A-A38F-CA11D598EF20}" srcOrd="0" destOrd="0" parTransId="{29F79B60-8F64-4165-B196-AAAB3B099084}" sibTransId="{50F93200-81B9-409C-872F-B2F630A1B496}"/>
    <dgm:cxn modelId="{3BDBEB15-A9E3-456D-B766-D4C98D4E8025}" srcId="{0FE435E5-9ACF-41A6-B2B7-D053E2BEC45A}" destId="{B30C15EC-D990-4A02-9B41-9E65AB660073}" srcOrd="0" destOrd="0" parTransId="{00530CFC-36FA-4C50-A14B-260F333DBC1F}" sibTransId="{DD0052F5-19DD-4D5C-96FB-AC018E5238EC}"/>
    <dgm:cxn modelId="{890BAC57-2D6A-4304-9903-643CBBCC541D}" type="presOf" srcId="{0FE435E5-9ACF-41A6-B2B7-D053E2BEC45A}" destId="{E43DE3AB-7F75-44D8-98C9-37372ACC97F6}" srcOrd="0" destOrd="0" presId="urn:microsoft.com/office/officeart/2005/8/layout/chevron2"/>
    <dgm:cxn modelId="{1A3260F5-D3A2-468E-BEED-BC2F3E4B71D3}" type="presOf" srcId="{E10CF9CB-8774-4C0A-A38F-CA11D598EF20}" destId="{3690E3B7-D5ED-4909-A4D9-40011229C1C4}" srcOrd="0" destOrd="0" presId="urn:microsoft.com/office/officeart/2005/8/layout/chevron2"/>
    <dgm:cxn modelId="{BB218A61-2C03-4057-9DE9-0C53DC10412E}" type="presParOf" srcId="{E43DE3AB-7F75-44D8-98C9-37372ACC97F6}" destId="{95EFCA3A-8D20-4C87-9E40-A110ACE7DBAE}" srcOrd="0" destOrd="0" presId="urn:microsoft.com/office/officeart/2005/8/layout/chevron2"/>
    <dgm:cxn modelId="{EC35BB9E-9FB2-4490-9318-0257F656FCDB}" type="presParOf" srcId="{95EFCA3A-8D20-4C87-9E40-A110ACE7DBAE}" destId="{0EEACCDE-3183-4E99-BF85-9DD18077427F}" srcOrd="0" destOrd="0" presId="urn:microsoft.com/office/officeart/2005/8/layout/chevron2"/>
    <dgm:cxn modelId="{0E678510-DA12-4939-9BD6-8E5EF3B130F8}" type="presParOf" srcId="{95EFCA3A-8D20-4C87-9E40-A110ACE7DBAE}" destId="{3690E3B7-D5ED-4909-A4D9-40011229C1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>
        <a:solidFill>
          <a:srgbClr val="9933FF"/>
        </a:solidFill>
        <a:ln>
          <a:noFill/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>
        <a:solidFill>
          <a:srgbClr val="9933FF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AF82CA8B-7803-4236-8B53-C00B105FCBB7}" type="pres">
      <dgm:prSet presAssocID="{C86CF7B9-B275-4D76-9BF7-01EC9A9873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42F743-1711-4A3B-B6A0-DD722BE02021}" type="pres">
      <dgm:prSet presAssocID="{C86CF7B9-B275-4D76-9BF7-01EC9A9873DC}" presName="Name1" presStyleCnt="0"/>
      <dgm:spPr/>
      <dgm:t>
        <a:bodyPr/>
        <a:lstStyle/>
        <a:p>
          <a:endParaRPr lang="ru-RU"/>
        </a:p>
      </dgm:t>
    </dgm:pt>
    <dgm:pt modelId="{E5E8D5CD-E522-4A05-BD74-92DE0BF5CB29}" type="pres">
      <dgm:prSet presAssocID="{C86CF7B9-B275-4D76-9BF7-01EC9A9873DC}" presName="cycle" presStyleCnt="0"/>
      <dgm:spPr/>
      <dgm:t>
        <a:bodyPr/>
        <a:lstStyle/>
        <a:p>
          <a:endParaRPr lang="ru-RU"/>
        </a:p>
      </dgm:t>
    </dgm:pt>
    <dgm:pt modelId="{80B4655F-D16C-4BDF-9CDD-58F244620B56}" type="pres">
      <dgm:prSet presAssocID="{C86CF7B9-B275-4D76-9BF7-01EC9A9873DC}" presName="srcNode" presStyleLbl="node1" presStyleIdx="0" presStyleCnt="6"/>
      <dgm:spPr/>
      <dgm:t>
        <a:bodyPr/>
        <a:lstStyle/>
        <a:p>
          <a:endParaRPr lang="ru-RU"/>
        </a:p>
      </dgm:t>
    </dgm:pt>
    <dgm:pt modelId="{862650DA-C81C-477D-8487-EFC3BE0E44B8}" type="pres">
      <dgm:prSet presAssocID="{C86CF7B9-B275-4D76-9BF7-01EC9A9873DC}" presName="conn" presStyleLbl="parChTrans1D2" presStyleIdx="0" presStyleCnt="1"/>
      <dgm:spPr/>
      <dgm:t>
        <a:bodyPr/>
        <a:lstStyle/>
        <a:p>
          <a:endParaRPr lang="ru-RU"/>
        </a:p>
      </dgm:t>
    </dgm:pt>
    <dgm:pt modelId="{068429DD-20B9-46B6-B20A-E898FAA0704C}" type="pres">
      <dgm:prSet presAssocID="{C86CF7B9-B275-4D76-9BF7-01EC9A9873DC}" presName="extraNode" presStyleLbl="node1" presStyleIdx="0" presStyleCnt="6"/>
      <dgm:spPr/>
      <dgm:t>
        <a:bodyPr/>
        <a:lstStyle/>
        <a:p>
          <a:endParaRPr lang="ru-RU"/>
        </a:p>
      </dgm:t>
    </dgm:pt>
    <dgm:pt modelId="{700EFF16-264C-460C-B56A-71386CE109BB}" type="pres">
      <dgm:prSet presAssocID="{C86CF7B9-B275-4D76-9BF7-01EC9A9873DC}" presName="dstNode" presStyleLbl="node1" presStyleIdx="0" presStyleCnt="6"/>
      <dgm:spPr/>
      <dgm:t>
        <a:bodyPr/>
        <a:lstStyle/>
        <a:p>
          <a:endParaRPr lang="ru-RU"/>
        </a:p>
      </dgm:t>
    </dgm:pt>
    <dgm:pt modelId="{32A7F99C-2088-4565-BCFE-052DD2895BA1}" type="pres">
      <dgm:prSet presAssocID="{395C28CA-809B-4695-9529-8983FA4CFADC}" presName="text_1" presStyleLbl="node1" presStyleIdx="0" presStyleCnt="6" custScaleX="81015" custScaleY="12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7CC-6710-4D5C-90FE-BB8D4FB8EF17}" type="pres">
      <dgm:prSet presAssocID="{395C28CA-809B-4695-9529-8983FA4CFADC}" presName="accent_1" presStyleCnt="0"/>
      <dgm:spPr/>
      <dgm:t>
        <a:bodyPr/>
        <a:lstStyle/>
        <a:p>
          <a:endParaRPr lang="ru-RU"/>
        </a:p>
      </dgm:t>
    </dgm:pt>
    <dgm:pt modelId="{53CB8311-8A33-403A-A74B-C4AEED6A9C66}" type="pres">
      <dgm:prSet presAssocID="{395C28CA-809B-4695-9529-8983FA4CFADC}" presName="accentRepeatNode" presStyleLbl="solidFgAcc1" presStyleIdx="0" presStyleCnt="6" custFlipVert="0" custFlipHor="0" custScaleX="25067" custScaleY="16269" custLinFactNeighborX="20537" custLinFactNeighborY="10268"/>
      <dgm:spPr/>
      <dgm:t>
        <a:bodyPr/>
        <a:lstStyle/>
        <a:p>
          <a:endParaRPr lang="ru-RU"/>
        </a:p>
      </dgm:t>
    </dgm:pt>
    <dgm:pt modelId="{BFD2A5A6-4B82-416F-B7CF-2801DDC09B94}" type="pres">
      <dgm:prSet presAssocID="{30066BF3-685B-4C81-98DB-87C367CC7317}" presName="text_2" presStyleLbl="node1" presStyleIdx="1" presStyleCnt="6" custScaleX="74859" custLinFactNeighborX="1959" custLinFactNeighborY="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7A48-CB13-42AD-A683-D6E09538BBDC}" type="pres">
      <dgm:prSet presAssocID="{30066BF3-685B-4C81-98DB-87C367CC7317}" presName="accent_2" presStyleCnt="0"/>
      <dgm:spPr/>
      <dgm:t>
        <a:bodyPr/>
        <a:lstStyle/>
        <a:p>
          <a:endParaRPr lang="ru-RU"/>
        </a:p>
      </dgm:t>
    </dgm:pt>
    <dgm:pt modelId="{48BC7093-756B-4B8F-9685-C360C7624DFF}" type="pres">
      <dgm:prSet presAssocID="{30066BF3-685B-4C81-98DB-87C367CC7317}" presName="accentRepeatNode" presStyleLbl="solidFgAcc1" presStyleIdx="1" presStyleCnt="6" custFlipVert="1" custFlipHor="0" custScaleX="64260" custScaleY="10745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199A3E9-099B-4F85-8917-C36E56B801AC}" type="pres">
      <dgm:prSet presAssocID="{C1EC4684-F5D5-4392-BBC4-A33CC88F264B}" presName="text_3" presStyleLbl="node1" presStyleIdx="2" presStyleCnt="6" custScaleX="76444" custLinFactNeighborX="0" custLinFactNeighborY="-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7B59-56A4-4237-A339-911D8F37BE44}" type="pres">
      <dgm:prSet presAssocID="{C1EC4684-F5D5-4392-BBC4-A33CC88F264B}" presName="accent_3" presStyleCnt="0"/>
      <dgm:spPr/>
      <dgm:t>
        <a:bodyPr/>
        <a:lstStyle/>
        <a:p>
          <a:endParaRPr lang="ru-RU"/>
        </a:p>
      </dgm:t>
    </dgm:pt>
    <dgm:pt modelId="{7CB0C032-5F2B-4EC3-9CC3-8649E28A1540}" type="pres">
      <dgm:prSet presAssocID="{C1EC4684-F5D5-4392-BBC4-A33CC88F264B}" presName="accentRepeatNode" presStyleLbl="solidFgAcc1" presStyleIdx="2" presStyleCnt="6" custFlipVert="0" custFlipHor="0" custScaleX="117425" custScaleY="6520"/>
      <dgm:spPr/>
      <dgm:t>
        <a:bodyPr/>
        <a:lstStyle/>
        <a:p>
          <a:endParaRPr lang="ru-RU"/>
        </a:p>
      </dgm:t>
    </dgm:pt>
    <dgm:pt modelId="{593ADC6E-136C-4284-B168-6458811F2221}" type="pres">
      <dgm:prSet presAssocID="{D5077C75-0BD0-47B2-94A8-66ED0F16037F}" presName="text_4" presStyleLbl="node1" presStyleIdx="3" presStyleCnt="6" custScaleX="7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2507-B436-4D91-8FD9-C466E6049E78}" type="pres">
      <dgm:prSet presAssocID="{D5077C75-0BD0-47B2-94A8-66ED0F16037F}" presName="accent_4" presStyleCnt="0"/>
      <dgm:spPr/>
      <dgm:t>
        <a:bodyPr/>
        <a:lstStyle/>
        <a:p>
          <a:endParaRPr lang="ru-RU"/>
        </a:p>
      </dgm:t>
    </dgm:pt>
    <dgm:pt modelId="{67A2C64E-1FA8-48F0-A7C0-0AE6D4383F39}" type="pres">
      <dgm:prSet presAssocID="{D5077C75-0BD0-47B2-94A8-66ED0F16037F}" presName="accentRepeatNode" presStyleLbl="solidFgAcc1" presStyleIdx="3" presStyleCnt="6" custFlipVert="0" custFlipHor="1" custScaleX="9050" custScaleY="44389"/>
      <dgm:spPr/>
      <dgm:t>
        <a:bodyPr/>
        <a:lstStyle/>
        <a:p>
          <a:endParaRPr lang="ru-RU"/>
        </a:p>
      </dgm:t>
    </dgm:pt>
    <dgm:pt modelId="{7D3ED4FB-A966-497B-9243-42D5D33E1B80}" type="pres">
      <dgm:prSet presAssocID="{FB74BCA1-1CE5-41C6-8667-235CA7A9417B}" presName="text_5" presStyleLbl="node1" presStyleIdx="4" presStyleCnt="6" custScaleX="71387" custScaleY="131044" custLinFactNeighborX="1959" custLinFactNeighborY="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4F8E-F54F-4DF3-99D1-54F445D732B2}" type="pres">
      <dgm:prSet presAssocID="{FB74BCA1-1CE5-41C6-8667-235CA7A9417B}" presName="accent_5" presStyleCnt="0"/>
      <dgm:spPr/>
      <dgm:t>
        <a:bodyPr/>
        <a:lstStyle/>
        <a:p>
          <a:endParaRPr lang="ru-RU"/>
        </a:p>
      </dgm:t>
    </dgm:pt>
    <dgm:pt modelId="{6DE66C83-0AE2-4861-AB24-F039B1B07321}" type="pres">
      <dgm:prSet presAssocID="{FB74BCA1-1CE5-41C6-8667-235CA7A9417B}" presName="accentRepeatNode" presStyleLbl="solidFgAcc1" presStyleIdx="4" presStyleCnt="6" custFlipVert="0" custFlipHor="1" custScaleX="7620" custScaleY="10745"/>
      <dgm:spPr/>
      <dgm:t>
        <a:bodyPr/>
        <a:lstStyle/>
        <a:p>
          <a:endParaRPr lang="ru-RU"/>
        </a:p>
      </dgm:t>
    </dgm:pt>
    <dgm:pt modelId="{A80DE5B0-54D8-4B38-B58A-889D0286C42D}" type="pres">
      <dgm:prSet presAssocID="{BF11DD54-17A8-4B88-B49A-E46C9204DF7D}" presName="text_6" presStyleLbl="node1" presStyleIdx="5" presStyleCnt="6" custScaleX="74767" custLinFactNeighborX="2916" custLinFactNeighborY="-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E178D-AEC3-4B7E-A45C-6597559AAA02}" type="pres">
      <dgm:prSet presAssocID="{BF11DD54-17A8-4B88-B49A-E46C9204DF7D}" presName="accent_6" presStyleCnt="0"/>
      <dgm:spPr/>
      <dgm:t>
        <a:bodyPr/>
        <a:lstStyle/>
        <a:p>
          <a:endParaRPr lang="ru-RU"/>
        </a:p>
      </dgm:t>
    </dgm:pt>
    <dgm:pt modelId="{20D4B2CF-E521-4E03-924B-3EA92FD69A73}" type="pres">
      <dgm:prSet presAssocID="{BF11DD54-17A8-4B88-B49A-E46C9204DF7D}" presName="accentRepeatNode" presStyleLbl="solidFgAcc1" presStyleIdx="5" presStyleCnt="6" custFlipVert="1" custFlipHor="1" custScaleX="66141" custScaleY="16270"/>
      <dgm:spPr/>
      <dgm:t>
        <a:bodyPr/>
        <a:lstStyle/>
        <a:p>
          <a:endParaRPr lang="ru-RU"/>
        </a:p>
      </dgm:t>
    </dgm:pt>
  </dgm:ptLst>
  <dgm:cxnLst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C1BD79AE-AA84-4D0C-9737-6B3104BCBB73}" type="presOf" srcId="{FB74BCA1-1CE5-41C6-8667-235CA7A9417B}" destId="{7D3ED4FB-A966-497B-9243-42D5D33E1B80}" srcOrd="0" destOrd="0" presId="urn:microsoft.com/office/officeart/2008/layout/VerticalCurvedList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7ED4BAF6-A735-45A2-9469-E27E8E86BCF2}" type="presOf" srcId="{D5077C75-0BD0-47B2-94A8-66ED0F16037F}" destId="{593ADC6E-136C-4284-B168-6458811F2221}" srcOrd="0" destOrd="0" presId="urn:microsoft.com/office/officeart/2008/layout/VerticalCurvedList"/>
    <dgm:cxn modelId="{BD41A9E6-F863-4179-8D16-8CA2F75E0634}" type="presOf" srcId="{BF11DD54-17A8-4B88-B49A-E46C9204DF7D}" destId="{A80DE5B0-54D8-4B38-B58A-889D0286C42D}" srcOrd="0" destOrd="0" presId="urn:microsoft.com/office/officeart/2008/layout/VerticalCurvedList"/>
    <dgm:cxn modelId="{AD5A46C1-178D-4E29-9784-B125BE597885}" type="presOf" srcId="{30066BF3-685B-4C81-98DB-87C367CC7317}" destId="{BFD2A5A6-4B82-416F-B7CF-2801DDC09B94}" srcOrd="0" destOrd="0" presId="urn:microsoft.com/office/officeart/2008/layout/VerticalCurvedList"/>
    <dgm:cxn modelId="{EDB25831-192D-417B-88A8-39A8A04777B8}" type="presOf" srcId="{C1EC4684-F5D5-4392-BBC4-A33CC88F264B}" destId="{4199A3E9-099B-4F85-8917-C36E56B801AC}" srcOrd="0" destOrd="0" presId="urn:microsoft.com/office/officeart/2008/layout/VerticalCurvedList"/>
    <dgm:cxn modelId="{4295BB1F-43BA-47F3-841D-51F78DC4DFF5}" type="presOf" srcId="{C86CF7B9-B275-4D76-9BF7-01EC9A9873DC}" destId="{AF82CA8B-7803-4236-8B53-C00B105FCBB7}" srcOrd="0" destOrd="0" presId="urn:microsoft.com/office/officeart/2008/layout/VerticalCurvedList"/>
    <dgm:cxn modelId="{56F17729-165D-4BB4-8129-1F746797984E}" type="presOf" srcId="{FDACF350-A4FA-403C-AC2E-39E63E2C4038}" destId="{862650DA-C81C-477D-8487-EFC3BE0E44B8}" srcOrd="0" destOrd="0" presId="urn:microsoft.com/office/officeart/2008/layout/VerticalCurvedList"/>
    <dgm:cxn modelId="{1A69226D-5DE0-43E6-A6B0-926BB6A37D8E}" type="presOf" srcId="{395C28CA-809B-4695-9529-8983FA4CFADC}" destId="{32A7F99C-2088-4565-BCFE-052DD2895BA1}" srcOrd="0" destOrd="0" presId="urn:microsoft.com/office/officeart/2008/layout/VerticalCurvedList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E47E77F8-C1CE-4906-B594-780FFDBD3452}" type="presParOf" srcId="{AF82CA8B-7803-4236-8B53-C00B105FCBB7}" destId="{8D42F743-1711-4A3B-B6A0-DD722BE02021}" srcOrd="0" destOrd="0" presId="urn:microsoft.com/office/officeart/2008/layout/VerticalCurvedList"/>
    <dgm:cxn modelId="{51B66249-155B-4A74-9191-F2FFE12CC7F4}" type="presParOf" srcId="{8D42F743-1711-4A3B-B6A0-DD722BE02021}" destId="{E5E8D5CD-E522-4A05-BD74-92DE0BF5CB29}" srcOrd="0" destOrd="0" presId="urn:microsoft.com/office/officeart/2008/layout/VerticalCurvedList"/>
    <dgm:cxn modelId="{891D087E-AFB4-4246-B1A8-8043577EF4AD}" type="presParOf" srcId="{E5E8D5CD-E522-4A05-BD74-92DE0BF5CB29}" destId="{80B4655F-D16C-4BDF-9CDD-58F244620B56}" srcOrd="0" destOrd="0" presId="urn:microsoft.com/office/officeart/2008/layout/VerticalCurvedList"/>
    <dgm:cxn modelId="{8E21ADAA-EC5D-4014-923C-B978A5A0A5A5}" type="presParOf" srcId="{E5E8D5CD-E522-4A05-BD74-92DE0BF5CB29}" destId="{862650DA-C81C-477D-8487-EFC3BE0E44B8}" srcOrd="1" destOrd="0" presId="urn:microsoft.com/office/officeart/2008/layout/VerticalCurvedList"/>
    <dgm:cxn modelId="{3DD728A5-1B81-48CA-BD04-402D2797D729}" type="presParOf" srcId="{E5E8D5CD-E522-4A05-BD74-92DE0BF5CB29}" destId="{068429DD-20B9-46B6-B20A-E898FAA0704C}" srcOrd="2" destOrd="0" presId="urn:microsoft.com/office/officeart/2008/layout/VerticalCurvedList"/>
    <dgm:cxn modelId="{C9ADA128-FD8A-4557-92BD-954D9EDE2E18}" type="presParOf" srcId="{E5E8D5CD-E522-4A05-BD74-92DE0BF5CB29}" destId="{700EFF16-264C-460C-B56A-71386CE109BB}" srcOrd="3" destOrd="0" presId="urn:microsoft.com/office/officeart/2008/layout/VerticalCurvedList"/>
    <dgm:cxn modelId="{B229FA92-2C1E-4011-AE77-99E46A847004}" type="presParOf" srcId="{8D42F743-1711-4A3B-B6A0-DD722BE02021}" destId="{32A7F99C-2088-4565-BCFE-052DD2895BA1}" srcOrd="1" destOrd="0" presId="urn:microsoft.com/office/officeart/2008/layout/VerticalCurvedList"/>
    <dgm:cxn modelId="{F28A5D15-EEE3-4B2D-A597-3256BC5420FA}" type="presParOf" srcId="{8D42F743-1711-4A3B-B6A0-DD722BE02021}" destId="{7195A7CC-6710-4D5C-90FE-BB8D4FB8EF17}" srcOrd="2" destOrd="0" presId="urn:microsoft.com/office/officeart/2008/layout/VerticalCurvedList"/>
    <dgm:cxn modelId="{EDF8C2A6-4A8A-4F6E-BC0A-2550895E25E4}" type="presParOf" srcId="{7195A7CC-6710-4D5C-90FE-BB8D4FB8EF17}" destId="{53CB8311-8A33-403A-A74B-C4AEED6A9C66}" srcOrd="0" destOrd="0" presId="urn:microsoft.com/office/officeart/2008/layout/VerticalCurvedList"/>
    <dgm:cxn modelId="{9F1CD929-B9D6-4BFD-829F-C50055DE1BFA}" type="presParOf" srcId="{8D42F743-1711-4A3B-B6A0-DD722BE02021}" destId="{BFD2A5A6-4B82-416F-B7CF-2801DDC09B94}" srcOrd="3" destOrd="0" presId="urn:microsoft.com/office/officeart/2008/layout/VerticalCurvedList"/>
    <dgm:cxn modelId="{8A16C564-48D9-4B3E-AB02-D1CC4F29FE15}" type="presParOf" srcId="{8D42F743-1711-4A3B-B6A0-DD722BE02021}" destId="{7B217A48-CB13-42AD-A683-D6E09538BBDC}" srcOrd="4" destOrd="0" presId="urn:microsoft.com/office/officeart/2008/layout/VerticalCurvedList"/>
    <dgm:cxn modelId="{674ACFC8-6A67-4887-AFFB-FC13E4A9F103}" type="presParOf" srcId="{7B217A48-CB13-42AD-A683-D6E09538BBDC}" destId="{48BC7093-756B-4B8F-9685-C360C7624DFF}" srcOrd="0" destOrd="0" presId="urn:microsoft.com/office/officeart/2008/layout/VerticalCurvedList"/>
    <dgm:cxn modelId="{C52B36FF-008F-4CEC-BF58-E54E6362399F}" type="presParOf" srcId="{8D42F743-1711-4A3B-B6A0-DD722BE02021}" destId="{4199A3E9-099B-4F85-8917-C36E56B801AC}" srcOrd="5" destOrd="0" presId="urn:microsoft.com/office/officeart/2008/layout/VerticalCurvedList"/>
    <dgm:cxn modelId="{24199CA7-7C84-4EAC-B336-7183703C24C9}" type="presParOf" srcId="{8D42F743-1711-4A3B-B6A0-DD722BE02021}" destId="{BAD87B59-56A4-4237-A339-911D8F37BE44}" srcOrd="6" destOrd="0" presId="urn:microsoft.com/office/officeart/2008/layout/VerticalCurvedList"/>
    <dgm:cxn modelId="{784FEB56-53D9-47F9-B84A-D11E4067AAA9}" type="presParOf" srcId="{BAD87B59-56A4-4237-A339-911D8F37BE44}" destId="{7CB0C032-5F2B-4EC3-9CC3-8649E28A1540}" srcOrd="0" destOrd="0" presId="urn:microsoft.com/office/officeart/2008/layout/VerticalCurvedList"/>
    <dgm:cxn modelId="{068AEA6A-9B97-46EA-A7D0-ED2E70DB603D}" type="presParOf" srcId="{8D42F743-1711-4A3B-B6A0-DD722BE02021}" destId="{593ADC6E-136C-4284-B168-6458811F2221}" srcOrd="7" destOrd="0" presId="urn:microsoft.com/office/officeart/2008/layout/VerticalCurvedList"/>
    <dgm:cxn modelId="{71922CF0-1A66-4A17-B3D3-39DE02B7707C}" type="presParOf" srcId="{8D42F743-1711-4A3B-B6A0-DD722BE02021}" destId="{5AC82507-B436-4D91-8FD9-C466E6049E78}" srcOrd="8" destOrd="0" presId="urn:microsoft.com/office/officeart/2008/layout/VerticalCurvedList"/>
    <dgm:cxn modelId="{B5615BC9-3545-4348-8BF3-EF91DF35F96B}" type="presParOf" srcId="{5AC82507-B436-4D91-8FD9-C466E6049E78}" destId="{67A2C64E-1FA8-48F0-A7C0-0AE6D4383F39}" srcOrd="0" destOrd="0" presId="urn:microsoft.com/office/officeart/2008/layout/VerticalCurvedList"/>
    <dgm:cxn modelId="{A0075356-8772-404F-BBDF-B480E86C50CC}" type="presParOf" srcId="{8D42F743-1711-4A3B-B6A0-DD722BE02021}" destId="{7D3ED4FB-A966-497B-9243-42D5D33E1B80}" srcOrd="9" destOrd="0" presId="urn:microsoft.com/office/officeart/2008/layout/VerticalCurvedList"/>
    <dgm:cxn modelId="{03AE3A59-29FE-47DE-A6F0-4CB6E53568AD}" type="presParOf" srcId="{8D42F743-1711-4A3B-B6A0-DD722BE02021}" destId="{C5C84F8E-F54F-4DF3-99D1-54F445D732B2}" srcOrd="10" destOrd="0" presId="urn:microsoft.com/office/officeart/2008/layout/VerticalCurvedList"/>
    <dgm:cxn modelId="{2ECDC448-2C68-4042-ABC6-11D7900E74D0}" type="presParOf" srcId="{C5C84F8E-F54F-4DF3-99D1-54F445D732B2}" destId="{6DE66C83-0AE2-4861-AB24-F039B1B07321}" srcOrd="0" destOrd="0" presId="urn:microsoft.com/office/officeart/2008/layout/VerticalCurvedList"/>
    <dgm:cxn modelId="{720FDAD6-7809-46B2-9FBB-5281DBCBB760}" type="presParOf" srcId="{8D42F743-1711-4A3B-B6A0-DD722BE02021}" destId="{A80DE5B0-54D8-4B38-B58A-889D0286C42D}" srcOrd="11" destOrd="0" presId="urn:microsoft.com/office/officeart/2008/layout/VerticalCurvedList"/>
    <dgm:cxn modelId="{01F8ABBC-E385-4B6E-A3FB-9A1FD5E27B42}" type="presParOf" srcId="{8D42F743-1711-4A3B-B6A0-DD722BE02021}" destId="{025E178D-AEC3-4B7E-A45C-6597559AAA02}" srcOrd="12" destOrd="0" presId="urn:microsoft.com/office/officeart/2008/layout/VerticalCurvedList"/>
    <dgm:cxn modelId="{48EE06B7-2933-40DA-B196-E63525681BF8}" type="presParOf" srcId="{025E178D-AEC3-4B7E-A45C-6597559AAA02}" destId="{20D4B2CF-E521-4E03-924B-3EA92FD69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E3E3B-D2D5-4FB9-A346-681D196775DF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414B7E11-DD72-426F-A65A-F37CD748A43F}">
      <dgm:prSet phldrT="[Текст]" custT="1"/>
      <dgm:spPr>
        <a:solidFill>
          <a:srgbClr val="00FF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массового спорта и спорта высших достижений»</a:t>
          </a:r>
        </a:p>
        <a:p>
          <a:pPr rtl="0"/>
          <a:r>
            <a:rPr lang="ru-RU" sz="1600" b="1" i="1" u="sng" dirty="0" smtClean="0">
              <a:latin typeface="Times New Roman" pitchFamily="18" charset="0"/>
              <a:cs typeface="Times New Roman" pitchFamily="18" charset="0"/>
            </a:rPr>
            <a:t>исполнено – 19 420,4тыс. руб. 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E3428679-FF9A-4616-85A2-E7820092C947}" type="parTrans" cxnId="{A5948746-92D1-412D-9F3F-3E17A2C5484F}">
      <dgm:prSet/>
      <dgm:spPr/>
      <dgm:t>
        <a:bodyPr/>
        <a:lstStyle/>
        <a:p>
          <a:endParaRPr lang="ru-RU"/>
        </a:p>
      </dgm:t>
    </dgm:pt>
    <dgm:pt modelId="{7E85414E-FD36-46C2-8F5B-9E0D8A1AF5D1}" type="sibTrans" cxnId="{A5948746-92D1-412D-9F3F-3E17A2C5484F}">
      <dgm:prSet/>
      <dgm:spPr/>
      <dgm:t>
        <a:bodyPr/>
        <a:lstStyle/>
        <a:p>
          <a:endParaRPr lang="ru-RU"/>
        </a:p>
      </dgm:t>
    </dgm:pt>
    <dgm:pt modelId="{51FD97A5-2FB7-4356-9445-32D1559035E9}">
      <dgm:prSet phldrT="[Текст]" custT="1"/>
      <dgm:spPr>
        <a:solidFill>
          <a:srgbClr val="66FF66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«Развитие  детско-юношеского спорта»</a:t>
          </a:r>
        </a:p>
        <a:p>
          <a:r>
            <a: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исполнено – 733,9 тыс. руб.</a:t>
          </a:r>
          <a:endParaRPr lang="ru-RU" sz="16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750C11BF-92EA-43F7-B321-A190C6112B35}" type="parTrans" cxnId="{238E5522-70D6-4C2C-A304-459A90273834}">
      <dgm:prSet/>
      <dgm:spPr/>
      <dgm:t>
        <a:bodyPr/>
        <a:lstStyle/>
        <a:p>
          <a:endParaRPr lang="ru-RU"/>
        </a:p>
      </dgm:t>
    </dgm:pt>
    <dgm:pt modelId="{CAACE8F2-CE7F-437E-B06E-C4C244FA7BB2}" type="sibTrans" cxnId="{238E5522-70D6-4C2C-A304-459A90273834}">
      <dgm:prSet/>
      <dgm:spPr/>
      <dgm:t>
        <a:bodyPr/>
        <a:lstStyle/>
        <a:p>
          <a:endParaRPr lang="ru-RU"/>
        </a:p>
      </dgm:t>
    </dgm:pt>
    <dgm:pt modelId="{D774875F-2AFD-4A6F-AC4D-B594EA0F6BA9}">
      <dgm:prSet phldrT="[Текст]" custT="1"/>
      <dgm:spPr>
        <a:solidFill>
          <a:srgbClr val="9933FF">
            <a:alpha val="8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спортивной инфраструктуры и материально-технической базы для занятий физической культурой и спортом»</a:t>
          </a:r>
        </a:p>
        <a:p>
          <a:pPr rtl="0"/>
          <a:r>
            <a:rPr lang="ru-RU" sz="16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исполнено – 2 385,6 тыс. руб.</a:t>
          </a:r>
          <a:endParaRPr lang="ru-RU" sz="1600" b="1" i="1" u="sng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C0B4B-0238-48CC-AA18-838E8B9EF409}" type="parTrans" cxnId="{BBDCFB45-B800-46FC-9163-D20C20824414}">
      <dgm:prSet/>
      <dgm:spPr/>
      <dgm:t>
        <a:bodyPr/>
        <a:lstStyle/>
        <a:p>
          <a:endParaRPr lang="ru-RU"/>
        </a:p>
      </dgm:t>
    </dgm:pt>
    <dgm:pt modelId="{31EB0FB0-8544-4CB8-9BB1-312ACB204984}" type="sibTrans" cxnId="{BBDCFB45-B800-46FC-9163-D20C20824414}">
      <dgm:prSet/>
      <dgm:spPr/>
      <dgm:t>
        <a:bodyPr/>
        <a:lstStyle/>
        <a:p>
          <a:endParaRPr lang="ru-RU"/>
        </a:p>
      </dgm:t>
    </dgm:pt>
    <dgm:pt modelId="{9095CF4A-5C56-4571-A35C-708B77A4A8B4}" type="pres">
      <dgm:prSet presAssocID="{B99E3E3B-D2D5-4FB9-A346-681D196775DF}" presName="compositeShape" presStyleCnt="0">
        <dgm:presLayoutVars>
          <dgm:dir/>
          <dgm:resizeHandles/>
        </dgm:presLayoutVars>
      </dgm:prSet>
      <dgm:spPr/>
    </dgm:pt>
    <dgm:pt modelId="{294D3237-3A26-4291-9746-2E184BDCB2E6}" type="pres">
      <dgm:prSet presAssocID="{B99E3E3B-D2D5-4FB9-A346-681D196775DF}" presName="pyramid" presStyleLbl="node1" presStyleIdx="0" presStyleCnt="1" custScaleX="86220" custScaleY="82927" custLinFactNeighborX="6494" custLinFactNeighborY="1220"/>
      <dgm:spPr>
        <a:noFill/>
        <a:ln>
          <a:solidFill>
            <a:srgbClr val="C00000"/>
          </a:solidFill>
        </a:ln>
      </dgm:spPr>
    </dgm:pt>
    <dgm:pt modelId="{72EF7FFC-29FD-43B2-B1C2-2AEF1C491915}" type="pres">
      <dgm:prSet presAssocID="{B99E3E3B-D2D5-4FB9-A346-681D196775DF}" presName="theList" presStyleCnt="0"/>
      <dgm:spPr/>
    </dgm:pt>
    <dgm:pt modelId="{CF9F0984-D40B-4614-9DC2-76ACEE64F6E9}" type="pres">
      <dgm:prSet presAssocID="{414B7E11-DD72-426F-A65A-F37CD748A43F}" presName="aNode" presStyleLbl="fgAcc1" presStyleIdx="0" presStyleCnt="3" custLinFactY="208526" custLinFactNeighborX="2434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2AB1-516A-4D24-8EDD-ECCD65E96613}" type="pres">
      <dgm:prSet presAssocID="{414B7E11-DD72-426F-A65A-F37CD748A43F}" presName="aSpace" presStyleCnt="0"/>
      <dgm:spPr/>
    </dgm:pt>
    <dgm:pt modelId="{2A36BED8-09F3-48D0-BA66-7A032E0ACC30}" type="pres">
      <dgm:prSet presAssocID="{51FD97A5-2FB7-4356-9445-32D1559035E9}" presName="aNode" presStyleLbl="fgAcc1" presStyleIdx="1" presStyleCnt="3" custScaleX="96247" custLinFactX="-2418" custLinFactY="989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D3FA5-D403-48E9-8F16-02687C64DDD1}" type="pres">
      <dgm:prSet presAssocID="{51FD97A5-2FB7-4356-9445-32D1559035E9}" presName="aSpace" presStyleCnt="0"/>
      <dgm:spPr/>
    </dgm:pt>
    <dgm:pt modelId="{D5B212AB-1BFF-4894-8B64-244715C35C61}" type="pres">
      <dgm:prSet presAssocID="{D774875F-2AFD-4A6F-AC4D-B594EA0F6BA9}" presName="aNode" presStyleLbl="fgAcc1" presStyleIdx="2" presStyleCnt="3" custLinFactY="-166058" custLinFactNeighborX="172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5806-A665-4BC7-962B-561F0A098A34}" type="pres">
      <dgm:prSet presAssocID="{D774875F-2AFD-4A6F-AC4D-B594EA0F6BA9}" presName="aSpace" presStyleCnt="0"/>
      <dgm:spPr/>
    </dgm:pt>
  </dgm:ptLst>
  <dgm:cxnLst>
    <dgm:cxn modelId="{238E5522-70D6-4C2C-A304-459A90273834}" srcId="{B99E3E3B-D2D5-4FB9-A346-681D196775DF}" destId="{51FD97A5-2FB7-4356-9445-32D1559035E9}" srcOrd="1" destOrd="0" parTransId="{750C11BF-92EA-43F7-B321-A190C6112B35}" sibTransId="{CAACE8F2-CE7F-437E-B06E-C4C244FA7BB2}"/>
    <dgm:cxn modelId="{80284EA7-B933-4531-8605-5443487BE15E}" type="presOf" srcId="{51FD97A5-2FB7-4356-9445-32D1559035E9}" destId="{2A36BED8-09F3-48D0-BA66-7A032E0ACC30}" srcOrd="0" destOrd="0" presId="urn:microsoft.com/office/officeart/2005/8/layout/pyramid2"/>
    <dgm:cxn modelId="{E3642412-CFD7-4719-8963-2DDD661EADE5}" type="presOf" srcId="{414B7E11-DD72-426F-A65A-F37CD748A43F}" destId="{CF9F0984-D40B-4614-9DC2-76ACEE64F6E9}" srcOrd="0" destOrd="0" presId="urn:microsoft.com/office/officeart/2005/8/layout/pyramid2"/>
    <dgm:cxn modelId="{AA1EA7E7-5889-405D-A02A-F102F132723B}" type="presOf" srcId="{B99E3E3B-D2D5-4FB9-A346-681D196775DF}" destId="{9095CF4A-5C56-4571-A35C-708B77A4A8B4}" srcOrd="0" destOrd="0" presId="urn:microsoft.com/office/officeart/2005/8/layout/pyramid2"/>
    <dgm:cxn modelId="{A5948746-92D1-412D-9F3F-3E17A2C5484F}" srcId="{B99E3E3B-D2D5-4FB9-A346-681D196775DF}" destId="{414B7E11-DD72-426F-A65A-F37CD748A43F}" srcOrd="0" destOrd="0" parTransId="{E3428679-FF9A-4616-85A2-E7820092C947}" sibTransId="{7E85414E-FD36-46C2-8F5B-9E0D8A1AF5D1}"/>
    <dgm:cxn modelId="{953E9918-1993-4EB3-A2FA-3A3BBDFA3C88}" type="presOf" srcId="{D774875F-2AFD-4A6F-AC4D-B594EA0F6BA9}" destId="{D5B212AB-1BFF-4894-8B64-244715C35C61}" srcOrd="0" destOrd="0" presId="urn:microsoft.com/office/officeart/2005/8/layout/pyramid2"/>
    <dgm:cxn modelId="{BBDCFB45-B800-46FC-9163-D20C20824414}" srcId="{B99E3E3B-D2D5-4FB9-A346-681D196775DF}" destId="{D774875F-2AFD-4A6F-AC4D-B594EA0F6BA9}" srcOrd="2" destOrd="0" parTransId="{452C0B4B-0238-48CC-AA18-838E8B9EF409}" sibTransId="{31EB0FB0-8544-4CB8-9BB1-312ACB204984}"/>
    <dgm:cxn modelId="{024D7981-84DF-40CD-A9C6-8C2AE046AD99}" type="presParOf" srcId="{9095CF4A-5C56-4571-A35C-708B77A4A8B4}" destId="{294D3237-3A26-4291-9746-2E184BDCB2E6}" srcOrd="0" destOrd="0" presId="urn:microsoft.com/office/officeart/2005/8/layout/pyramid2"/>
    <dgm:cxn modelId="{DB708C16-268E-4279-A210-56A9821D6A3B}" type="presParOf" srcId="{9095CF4A-5C56-4571-A35C-708B77A4A8B4}" destId="{72EF7FFC-29FD-43B2-B1C2-2AEF1C491915}" srcOrd="1" destOrd="0" presId="urn:microsoft.com/office/officeart/2005/8/layout/pyramid2"/>
    <dgm:cxn modelId="{150B7B45-C6EA-48BB-86A7-91C8A44D6810}" type="presParOf" srcId="{72EF7FFC-29FD-43B2-B1C2-2AEF1C491915}" destId="{CF9F0984-D40B-4614-9DC2-76ACEE64F6E9}" srcOrd="0" destOrd="0" presId="urn:microsoft.com/office/officeart/2005/8/layout/pyramid2"/>
    <dgm:cxn modelId="{EC95F25A-9BD9-46F7-BA41-85582B56B6B1}" type="presParOf" srcId="{72EF7FFC-29FD-43B2-B1C2-2AEF1C491915}" destId="{AAFA2AB1-516A-4D24-8EDD-ECCD65E96613}" srcOrd="1" destOrd="0" presId="urn:microsoft.com/office/officeart/2005/8/layout/pyramid2"/>
    <dgm:cxn modelId="{64687811-E8E8-4C42-AA88-B2C3B8A4D90C}" type="presParOf" srcId="{72EF7FFC-29FD-43B2-B1C2-2AEF1C491915}" destId="{2A36BED8-09F3-48D0-BA66-7A032E0ACC30}" srcOrd="2" destOrd="0" presId="urn:microsoft.com/office/officeart/2005/8/layout/pyramid2"/>
    <dgm:cxn modelId="{342ECE19-D359-4C15-B54E-63703409B1EA}" type="presParOf" srcId="{72EF7FFC-29FD-43B2-B1C2-2AEF1C491915}" destId="{F17D3FA5-D403-48E9-8F16-02687C64DDD1}" srcOrd="3" destOrd="0" presId="urn:microsoft.com/office/officeart/2005/8/layout/pyramid2"/>
    <dgm:cxn modelId="{C6B0FE9B-D1A8-4B13-964E-6482B8FA2A4E}" type="presParOf" srcId="{72EF7FFC-29FD-43B2-B1C2-2AEF1C491915}" destId="{D5B212AB-1BFF-4894-8B64-244715C35C61}" srcOrd="4" destOrd="0" presId="urn:microsoft.com/office/officeart/2005/8/layout/pyramid2"/>
    <dgm:cxn modelId="{4807DEC8-8152-4616-A7D0-F05B439C93AF}" type="presParOf" srcId="{72EF7FFC-29FD-43B2-B1C2-2AEF1C491915}" destId="{6A7A5806-A665-4BC7-962B-561F0A098A3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2 254,5 тыс.руб.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44 873,9 тыс.руб.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439258DD-5D44-4464-A337-767F770F5293}" type="pres">
      <dgm:prSet presAssocID="{33CEDBE3-FCBE-4323-9529-F07897988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B98CB-2F7A-4019-B030-79153AE05894}" type="pres">
      <dgm:prSet presAssocID="{A8F569C9-16AB-4FCD-959B-EE0E67419780}" presName="composite" presStyleCnt="0"/>
      <dgm:spPr/>
      <dgm:t>
        <a:bodyPr/>
        <a:lstStyle/>
        <a:p>
          <a:endParaRPr lang="ru-RU"/>
        </a:p>
      </dgm:t>
    </dgm:pt>
    <dgm:pt modelId="{02CAB6CF-1685-4100-A31C-BD4DCD4A94C8}" type="pres">
      <dgm:prSet presAssocID="{A8F569C9-16AB-4FCD-959B-EE0E67419780}" presName="parentText" presStyleLbl="alignNode1" presStyleIdx="0" presStyleCnt="2" custScaleX="67554" custScaleY="56546" custLinFactNeighborX="-42685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FFDA-A5EE-4F62-887B-2CEA9A397B12}" type="pres">
      <dgm:prSet presAssocID="{A8F569C9-16AB-4FCD-959B-EE0E67419780}" presName="descendantText" presStyleLbl="alignAcc1" presStyleIdx="0" presStyleCnt="2" custScaleX="56133" custScaleY="47130" custLinFactNeighborX="-48797" custLinFactNeighborY="-2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0528-0D18-4C24-8A0D-5E6D1A869C02}" type="pres">
      <dgm:prSet presAssocID="{F6C9A600-15B2-4D73-BD35-9FCF3CA49B26}" presName="sp" presStyleCnt="0"/>
      <dgm:spPr/>
      <dgm:t>
        <a:bodyPr/>
        <a:lstStyle/>
        <a:p>
          <a:endParaRPr lang="ru-RU"/>
        </a:p>
      </dgm:t>
    </dgm:pt>
    <dgm:pt modelId="{35749CC7-E08A-46C9-A1CF-A9F3C3282B18}" type="pres">
      <dgm:prSet presAssocID="{777250E9-D8A8-46D6-A012-9DB8CD22DD48}" presName="composite" presStyleCnt="0"/>
      <dgm:spPr/>
      <dgm:t>
        <a:bodyPr/>
        <a:lstStyle/>
        <a:p>
          <a:endParaRPr lang="ru-RU"/>
        </a:p>
      </dgm:t>
    </dgm:pt>
    <dgm:pt modelId="{1D71E7AF-81AA-4C26-B504-C07842D7E256}" type="pres">
      <dgm:prSet presAssocID="{777250E9-D8A8-46D6-A012-9DB8CD22DD48}" presName="parentText" presStyleLbl="alignNode1" presStyleIdx="1" presStyleCnt="2" custScaleX="67123" custScaleY="57857" custLinFactNeighborX="-43235" custLinFactNeighborY="-58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44C9-7C49-4FC1-B124-DF3F3E06EAEF}" type="pres">
      <dgm:prSet presAssocID="{777250E9-D8A8-46D6-A012-9DB8CD22DD48}" presName="descendantText" presStyleLbl="alignAcc1" presStyleIdx="1" presStyleCnt="2" custScaleX="56863" custScaleY="49672" custLinFactNeighborX="-49014" custLinFactNeighborY="-30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793DC-E738-42BA-929C-0354A83DEEC3}" srcId="{33CEDBE3-FCBE-4323-9529-F07897988114}" destId="{A8F569C9-16AB-4FCD-959B-EE0E67419780}" srcOrd="0" destOrd="0" parTransId="{4FDBA06D-26F1-4F8D-8E2E-6F6F7E9CFA54}" sibTransId="{F6C9A600-15B2-4D73-BD35-9FCF3CA49B26}"/>
    <dgm:cxn modelId="{F37276DE-5866-432E-A0FE-6056CA5AB478}" srcId="{33CEDBE3-FCBE-4323-9529-F07897988114}" destId="{777250E9-D8A8-46D6-A012-9DB8CD22DD48}" srcOrd="1" destOrd="0" parTransId="{23001241-16DF-4C7F-9E64-E82730A6604F}" sibTransId="{BBA0ED98-E1FA-4BA5-B309-E3D6FCE1B4A2}"/>
    <dgm:cxn modelId="{6AFF71FF-5628-4D65-B1EA-C076AFC0B904}" type="presOf" srcId="{777250E9-D8A8-46D6-A012-9DB8CD22DD48}" destId="{1D71E7AF-81AA-4C26-B504-C07842D7E256}" srcOrd="0" destOrd="0" presId="urn:microsoft.com/office/officeart/2005/8/layout/chevron2"/>
    <dgm:cxn modelId="{F5BF7DD1-2FE0-49A5-9122-80025784B268}" type="presOf" srcId="{A31CB936-D89D-43B4-8D50-2BFDEF68C71D}" destId="{8FB244C9-7C49-4FC1-B124-DF3F3E06EAEF}" srcOrd="0" destOrd="0" presId="urn:microsoft.com/office/officeart/2005/8/layout/chevron2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4B806105-BFBD-4609-9F4B-3E9D6CB771EA}" type="presOf" srcId="{33CEDBE3-FCBE-4323-9529-F07897988114}" destId="{439258DD-5D44-4464-A337-767F770F5293}" srcOrd="0" destOrd="0" presId="urn:microsoft.com/office/officeart/2005/8/layout/chevron2"/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DD6E15B3-CF2A-42BC-B6F9-4321D36031D6}" type="presOf" srcId="{7A466841-4B4E-415F-A6B3-EB2295C3FA12}" destId="{790AFFDA-A5EE-4F62-887B-2CEA9A397B12}" srcOrd="0" destOrd="0" presId="urn:microsoft.com/office/officeart/2005/8/layout/chevron2"/>
    <dgm:cxn modelId="{51F6F2FE-B95A-4928-BAEE-3FFA084D071E}" type="presOf" srcId="{A8F569C9-16AB-4FCD-959B-EE0E67419780}" destId="{02CAB6CF-1685-4100-A31C-BD4DCD4A94C8}" srcOrd="0" destOrd="0" presId="urn:microsoft.com/office/officeart/2005/8/layout/chevron2"/>
    <dgm:cxn modelId="{67742C70-8AE3-44B1-B056-AF92205730F2}" type="presParOf" srcId="{439258DD-5D44-4464-A337-767F770F5293}" destId="{8E9B98CB-2F7A-4019-B030-79153AE05894}" srcOrd="0" destOrd="0" presId="urn:microsoft.com/office/officeart/2005/8/layout/chevron2"/>
    <dgm:cxn modelId="{92BB0664-9605-4AD8-A521-676023C7A5A5}" type="presParOf" srcId="{8E9B98CB-2F7A-4019-B030-79153AE05894}" destId="{02CAB6CF-1685-4100-A31C-BD4DCD4A94C8}" srcOrd="0" destOrd="0" presId="urn:microsoft.com/office/officeart/2005/8/layout/chevron2"/>
    <dgm:cxn modelId="{BE0541E5-BDDF-434C-B20D-0406E18B971F}" type="presParOf" srcId="{8E9B98CB-2F7A-4019-B030-79153AE05894}" destId="{790AFFDA-A5EE-4F62-887B-2CEA9A397B12}" srcOrd="1" destOrd="0" presId="urn:microsoft.com/office/officeart/2005/8/layout/chevron2"/>
    <dgm:cxn modelId="{E3DA103A-F0C1-4021-8F9B-6E19F63054D3}" type="presParOf" srcId="{439258DD-5D44-4464-A337-767F770F5293}" destId="{D27A0528-0D18-4C24-8A0D-5E6D1A869C02}" srcOrd="1" destOrd="0" presId="urn:microsoft.com/office/officeart/2005/8/layout/chevron2"/>
    <dgm:cxn modelId="{FA71F34F-9883-46A4-ACE3-B5D3E64E02BA}" type="presParOf" srcId="{439258DD-5D44-4464-A337-767F770F5293}" destId="{35749CC7-E08A-46C9-A1CF-A9F3C3282B18}" srcOrd="2" destOrd="0" presId="urn:microsoft.com/office/officeart/2005/8/layout/chevron2"/>
    <dgm:cxn modelId="{61B25A94-CB3C-465F-AFB3-35CFD64B4C83}" type="presParOf" srcId="{35749CC7-E08A-46C9-A1CF-A9F3C3282B18}" destId="{1D71E7AF-81AA-4C26-B504-C07842D7E256}" srcOrd="0" destOrd="0" presId="urn:microsoft.com/office/officeart/2005/8/layout/chevron2"/>
    <dgm:cxn modelId="{B64E71D9-35D8-4229-BB37-75A83DB2A22A}" type="presParOf" srcId="{35749CC7-E08A-46C9-A1CF-A9F3C3282B18}" destId="{8FB244C9-7C49-4FC1-B124-DF3F3E06EAEF}" srcOrd="1" destOrd="0" presId="urn:microsoft.com/office/officeart/2005/8/layout/chevron2"/>
  </dgm:cxnLst>
  <dgm:bg>
    <a:noFill/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4A21F-8FE6-4E5E-A7F4-29DBB24C72B1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DC92B5-D0C5-49EA-8E35-D9194E078ADC}">
      <dgm:prSet custT="1"/>
      <dgm:spPr/>
      <dgm:t>
        <a:bodyPr/>
        <a:lstStyle/>
        <a:p>
          <a:pPr rtl="0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Отлов, транспортировка, передержка и возврат в места прежнего обитания безнадзорных собак и кошек на территории ЗГМО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E72596-255C-4CCF-AA72-5E0687BA675C}" type="parTrans" cxnId="{66454771-9868-4C16-A65B-A9C8CCAF1080}">
      <dgm:prSet/>
      <dgm:spPr/>
      <dgm:t>
        <a:bodyPr/>
        <a:lstStyle/>
        <a:p>
          <a:endParaRPr lang="ru-RU"/>
        </a:p>
      </dgm:t>
    </dgm:pt>
    <dgm:pt modelId="{3EA6965A-18B3-4CBD-9B41-56D1105D0781}" type="sibTrans" cxnId="{66454771-9868-4C16-A65B-A9C8CCAF1080}">
      <dgm:prSet/>
      <dgm:spPr/>
      <dgm:t>
        <a:bodyPr/>
        <a:lstStyle/>
        <a:p>
          <a:endParaRPr lang="ru-RU"/>
        </a:p>
      </dgm:t>
    </dgm:pt>
    <dgm:pt modelId="{BA22AE5D-AEE1-4DA9-B132-39733202C30A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Ликвидация мест несанкционированного размещения ТКО, строительного мусора г. Зимы. Рекультивация нарушенных земель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B9354DC4-F474-4DC8-B51A-2A4E439B62B2}" type="parTrans" cxnId="{9FECEF32-8CC0-4BB9-A9CA-B753E763BFDF}">
      <dgm:prSet/>
      <dgm:spPr/>
      <dgm:t>
        <a:bodyPr/>
        <a:lstStyle/>
        <a:p>
          <a:endParaRPr lang="ru-RU"/>
        </a:p>
      </dgm:t>
    </dgm:pt>
    <dgm:pt modelId="{328D96D7-0CD2-4C22-B903-5DBF57E9866E}" type="sibTrans" cxnId="{9FECEF32-8CC0-4BB9-A9CA-B753E763BFDF}">
      <dgm:prSet/>
      <dgm:spPr/>
      <dgm:t>
        <a:bodyPr/>
        <a:lstStyle/>
        <a:p>
          <a:endParaRPr lang="ru-RU"/>
        </a:p>
      </dgm:t>
    </dgm:pt>
    <dgm:pt modelId="{FFB9BDEE-05E2-4676-9D57-329E851611E1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Оборудование контейнерных площадок для сбора ТКО в микрорайонах с индивидуальными жилыми строениями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7D7595-A578-462C-8BED-E592A6C63DF9}" type="parTrans" cxnId="{F7A27212-D861-4A6C-A808-8E7D43FDD592}">
      <dgm:prSet/>
      <dgm:spPr/>
      <dgm:t>
        <a:bodyPr/>
        <a:lstStyle/>
        <a:p>
          <a:endParaRPr lang="ru-RU"/>
        </a:p>
      </dgm:t>
    </dgm:pt>
    <dgm:pt modelId="{C1BA9855-F510-43ED-B789-7133D2FC39FD}" type="sibTrans" cxnId="{F7A27212-D861-4A6C-A808-8E7D43FDD592}">
      <dgm:prSet/>
      <dgm:spPr/>
      <dgm:t>
        <a:bodyPr/>
        <a:lstStyle/>
        <a:p>
          <a:endParaRPr lang="ru-RU"/>
        </a:p>
      </dgm:t>
    </dgm:pt>
    <dgm:pt modelId="{2300C0CD-79F3-40B1-A5C0-BC60E574EDB7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городских территорий общего пользования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7E6734-2E06-4958-840F-352EFF5B54E2}" type="parTrans" cxnId="{08001508-3D3D-4121-84B5-FDDFC114C8DB}">
      <dgm:prSet/>
      <dgm:spPr/>
      <dgm:t>
        <a:bodyPr/>
        <a:lstStyle/>
        <a:p>
          <a:endParaRPr lang="ru-RU"/>
        </a:p>
      </dgm:t>
    </dgm:pt>
    <dgm:pt modelId="{E6C8460E-C38F-45ED-99F7-CE469ACD893A}" type="sibTrans" cxnId="{08001508-3D3D-4121-84B5-FDDFC114C8DB}">
      <dgm:prSet/>
      <dgm:spPr/>
      <dgm:t>
        <a:bodyPr/>
        <a:lstStyle/>
        <a:p>
          <a:endParaRPr lang="ru-RU"/>
        </a:p>
      </dgm:t>
    </dgm:pt>
    <dgm:pt modelId="{8AE9F38A-63AB-41A9-A857-0243AFF5D575}">
      <dgm:prSet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Кронирование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деревьев, снос аварийных зеленых насаждений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73CC12-39BC-42D3-B85D-4F566FF196A8}" type="parTrans" cxnId="{298CE3E3-CF77-42E6-8EF8-B9A7D50AE094}">
      <dgm:prSet/>
      <dgm:spPr/>
      <dgm:t>
        <a:bodyPr/>
        <a:lstStyle/>
        <a:p>
          <a:endParaRPr lang="ru-RU"/>
        </a:p>
      </dgm:t>
    </dgm:pt>
    <dgm:pt modelId="{A65ADDD4-6974-4674-B8C4-2AD6A92401CD}" type="sibTrans" cxnId="{298CE3E3-CF77-42E6-8EF8-B9A7D50AE094}">
      <dgm:prSet/>
      <dgm:spPr/>
      <dgm:t>
        <a:bodyPr/>
        <a:lstStyle/>
        <a:p>
          <a:endParaRPr lang="ru-RU"/>
        </a:p>
      </dgm:t>
    </dgm:pt>
    <dgm:pt modelId="{B7366496-C66F-4560-A193-12C741CD986C}">
      <dgm:prSet/>
      <dgm:spPr/>
      <dgm:t>
        <a:bodyPr/>
        <a:lstStyle/>
        <a:p>
          <a:pPr algn="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и содержание мест захоронения(муниципальные кладбища), общественных территорий города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81BBC-740D-42E0-B6E1-EBA134F8425A}" type="parTrans" cxnId="{230C069C-FF8E-4DD8-9A25-59EB448B5627}">
      <dgm:prSet/>
      <dgm:spPr/>
      <dgm:t>
        <a:bodyPr/>
        <a:lstStyle/>
        <a:p>
          <a:endParaRPr lang="ru-RU"/>
        </a:p>
      </dgm:t>
    </dgm:pt>
    <dgm:pt modelId="{9862FBDD-527C-4402-900F-68D7AC74271D}" type="sibTrans" cxnId="{230C069C-FF8E-4DD8-9A25-59EB448B5627}">
      <dgm:prSet/>
      <dgm:spPr/>
      <dgm:t>
        <a:bodyPr/>
        <a:lstStyle/>
        <a:p>
          <a:endParaRPr lang="ru-RU"/>
        </a:p>
      </dgm:t>
    </dgm:pt>
    <dgm:pt modelId="{0CCE6B1E-6EAF-4D79-88DF-5F462F22BC08}" type="pres">
      <dgm:prSet presAssocID="{9454A21F-8FE6-4E5E-A7F4-29DBB24C72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4B5F0-86F0-46EE-9761-066626DFE603}" type="pres">
      <dgm:prSet presAssocID="{4EDC92B5-D0C5-49EA-8E35-D9194E078ADC}" presName="composite" presStyleCnt="0"/>
      <dgm:spPr/>
    </dgm:pt>
    <dgm:pt modelId="{ACB4AB09-9BF8-4213-B2A3-EC7C5AFA9A2A}" type="pres">
      <dgm:prSet presAssocID="{4EDC92B5-D0C5-49EA-8E35-D9194E078ADC}" presName="imgShp" presStyleLbl="fgImgPlace1" presStyleIdx="0" presStyleCnt="6" custFlipVert="1" custFlipHor="0" custScaleX="22905" custScaleY="6570"/>
      <dgm:spPr/>
    </dgm:pt>
    <dgm:pt modelId="{0C2B8A2C-BDE1-4273-B8CE-19541FEA0D8A}" type="pres">
      <dgm:prSet presAssocID="{4EDC92B5-D0C5-49EA-8E35-D9194E078A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3ADC-C9B5-4A8A-AB18-81ABC33345E0}" type="pres">
      <dgm:prSet presAssocID="{3EA6965A-18B3-4CBD-9B41-56D1105D0781}" presName="spacing" presStyleCnt="0"/>
      <dgm:spPr/>
    </dgm:pt>
    <dgm:pt modelId="{B3EB17EA-8605-4E1E-92C2-0A380D11293C}" type="pres">
      <dgm:prSet presAssocID="{8AE9F38A-63AB-41A9-A857-0243AFF5D575}" presName="composite" presStyleCnt="0"/>
      <dgm:spPr/>
    </dgm:pt>
    <dgm:pt modelId="{841E9978-26B8-404A-AF40-312EC7581206}" type="pres">
      <dgm:prSet presAssocID="{8AE9F38A-63AB-41A9-A857-0243AFF5D575}" presName="imgShp" presStyleLbl="fgImgPlace1" presStyleIdx="1" presStyleCnt="6" custFlipVert="1" custFlipHor="1" custScaleX="9668" custScaleY="9100"/>
      <dgm:spPr/>
    </dgm:pt>
    <dgm:pt modelId="{855178AC-E1C8-4C36-A5A5-1A3FEF7212B7}" type="pres">
      <dgm:prSet presAssocID="{8AE9F38A-63AB-41A9-A857-0243AFF5D57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CD6A-AC22-4005-A605-7859FD12DE75}" type="pres">
      <dgm:prSet presAssocID="{A65ADDD4-6974-4674-B8C4-2AD6A92401CD}" presName="spacing" presStyleCnt="0"/>
      <dgm:spPr/>
    </dgm:pt>
    <dgm:pt modelId="{0C8C9C49-A693-41A9-9531-9F93F4F130DA}" type="pres">
      <dgm:prSet presAssocID="{2300C0CD-79F3-40B1-A5C0-BC60E574EDB7}" presName="composite" presStyleCnt="0"/>
      <dgm:spPr/>
    </dgm:pt>
    <dgm:pt modelId="{EB884186-6FB0-488F-A125-627F468AEE8A}" type="pres">
      <dgm:prSet presAssocID="{2300C0CD-79F3-40B1-A5C0-BC60E574EDB7}" presName="imgShp" presStyleLbl="fgImgPlace1" presStyleIdx="2" presStyleCnt="6" custFlipVert="1" custFlipHor="1" custScaleX="7215" custScaleY="21519"/>
      <dgm:spPr/>
    </dgm:pt>
    <dgm:pt modelId="{0EC46577-6F5F-4FD0-9E51-0894425DF830}" type="pres">
      <dgm:prSet presAssocID="{2300C0CD-79F3-40B1-A5C0-BC60E574EDB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4C7A-870C-4C15-B3F5-AF76BC3CCED8}" type="pres">
      <dgm:prSet presAssocID="{E6C8460E-C38F-45ED-99F7-CE469ACD893A}" presName="spacing" presStyleCnt="0"/>
      <dgm:spPr/>
    </dgm:pt>
    <dgm:pt modelId="{0C5A370A-76DB-4FA3-A71C-E4A7F1DA1286}" type="pres">
      <dgm:prSet presAssocID="{FFB9BDEE-05E2-4676-9D57-329E851611E1}" presName="composite" presStyleCnt="0"/>
      <dgm:spPr/>
    </dgm:pt>
    <dgm:pt modelId="{0BFB503A-B555-481F-AEA3-0A0D64D15388}" type="pres">
      <dgm:prSet presAssocID="{FFB9BDEE-05E2-4676-9D57-329E851611E1}" presName="imgShp" presStyleLbl="fgImgPlace1" presStyleIdx="3" presStyleCnt="6" custScaleX="13480" custScaleY="8803"/>
      <dgm:spPr/>
    </dgm:pt>
    <dgm:pt modelId="{C2F11A3E-85F6-49C1-9956-9905D2825236}" type="pres">
      <dgm:prSet presAssocID="{FFB9BDEE-05E2-4676-9D57-329E851611E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82C91-9B58-4F28-A795-FC1770EA4136}" type="pres">
      <dgm:prSet presAssocID="{C1BA9855-F510-43ED-B789-7133D2FC39FD}" presName="spacing" presStyleCnt="0"/>
      <dgm:spPr/>
    </dgm:pt>
    <dgm:pt modelId="{21D7D6F0-282D-485D-92C4-31FADFC0D984}" type="pres">
      <dgm:prSet presAssocID="{BA22AE5D-AEE1-4DA9-B132-39733202C30A}" presName="composite" presStyleCnt="0"/>
      <dgm:spPr/>
    </dgm:pt>
    <dgm:pt modelId="{C5FAFECA-0A2E-4BF6-BD01-B0339EEBF3E7}" type="pres">
      <dgm:prSet presAssocID="{BA22AE5D-AEE1-4DA9-B132-39733202C30A}" presName="imgShp" presStyleLbl="fgImgPlace1" presStyleIdx="4" presStyleCnt="6" custFlipVert="1" custScaleX="13480" custScaleY="6570"/>
      <dgm:spPr/>
    </dgm:pt>
    <dgm:pt modelId="{AA210FA9-2ECA-436E-87E8-BE39F0433881}" type="pres">
      <dgm:prSet presAssocID="{BA22AE5D-AEE1-4DA9-B132-39733202C30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6BCAC-CA1C-45C9-8524-F07F06D050C0}" type="pres">
      <dgm:prSet presAssocID="{328D96D7-0CD2-4C22-B903-5DBF57E9866E}" presName="spacing" presStyleCnt="0"/>
      <dgm:spPr/>
    </dgm:pt>
    <dgm:pt modelId="{0D1E773C-BBFB-43E9-894E-1BDDEAC4E572}" type="pres">
      <dgm:prSet presAssocID="{B7366496-C66F-4560-A193-12C741CD986C}" presName="composite" presStyleCnt="0"/>
      <dgm:spPr/>
    </dgm:pt>
    <dgm:pt modelId="{EF6B5D51-E9C3-469D-B81B-9E062FB95CC7}" type="pres">
      <dgm:prSet presAssocID="{B7366496-C66F-4560-A193-12C741CD986C}" presName="imgShp" presStyleLbl="fgImgPlace1" presStyleIdx="5" presStyleCnt="6" custFlipVert="1" custFlipHor="0" custScaleX="6570" custScaleY="8100"/>
      <dgm:spPr/>
    </dgm:pt>
    <dgm:pt modelId="{48DD0123-F1A2-4F9E-B7C7-71C8437A08C9}" type="pres">
      <dgm:prSet presAssocID="{B7366496-C66F-4560-A193-12C741CD986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CE3E3-CF77-42E6-8EF8-B9A7D50AE094}" srcId="{9454A21F-8FE6-4E5E-A7F4-29DBB24C72B1}" destId="{8AE9F38A-63AB-41A9-A857-0243AFF5D575}" srcOrd="1" destOrd="0" parTransId="{9873CC12-39BC-42D3-B85D-4F566FF196A8}" sibTransId="{A65ADDD4-6974-4674-B8C4-2AD6A92401CD}"/>
    <dgm:cxn modelId="{F7A27212-D861-4A6C-A808-8E7D43FDD592}" srcId="{9454A21F-8FE6-4E5E-A7F4-29DBB24C72B1}" destId="{FFB9BDEE-05E2-4676-9D57-329E851611E1}" srcOrd="3" destOrd="0" parTransId="{6D7D7595-A578-462C-8BED-E592A6C63DF9}" sibTransId="{C1BA9855-F510-43ED-B789-7133D2FC39FD}"/>
    <dgm:cxn modelId="{A916F733-ADDE-4208-B0E7-CC7C7AEDE923}" type="presOf" srcId="{FFB9BDEE-05E2-4676-9D57-329E851611E1}" destId="{C2F11A3E-85F6-49C1-9956-9905D2825236}" srcOrd="0" destOrd="0" presId="urn:microsoft.com/office/officeart/2005/8/layout/vList3"/>
    <dgm:cxn modelId="{A847AE30-8D63-4769-9583-957DE113F883}" type="presOf" srcId="{8AE9F38A-63AB-41A9-A857-0243AFF5D575}" destId="{855178AC-E1C8-4C36-A5A5-1A3FEF7212B7}" srcOrd="0" destOrd="0" presId="urn:microsoft.com/office/officeart/2005/8/layout/vList3"/>
    <dgm:cxn modelId="{9FECEF32-8CC0-4BB9-A9CA-B753E763BFDF}" srcId="{9454A21F-8FE6-4E5E-A7F4-29DBB24C72B1}" destId="{BA22AE5D-AEE1-4DA9-B132-39733202C30A}" srcOrd="4" destOrd="0" parTransId="{B9354DC4-F474-4DC8-B51A-2A4E439B62B2}" sibTransId="{328D96D7-0CD2-4C22-B903-5DBF57E9866E}"/>
    <dgm:cxn modelId="{5BC83593-D957-4AD5-A5FF-132BED224785}" type="presOf" srcId="{BA22AE5D-AEE1-4DA9-B132-39733202C30A}" destId="{AA210FA9-2ECA-436E-87E8-BE39F0433881}" srcOrd="0" destOrd="0" presId="urn:microsoft.com/office/officeart/2005/8/layout/vList3"/>
    <dgm:cxn modelId="{4F33E914-2389-47DE-AE9F-CD85FFA177E2}" type="presOf" srcId="{B7366496-C66F-4560-A193-12C741CD986C}" destId="{48DD0123-F1A2-4F9E-B7C7-71C8437A08C9}" srcOrd="0" destOrd="0" presId="urn:microsoft.com/office/officeart/2005/8/layout/vList3"/>
    <dgm:cxn modelId="{08001508-3D3D-4121-84B5-FDDFC114C8DB}" srcId="{9454A21F-8FE6-4E5E-A7F4-29DBB24C72B1}" destId="{2300C0CD-79F3-40B1-A5C0-BC60E574EDB7}" srcOrd="2" destOrd="0" parTransId="{1E7E6734-2E06-4958-840F-352EFF5B54E2}" sibTransId="{E6C8460E-C38F-45ED-99F7-CE469ACD893A}"/>
    <dgm:cxn modelId="{0371CE0F-0249-480E-B699-07087460813B}" type="presOf" srcId="{9454A21F-8FE6-4E5E-A7F4-29DBB24C72B1}" destId="{0CCE6B1E-6EAF-4D79-88DF-5F462F22BC08}" srcOrd="0" destOrd="0" presId="urn:microsoft.com/office/officeart/2005/8/layout/vList3"/>
    <dgm:cxn modelId="{7CF1D691-AA56-4FED-B384-04ECF1EB1A26}" type="presOf" srcId="{4EDC92B5-D0C5-49EA-8E35-D9194E078ADC}" destId="{0C2B8A2C-BDE1-4273-B8CE-19541FEA0D8A}" srcOrd="0" destOrd="0" presId="urn:microsoft.com/office/officeart/2005/8/layout/vList3"/>
    <dgm:cxn modelId="{66454771-9868-4C16-A65B-A9C8CCAF1080}" srcId="{9454A21F-8FE6-4E5E-A7F4-29DBB24C72B1}" destId="{4EDC92B5-D0C5-49EA-8E35-D9194E078ADC}" srcOrd="0" destOrd="0" parTransId="{97E72596-255C-4CCF-AA72-5E0687BA675C}" sibTransId="{3EA6965A-18B3-4CBD-9B41-56D1105D0781}"/>
    <dgm:cxn modelId="{E22BC7B2-25C0-4404-B28E-88BC5493CB13}" type="presOf" srcId="{2300C0CD-79F3-40B1-A5C0-BC60E574EDB7}" destId="{0EC46577-6F5F-4FD0-9E51-0894425DF830}" srcOrd="0" destOrd="0" presId="urn:microsoft.com/office/officeart/2005/8/layout/vList3"/>
    <dgm:cxn modelId="{230C069C-FF8E-4DD8-9A25-59EB448B5627}" srcId="{9454A21F-8FE6-4E5E-A7F4-29DBB24C72B1}" destId="{B7366496-C66F-4560-A193-12C741CD986C}" srcOrd="5" destOrd="0" parTransId="{5F581BBC-740D-42E0-B6E1-EBA134F8425A}" sibTransId="{9862FBDD-527C-4402-900F-68D7AC74271D}"/>
    <dgm:cxn modelId="{93777C15-5454-4AB9-BE6C-CB5354FE2EB6}" type="presParOf" srcId="{0CCE6B1E-6EAF-4D79-88DF-5F462F22BC08}" destId="{8014B5F0-86F0-46EE-9761-066626DFE603}" srcOrd="0" destOrd="0" presId="urn:microsoft.com/office/officeart/2005/8/layout/vList3"/>
    <dgm:cxn modelId="{87FE7A6C-0D65-49A2-8D93-9482F61A3CDB}" type="presParOf" srcId="{8014B5F0-86F0-46EE-9761-066626DFE603}" destId="{ACB4AB09-9BF8-4213-B2A3-EC7C5AFA9A2A}" srcOrd="0" destOrd="0" presId="urn:microsoft.com/office/officeart/2005/8/layout/vList3"/>
    <dgm:cxn modelId="{ED25B3F0-233E-4D1A-8717-C8CEE9BA3865}" type="presParOf" srcId="{8014B5F0-86F0-46EE-9761-066626DFE603}" destId="{0C2B8A2C-BDE1-4273-B8CE-19541FEA0D8A}" srcOrd="1" destOrd="0" presId="urn:microsoft.com/office/officeart/2005/8/layout/vList3"/>
    <dgm:cxn modelId="{E01E1339-4781-4FA1-BC85-A4C2A25726ED}" type="presParOf" srcId="{0CCE6B1E-6EAF-4D79-88DF-5F462F22BC08}" destId="{19B53ADC-C9B5-4A8A-AB18-81ABC33345E0}" srcOrd="1" destOrd="0" presId="urn:microsoft.com/office/officeart/2005/8/layout/vList3"/>
    <dgm:cxn modelId="{B175F6E1-8FC2-48CB-8AF5-3E0C3B4ACF8A}" type="presParOf" srcId="{0CCE6B1E-6EAF-4D79-88DF-5F462F22BC08}" destId="{B3EB17EA-8605-4E1E-92C2-0A380D11293C}" srcOrd="2" destOrd="0" presId="urn:microsoft.com/office/officeart/2005/8/layout/vList3"/>
    <dgm:cxn modelId="{12A44B11-C1E9-4219-B5C5-2B0FE60A8F3E}" type="presParOf" srcId="{B3EB17EA-8605-4E1E-92C2-0A380D11293C}" destId="{841E9978-26B8-404A-AF40-312EC7581206}" srcOrd="0" destOrd="0" presId="urn:microsoft.com/office/officeart/2005/8/layout/vList3"/>
    <dgm:cxn modelId="{E9D5B96F-0FDF-4A5D-9158-E499A704EFFE}" type="presParOf" srcId="{B3EB17EA-8605-4E1E-92C2-0A380D11293C}" destId="{855178AC-E1C8-4C36-A5A5-1A3FEF7212B7}" srcOrd="1" destOrd="0" presId="urn:microsoft.com/office/officeart/2005/8/layout/vList3"/>
    <dgm:cxn modelId="{A0E287FD-D7C4-473D-8D86-4DE4B286B882}" type="presParOf" srcId="{0CCE6B1E-6EAF-4D79-88DF-5F462F22BC08}" destId="{7A22CD6A-AC22-4005-A605-7859FD12DE75}" srcOrd="3" destOrd="0" presId="urn:microsoft.com/office/officeart/2005/8/layout/vList3"/>
    <dgm:cxn modelId="{88C9364F-7F0E-45ED-BBDD-B1D4F0EB3AFB}" type="presParOf" srcId="{0CCE6B1E-6EAF-4D79-88DF-5F462F22BC08}" destId="{0C8C9C49-A693-41A9-9531-9F93F4F130DA}" srcOrd="4" destOrd="0" presId="urn:microsoft.com/office/officeart/2005/8/layout/vList3"/>
    <dgm:cxn modelId="{14C01707-458C-48E3-94A4-F956C183563C}" type="presParOf" srcId="{0C8C9C49-A693-41A9-9531-9F93F4F130DA}" destId="{EB884186-6FB0-488F-A125-627F468AEE8A}" srcOrd="0" destOrd="0" presId="urn:microsoft.com/office/officeart/2005/8/layout/vList3"/>
    <dgm:cxn modelId="{C87EB2C0-F2BC-43F7-A5FE-32D2F77243EA}" type="presParOf" srcId="{0C8C9C49-A693-41A9-9531-9F93F4F130DA}" destId="{0EC46577-6F5F-4FD0-9E51-0894425DF830}" srcOrd="1" destOrd="0" presId="urn:microsoft.com/office/officeart/2005/8/layout/vList3"/>
    <dgm:cxn modelId="{55273D9C-CF44-4DF4-9400-AFD04645D98D}" type="presParOf" srcId="{0CCE6B1E-6EAF-4D79-88DF-5F462F22BC08}" destId="{85514C7A-870C-4C15-B3F5-AF76BC3CCED8}" srcOrd="5" destOrd="0" presId="urn:microsoft.com/office/officeart/2005/8/layout/vList3"/>
    <dgm:cxn modelId="{E099190E-33E1-409E-B15F-44939A0825D7}" type="presParOf" srcId="{0CCE6B1E-6EAF-4D79-88DF-5F462F22BC08}" destId="{0C5A370A-76DB-4FA3-A71C-E4A7F1DA1286}" srcOrd="6" destOrd="0" presId="urn:microsoft.com/office/officeart/2005/8/layout/vList3"/>
    <dgm:cxn modelId="{8C9E69F5-EEEE-4108-804C-5B2E81BB532C}" type="presParOf" srcId="{0C5A370A-76DB-4FA3-A71C-E4A7F1DA1286}" destId="{0BFB503A-B555-481F-AEA3-0A0D64D15388}" srcOrd="0" destOrd="0" presId="urn:microsoft.com/office/officeart/2005/8/layout/vList3"/>
    <dgm:cxn modelId="{7A4B5EBB-CDB0-463B-8C36-1051E8D3EFD1}" type="presParOf" srcId="{0C5A370A-76DB-4FA3-A71C-E4A7F1DA1286}" destId="{C2F11A3E-85F6-49C1-9956-9905D2825236}" srcOrd="1" destOrd="0" presId="urn:microsoft.com/office/officeart/2005/8/layout/vList3"/>
    <dgm:cxn modelId="{46AE304B-1D48-4D34-8FBF-59395126279D}" type="presParOf" srcId="{0CCE6B1E-6EAF-4D79-88DF-5F462F22BC08}" destId="{43C82C91-9B58-4F28-A795-FC1770EA4136}" srcOrd="7" destOrd="0" presId="urn:microsoft.com/office/officeart/2005/8/layout/vList3"/>
    <dgm:cxn modelId="{0C930241-D213-4D1E-8E48-34F3796935E9}" type="presParOf" srcId="{0CCE6B1E-6EAF-4D79-88DF-5F462F22BC08}" destId="{21D7D6F0-282D-485D-92C4-31FADFC0D984}" srcOrd="8" destOrd="0" presId="urn:microsoft.com/office/officeart/2005/8/layout/vList3"/>
    <dgm:cxn modelId="{4CFBDF4D-0FBD-483A-8F4B-3831BBD66EBD}" type="presParOf" srcId="{21D7D6F0-282D-485D-92C4-31FADFC0D984}" destId="{C5FAFECA-0A2E-4BF6-BD01-B0339EEBF3E7}" srcOrd="0" destOrd="0" presId="urn:microsoft.com/office/officeart/2005/8/layout/vList3"/>
    <dgm:cxn modelId="{9C4EFF04-5394-4E13-AA16-36A09404E72C}" type="presParOf" srcId="{21D7D6F0-282D-485D-92C4-31FADFC0D984}" destId="{AA210FA9-2ECA-436E-87E8-BE39F0433881}" srcOrd="1" destOrd="0" presId="urn:microsoft.com/office/officeart/2005/8/layout/vList3"/>
    <dgm:cxn modelId="{F7845067-EA0F-4BAA-9520-334DA2E2FA5F}" type="presParOf" srcId="{0CCE6B1E-6EAF-4D79-88DF-5F462F22BC08}" destId="{8AC6BCAC-CA1C-45C9-8524-F07F06D050C0}" srcOrd="9" destOrd="0" presId="urn:microsoft.com/office/officeart/2005/8/layout/vList3"/>
    <dgm:cxn modelId="{AB6323FD-0228-425E-8D64-D85FFD47BC24}" type="presParOf" srcId="{0CCE6B1E-6EAF-4D79-88DF-5F462F22BC08}" destId="{0D1E773C-BBFB-43E9-894E-1BDDEAC4E572}" srcOrd="10" destOrd="0" presId="urn:microsoft.com/office/officeart/2005/8/layout/vList3"/>
    <dgm:cxn modelId="{280E5781-C407-4745-9A80-5C03AB4491F9}" type="presParOf" srcId="{0D1E773C-BBFB-43E9-894E-1BDDEAC4E572}" destId="{EF6B5D51-E9C3-469D-B81B-9E062FB95CC7}" srcOrd="0" destOrd="0" presId="urn:microsoft.com/office/officeart/2005/8/layout/vList3"/>
    <dgm:cxn modelId="{10F1CFB3-65F7-4CD0-B9A9-74B93B0CD89A}" type="presParOf" srcId="{0D1E773C-BBFB-43E9-894E-1BDDEAC4E572}" destId="{48DD0123-F1A2-4F9E-B7C7-71C8437A08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327400" cy="2286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0.40845</cdr:x>
      <cdr:y>0.42857</cdr:y>
    </cdr:from>
    <cdr:to>
      <cdr:x>0.57746</cdr:x>
      <cdr:y>0.58929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088232" y="1728192"/>
          <a:ext cx="864096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0.40845</cdr:x>
      <cdr:y>0.78571</cdr:y>
    </cdr:from>
    <cdr:to>
      <cdr:x>0.59155</cdr:x>
      <cdr:y>0.80357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088232" y="3168352"/>
          <a:ext cx="93610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0.46479</cdr:x>
      <cdr:y>0.42857</cdr:y>
    </cdr:from>
    <cdr:to>
      <cdr:x>0.53521</cdr:x>
      <cdr:y>0.5</cdr:y>
    </cdr:to>
    <cdr:sp macro="" textlink="">
      <cdr:nvSpPr>
        <cdr:cNvPr id="9" name="TextBox 8"/>
        <cdr:cNvSpPr txBox="1"/>
      </cdr:nvSpPr>
      <cdr:spPr>
        <a:xfrm xmlns:a="http://schemas.openxmlformats.org/drawingml/2006/main" rot="2281991">
          <a:off x="2376264" y="172819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0.45285</cdr:x>
      <cdr:y>0.73875</cdr:y>
    </cdr:from>
    <cdr:to>
      <cdr:x>0.55145</cdr:x>
      <cdr:y>0.79582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1226400">
          <a:off x="2315249" y="2978985"/>
          <a:ext cx="504056" cy="23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+3%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</cdr:x>
      <cdr:y>0.375</cdr:y>
    </cdr:from>
    <cdr:to>
      <cdr:x>0.70833</cdr:x>
      <cdr:y>0.49188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4500594" y="2143140"/>
          <a:ext cx="1571636" cy="667992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t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+38,4%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0.125</cdr:x>
      <cdr:y>0.375</cdr:y>
    </cdr:from>
    <cdr:to>
      <cdr:x>0.29167</cdr:x>
      <cdr:y>0.49188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071570" y="2143140"/>
          <a:ext cx="1428760" cy="667992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+14%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</cdr:x>
      <cdr:y>0.4125</cdr:y>
    </cdr:from>
    <cdr:to>
      <cdr:x>0.85</cdr:x>
      <cdr:y>0.50341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00792" y="2357454"/>
          <a:ext cx="1285884" cy="51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+420 226,3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0.28333</cdr:x>
      <cdr:y>0.425</cdr:y>
    </cdr:from>
    <cdr:to>
      <cdr:x>0.40833</cdr:x>
      <cdr:y>0.50292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2428892"/>
          <a:ext cx="1071570" cy="445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/>
        <a:p xmlns:a="http://schemas.openxmlformats.org/drawingml/2006/main">
          <a:endParaRPr lang="ru-RU" sz="1400" dirty="0"/>
        </a:p>
        <a:p xmlns:a="http://schemas.openxmlformats.org/drawingml/2006/main">
          <a:r>
            <a:rPr lang="ru-RU" sz="1400" dirty="0" smtClean="0">
              <a:solidFill>
                <a:srgbClr val="FF0000"/>
              </a:solidFill>
            </a:rPr>
            <a:t>+28 713,9</a:t>
          </a:r>
        </a:p>
        <a:p xmlns:a="http://schemas.openxmlformats.org/drawingml/2006/main">
          <a:endParaRPr lang="ru-RU" sz="1400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0.54081</cdr:x>
      <cdr:y>0.5125</cdr:y>
    </cdr:from>
    <cdr:to>
      <cdr:x>0.61615</cdr:x>
      <cdr:y>0.57418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201729" y="3010619"/>
          <a:ext cx="724619" cy="362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0.19014</cdr:x>
      <cdr:y>0.37299</cdr:y>
    </cdr:from>
    <cdr:to>
      <cdr:x>0.25381</cdr:x>
      <cdr:y>0.44642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1828801" y="2191110"/>
          <a:ext cx="612475" cy="431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0.18426</cdr:x>
      <cdr:y>0.39358</cdr:y>
    </cdr:from>
    <cdr:to>
      <cdr:x>0.28022</cdr:x>
      <cdr:y>0.47296</cdr:y>
    </cdr:to>
    <cdr:sp macro="" textlink="">
      <cdr:nvSpPr>
        <cdr:cNvPr id="6" name="Поле 5"/>
        <cdr:cNvSpPr txBox="1"/>
      </cdr:nvSpPr>
      <cdr:spPr>
        <a:xfrm xmlns:a="http://schemas.openxmlformats.org/drawingml/2006/main" rot="21398008">
          <a:off x="1772237" y="2312029"/>
          <a:ext cx="922997" cy="46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6,3%</a:t>
          </a:r>
        </a:p>
      </cdr:txBody>
    </cdr:sp>
  </cdr:relSizeAnchor>
  <cdr:relSizeAnchor xmlns:cdr="http://schemas.openxmlformats.org/drawingml/2006/chartDrawing">
    <cdr:from>
      <cdr:x>0.31211</cdr:x>
      <cdr:y>0.31132</cdr:y>
    </cdr:from>
    <cdr:to>
      <cdr:x>0.40718</cdr:x>
      <cdr:y>0.46698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3001993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0.2281</cdr:x>
      <cdr:y>0.25639</cdr:y>
    </cdr:from>
    <cdr:to>
      <cdr:x>0.29088</cdr:x>
      <cdr:y>0.31513</cdr:y>
    </cdr:to>
    <cdr:sp macro="" textlink="">
      <cdr:nvSpPr>
        <cdr:cNvPr id="8" name="Поле 7"/>
        <cdr:cNvSpPr txBox="1"/>
      </cdr:nvSpPr>
      <cdr:spPr>
        <a:xfrm xmlns:a="http://schemas.openxmlformats.org/drawingml/2006/main" rot="436496">
          <a:off x="1961224" y="1322256"/>
          <a:ext cx="539796" cy="30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8,8%</a:t>
          </a:r>
        </a:p>
      </cdr:txBody>
    </cdr:sp>
  </cdr:relSizeAnchor>
  <cdr:relSizeAnchor xmlns:cdr="http://schemas.openxmlformats.org/drawingml/2006/chartDrawing">
    <cdr:from>
      <cdr:x>0.31249</cdr:x>
      <cdr:y>0.1731</cdr:y>
    </cdr:from>
    <cdr:to>
      <cdr:x>0.38155</cdr:x>
      <cdr:y>0.21898</cdr:y>
    </cdr:to>
    <cdr:sp macro="" textlink="">
      <cdr:nvSpPr>
        <cdr:cNvPr id="9" name="Поле 8"/>
        <cdr:cNvSpPr txBox="1"/>
      </cdr:nvSpPr>
      <cdr:spPr>
        <a:xfrm xmlns:a="http://schemas.openxmlformats.org/drawingml/2006/main" rot="1546014">
          <a:off x="2686894" y="892714"/>
          <a:ext cx="593794" cy="236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3%</a:t>
          </a:r>
        </a:p>
      </cdr:txBody>
    </cdr:sp>
  </cdr:relSizeAnchor>
  <cdr:relSizeAnchor xmlns:cdr="http://schemas.openxmlformats.org/drawingml/2006/chartDrawing">
    <cdr:from>
      <cdr:x>0.35447</cdr:x>
      <cdr:y>0.15875</cdr:y>
    </cdr:from>
    <cdr:to>
      <cdr:x>0.41008</cdr:x>
      <cdr:y>0.20187</cdr:y>
    </cdr:to>
    <cdr:sp macro="" textlink="">
      <cdr:nvSpPr>
        <cdr:cNvPr id="10" name="Поле 9"/>
        <cdr:cNvSpPr txBox="1"/>
      </cdr:nvSpPr>
      <cdr:spPr>
        <a:xfrm xmlns:a="http://schemas.openxmlformats.org/drawingml/2006/main" rot="1818706">
          <a:off x="3047771" y="818695"/>
          <a:ext cx="478147" cy="222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2,1%</a:t>
          </a:r>
        </a:p>
      </cdr:txBody>
    </cdr:sp>
  </cdr:relSizeAnchor>
  <cdr:relSizeAnchor xmlns:cdr="http://schemas.openxmlformats.org/drawingml/2006/chartDrawing">
    <cdr:from>
      <cdr:x>0.43208</cdr:x>
      <cdr:y>0.12163</cdr:y>
    </cdr:from>
    <cdr:to>
      <cdr:x>0.47424</cdr:x>
      <cdr:y>0.22002</cdr:y>
    </cdr:to>
    <cdr:sp macro="" textlink="">
      <cdr:nvSpPr>
        <cdr:cNvPr id="11" name="Поле 10"/>
        <cdr:cNvSpPr txBox="1"/>
      </cdr:nvSpPr>
      <cdr:spPr>
        <a:xfrm xmlns:a="http://schemas.openxmlformats.org/drawingml/2006/main" rot="3231841">
          <a:off x="3642687" y="699752"/>
          <a:ext cx="507416" cy="362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6,4%</a:t>
          </a:r>
        </a:p>
      </cdr:txBody>
    </cdr:sp>
  </cdr:relSizeAnchor>
  <cdr:relSizeAnchor xmlns:cdr="http://schemas.openxmlformats.org/drawingml/2006/chartDrawing">
    <cdr:from>
      <cdr:x>0.51737</cdr:x>
      <cdr:y>0.11496</cdr:y>
    </cdr:from>
    <cdr:to>
      <cdr:x>0.56132</cdr:x>
      <cdr:y>0.21334</cdr:y>
    </cdr:to>
    <cdr:sp macro="" textlink="">
      <cdr:nvSpPr>
        <cdr:cNvPr id="12" name="Поле 11"/>
        <cdr:cNvSpPr txBox="1"/>
      </cdr:nvSpPr>
      <cdr:spPr>
        <a:xfrm xmlns:a="http://schemas.openxmlformats.org/drawingml/2006/main" rot="4923910">
          <a:off x="4383728" y="657610"/>
          <a:ext cx="507364" cy="377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3,4%</a:t>
          </a:r>
        </a:p>
      </cdr:txBody>
    </cdr:sp>
  </cdr:relSizeAnchor>
  <cdr:relSizeAnchor xmlns:cdr="http://schemas.openxmlformats.org/drawingml/2006/chartDrawing">
    <cdr:from>
      <cdr:x>0.2712</cdr:x>
      <cdr:y>0.19007</cdr:y>
    </cdr:from>
    <cdr:to>
      <cdr:x>0.31514</cdr:x>
      <cdr:y>0.23707</cdr:y>
    </cdr:to>
    <cdr:sp macro="" textlink="">
      <cdr:nvSpPr>
        <cdr:cNvPr id="13" name="Поле 12"/>
        <cdr:cNvSpPr txBox="1"/>
      </cdr:nvSpPr>
      <cdr:spPr>
        <a:xfrm xmlns:a="http://schemas.openxmlformats.org/drawingml/2006/main" rot="1044482">
          <a:off x="2331862" y="980222"/>
          <a:ext cx="377806" cy="24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1,3%</a:t>
          </a:r>
        </a:p>
      </cdr:txBody>
    </cdr:sp>
  </cdr:relSizeAnchor>
  <cdr:relSizeAnchor xmlns:cdr="http://schemas.openxmlformats.org/drawingml/2006/chartDrawing">
    <cdr:from>
      <cdr:x>0.64664</cdr:x>
      <cdr:y>0.48313</cdr:y>
    </cdr:from>
    <cdr:to>
      <cdr:x>0.73543</cdr:x>
      <cdr:y>0.56243</cdr:y>
    </cdr:to>
    <cdr:sp macro="" textlink="">
      <cdr:nvSpPr>
        <cdr:cNvPr id="14" name="Поле 13"/>
        <cdr:cNvSpPr txBox="1"/>
      </cdr:nvSpPr>
      <cdr:spPr>
        <a:xfrm xmlns:a="http://schemas.openxmlformats.org/drawingml/2006/main">
          <a:off x="6219646" y="2838090"/>
          <a:ext cx="854015" cy="465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68,7%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0.20492</cdr:x>
      <cdr:y>0.54348</cdr:y>
    </cdr:from>
    <cdr:to>
      <cdr:x>0.41804</cdr:x>
      <cdr:y>0.64056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50" y="3571878"/>
          <a:ext cx="1857388" cy="63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451ED2"/>
              </a:solidFill>
            </a:rPr>
            <a:t>145 239,3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451ED2"/>
              </a:solidFill>
            </a:rPr>
            <a:t>тыс.руб.</a:t>
          </a:r>
          <a:endParaRPr lang="ru-RU" sz="1800" b="1" dirty="0">
            <a:solidFill>
              <a:srgbClr val="451ED2"/>
            </a:solidFill>
          </a:endParaRPr>
        </a:p>
      </cdr:txBody>
    </cdr:sp>
  </cdr:relSizeAnchor>
  <cdr:relSizeAnchor xmlns:cdr="http://schemas.openxmlformats.org/drawingml/2006/chartDrawing">
    <cdr:from>
      <cdr:x>0.2541</cdr:x>
      <cdr:y>0.45652</cdr:y>
    </cdr:from>
    <cdr:to>
      <cdr:x>0.3541</cdr:x>
      <cdr:y>0.53974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14578" y="3000374"/>
          <a:ext cx="871537" cy="546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solidFill>
                <a:srgbClr val="451ED2"/>
              </a:solidFill>
            </a:rPr>
            <a:t>НДФЛ</a:t>
          </a:r>
          <a:endParaRPr lang="ru-RU" sz="2400" b="1" i="1" dirty="0">
            <a:solidFill>
              <a:srgbClr val="451ED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0.57295</cdr:x>
      <cdr:y>0.60814</cdr:y>
    </cdr:from>
    <cdr:to>
      <cdr:x>0.63436</cdr:x>
      <cdr:y>0.68272</cdr:y>
    </cdr:to>
    <cdr:sp macro="" textlink="">
      <cdr:nvSpPr>
        <cdr:cNvPr id="2" name="TextBox 1"/>
        <cdr:cNvSpPr txBox="1"/>
      </cdr:nvSpPr>
      <cdr:spPr>
        <a:xfrm xmlns:a="http://schemas.openxmlformats.org/drawingml/2006/main" rot="20943201">
          <a:off x="4984283" y="2935855"/>
          <a:ext cx="53424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0,6%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0.60577</cdr:x>
      <cdr:y>0.39946</cdr:y>
    </cdr:from>
    <cdr:to>
      <cdr:x>0.72787</cdr:x>
      <cdr:y>0.48901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6504" y="192719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42,7%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0.17308</cdr:x>
      <cdr:y>0.23528</cdr:y>
    </cdr:from>
    <cdr:to>
      <cdr:x>0.29518</cdr:x>
      <cdr:y>0.3099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13510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40,3%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</cdr:x>
      <cdr:y>0.57856</cdr:y>
    </cdr:from>
    <cdr:to>
      <cdr:x>0.35577</cdr:x>
      <cdr:y>0.65319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279129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6">
                  <a:lumMod val="75000"/>
                </a:schemeClr>
              </a:solidFill>
            </a:rPr>
            <a:t>15,2%</a:t>
          </a:r>
          <a:endParaRPr lang="ru-RU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0.375</cdr:x>
      <cdr:y>0.65319</cdr:y>
    </cdr:from>
    <cdr:to>
      <cdr:x>0.45192</cdr:x>
      <cdr:y>0.71289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315133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1,8%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0.28571</cdr:x>
      <cdr:y>0.19355</cdr:y>
    </cdr:from>
    <cdr:to>
      <cdr:x>0.28571</cdr:x>
      <cdr:y>0.22581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>
          <a:off x="2571736" y="1285884"/>
          <a:ext cx="0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0.30952</cdr:x>
      <cdr:y>0.19355</cdr:y>
    </cdr:from>
    <cdr:to>
      <cdr:x>0.31746</cdr:x>
      <cdr:y>0.22581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>
          <a:off x="2786050" y="1285884"/>
          <a:ext cx="71438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0.42857</cdr:x>
      <cdr:y>0.21505</cdr:y>
    </cdr:from>
    <cdr:to>
      <cdr:x>0.44444</cdr:x>
      <cdr:y>0.25807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>
          <a:off x="3786182" y="1500198"/>
          <a:ext cx="285752" cy="1428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0.42857</cdr:x>
      <cdr:y>0.21505</cdr:y>
    </cdr:from>
    <cdr:to>
      <cdr:x>0.46825</cdr:x>
      <cdr:y>0.26882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0800000" flipV="1">
          <a:off x="3857618" y="1428760"/>
          <a:ext cx="357191" cy="357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0.42857</cdr:x>
      <cdr:y>0.25807</cdr:y>
    </cdr:from>
    <cdr:to>
      <cdr:x>0.47619</cdr:x>
      <cdr:y>0.26882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10800000" flipV="1">
          <a:off x="3857618" y="1714512"/>
          <a:ext cx="428629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5EB5D-9E63-4142-BE11-551184EA63EE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345A4ED-0D4E-4B9B-9EA9-4799F1463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3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6B39D11-872F-4D9D-AF11-197A88ECD39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926B-294E-43DA-9EAD-99EA9460141C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755245F-8ACC-4158-9855-3E11CEFBB720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13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24FA168-6729-4A2F-97E0-8B1943E27C35}" type="slidenum">
              <a:rPr lang="ru-RU" altLang="ru-RU" smtClean="0"/>
              <a:pPr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3EADE06-2487-4238-90FD-B54096B7E54C}" type="slidenum">
              <a:rPr lang="ru-RU" altLang="ru-RU" smtClean="0"/>
              <a:pPr>
                <a:defRPr/>
              </a:pPr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5A4ED-0D4E-4B9B-9EA9-4799F146309B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1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49E9-4EEA-49AD-B116-8B2CE1EB5291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4B83-1E1C-4887-92B9-29164E15F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7613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7C2C-92EA-46CD-BC9A-E9CDE45C859E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98A3-E453-486D-A46E-9B9BEAF0B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31695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664C-7F89-4FB2-B7F3-28A86B91BAE9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5F0C-CD7C-4F33-986E-DF79FE928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70521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29F1-7158-4531-8E5E-9BC38658B6C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B02C-E3BB-43DB-B6D2-E7BA420F0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708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7FB2-B43D-4149-BAB9-D75081E8DEAC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5FDAC9-8CE3-497D-9432-740B5FFAA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39684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868F-07AA-480A-BA8C-4524BD3078C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E1DD-185C-43D4-B432-2C52BEFD9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41451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E49B-7436-4423-9022-A1F927450BD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5C1224-10DA-4ECF-A0D5-35DBC5485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8764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35ED-4754-4987-B6EB-EAB1B43987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F7D0A-3BA9-464C-B296-13623BC697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82691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E54B-042C-4990-BCD6-5ED990948C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86AF-F3AC-4776-A04D-F85993492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09251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1F6F-82C5-4514-9596-483322D1E4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69B0-ECF8-4E3E-80A6-6CE20C9F9C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52771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E352-BFAE-450C-968A-FF563A1F584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0854-1649-4837-9A7B-88B8F00DF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91835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DD42-BB7F-424C-A9FC-29AC6FFFCA3D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1B87-A4AE-4DD4-8B90-B42A0E29D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360595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688C-949C-4371-A1D3-C6516B15FF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F634-1BEF-4385-A711-AB5888425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795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113-D471-4AA2-A994-A07CBB5C51E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D57D-DF4C-49E3-84E8-142432AA9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1315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AE7A-ADA2-44C1-9465-EED82DF3904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5BCB-A47E-4AD3-872A-34481030E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8305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950C-FB4B-4624-9DCE-A8C4C6BC7243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9819-A249-4168-9AD9-167520238F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04941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474B-98AB-471C-B940-34362644A2D6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739B-9650-42EF-AC53-9850DFBA6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98540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1584-2551-4CC7-B267-49FBA9AD2A91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9BB5-F582-44FC-A571-4B4416CB56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16772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7356-382F-4D91-B797-A63A901C910C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39DF-198F-49DE-B5B7-ED81A75E2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32090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0F70-39B0-4263-88C3-53357BD0B514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E282-C1F4-40DC-AAE9-167BC6192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83451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40E4-A350-40AA-883C-66C5EB02C9C7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301D-C1A9-4581-85E1-26F704644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50480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5A97-4CD0-4A47-80D0-26E6ED092795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352C-A823-4D0D-B59F-C86DE6C6E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06947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A8AC8"/>
            </a:gs>
            <a:gs pos="39000">
              <a:srgbClr val="EA8AC8"/>
            </a:gs>
            <a:gs pos="60001">
              <a:srgbClr val="FFFFFF"/>
            </a:gs>
            <a:gs pos="100000">
              <a:srgbClr val="81D3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C3616-C5FD-40A3-B7DE-58BDAB1308CC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cs typeface="+mn-cs"/>
              </a:defRPr>
            </a:lvl1pPr>
          </a:lstStyle>
          <a:p>
            <a:pPr>
              <a:defRPr/>
            </a:pPr>
            <a:fld id="{188890D4-2AD6-4A55-93FA-08E0DAAA1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7" r:id="rId2"/>
    <p:sldLayoutId id="2147484366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7" r:id="rId9"/>
    <p:sldLayoutId id="2147484363" r:id="rId10"/>
    <p:sldLayoutId id="214748436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A8AC8"/>
            </a:gs>
            <a:gs pos="39000">
              <a:srgbClr val="EA8AC8"/>
            </a:gs>
            <a:gs pos="60001">
              <a:srgbClr val="FFFFFF"/>
            </a:gs>
            <a:gs pos="100000">
              <a:srgbClr val="81D3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5E4FF-1E70-4B35-B962-2AB54BB72FC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5F45256B-F771-41E9-8805-6CE064625FE3}" type="slidenum">
              <a:rPr lang="ru-RU" altLang="ru-RU">
                <a:cs typeface="+mn-cs"/>
              </a:rPr>
              <a:pPr/>
              <a:t>‹#›</a:t>
            </a:fld>
            <a:endParaRPr lang="ru-RU" alt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6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png"/><Relationship Id="rId4" Type="http://schemas.openxmlformats.org/officeDocument/2006/relationships/diagramData" Target="../diagrams/data4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04@gfu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8860" y="785794"/>
            <a:ext cx="3500462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9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42852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82306"/>
              </p:ext>
            </p:extLst>
          </p:nvPr>
        </p:nvGraphicFramePr>
        <p:xfrm>
          <a:off x="5765800" y="836613"/>
          <a:ext cx="3327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https://avatars.mds.yandex.net/get-ynews/1774358/47e6c7f1f788e8ce1f8754b1c9a41e5c/992x49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13" y="4779796"/>
            <a:ext cx="30003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7" name="Picture 13" descr="http://storage.inovaco.ru/media/cache/5f/cb/20/7e/3d/ec/5fcb207e3dec6bd654f360e99099de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152" y="3158886"/>
            <a:ext cx="2997520" cy="32224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 descr="D:\Doc\Н-База\zima-DK-im-Grinchika-i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" y="2492896"/>
            <a:ext cx="3172471" cy="193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Doc\Н-База\PN2CShW_WoOxAV2_WUNV4RjegQgDC173F-rWBr2LsamUAWwLne7H8ebOy86AgVmneW1vuvTS1Is0VYCDlnam1U7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08" y="3788078"/>
            <a:ext cx="280730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0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1936530"/>
              </p:ext>
            </p:extLst>
          </p:nvPr>
        </p:nvGraphicFramePr>
        <p:xfrm>
          <a:off x="107950" y="433400"/>
          <a:ext cx="9036050" cy="61959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23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10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56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доходов</a:t>
                      </a:r>
                      <a:endParaRPr lang="ru-RU" sz="10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за 2020 год</a:t>
                      </a:r>
                      <a:endParaRPr lang="ru-RU" sz="10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               на 2021 год</a:t>
                      </a:r>
                      <a:endParaRPr lang="ru-RU" sz="10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за  2021 год</a:t>
                      </a:r>
                      <a:endParaRPr lang="ru-RU" sz="10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исполнения годовых показателей</a:t>
                      </a:r>
                      <a:endParaRPr lang="ru-RU" sz="1000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Темп роста/снижения</a:t>
                      </a:r>
                      <a:endParaRPr lang="ru-RU" sz="1000" b="1" dirty="0"/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сумма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14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Налоговые и неналоговые доходы, вт.ч.:</a:t>
                      </a:r>
                      <a:endParaRPr lang="ru-RU" sz="100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204 763,3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226 397,6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233 477,2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28 713,90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 на доходы физических лиц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136 539,2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140 750,0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145 239,3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8 700,10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44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уплаты акцизов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11 899,6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13 260,2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13 301,1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1 401,50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Налог,</a:t>
                      </a:r>
                      <a:r>
                        <a:rPr lang="ru-RU" sz="1050" baseline="0" dirty="0" smtClean="0"/>
                        <a:t> взимаемый в связи с применением упрощенной  системой налогообложения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11 079,2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18 200,0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18 559,5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7 480,30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2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Единый</a:t>
                      </a:r>
                      <a:r>
                        <a:rPr lang="ru-RU" sz="1050" baseline="0" dirty="0" smtClean="0"/>
                        <a:t> налог на вмененный доход для отдельных видов деятельности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11 199,2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2 696,1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2 636,7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-8 562,50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Единый сельскохозяйственный налог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34,1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-17,70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01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Налог, взимаемый в связи с применением патентной системы налогообложения, зачисляемый в бюджеты городских</a:t>
                      </a:r>
                      <a:r>
                        <a:rPr lang="ru-RU" sz="1050" baseline="0" dirty="0" smtClean="0"/>
                        <a:t> округов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26,6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5 400,0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6 330,1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в 238 раз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6 303,50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Налог на имущество физических лиц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781,4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4 450,0</a:t>
                      </a:r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4 474,7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3 693,30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Земельный налог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11 448,3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13 200,0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13 586,5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2 138,20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Государственная пошлина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6 837,3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 7 000,0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7 248,8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411,50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301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Доходы, от использовании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имущества, находящегося в государственной</a:t>
                      </a:r>
                      <a:r>
                        <a:rPr lang="ru-RU" sz="1050" baseline="0" dirty="0" smtClean="0"/>
                        <a:t> и муниципальной собственности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8 730,1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9 060,0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9 897,2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1 167,10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75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Платежи при пользовании природными ресурсами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484,4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69,7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69,7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-414,70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82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677,8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9 388,6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9 110,4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1344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8 432,60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582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Доходы от продажи материальных и нематериальных активов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3 797,4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1 751,2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1 760,4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-2 037,00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Штрафы, санкции, возмещение ущерба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1 176,8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1 100,0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1 188,2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11,40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Прочие неналоговые доходы</a:t>
                      </a:r>
                      <a:endParaRPr lang="ru-RU" sz="1050" b="1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51,9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55,4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58,2</a:t>
                      </a:r>
                      <a:endParaRPr lang="ru-RU" sz="1050" dirty="0"/>
                    </a:p>
                  </a:txBody>
                  <a:tcPr marL="91447" marR="91447"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6,30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406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black"/>
                </a:solidFill>
                <a:cs typeface="+mn-cs"/>
              </a:rPr>
              <a:t>                       Налоговые и неналоговые доходы ЗГМО                тыс. руб.</a:t>
            </a:r>
            <a:endParaRPr lang="ru-RU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933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14290"/>
            <a:ext cx="7920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БЕЗВОЗМЕЗДНЫХ ПОСТУПЛЕНИЙ БЮДЖЕТА ЗИМИНСКОГО  ГОРОДСКОГО  МУНИЦИПАЛЬНОГО ОБРАЗОВАНИЯ 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2021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30933"/>
              </p:ext>
            </p:extLst>
          </p:nvPr>
        </p:nvGraphicFramePr>
        <p:xfrm>
          <a:off x="714374" y="928688"/>
          <a:ext cx="5153770" cy="9134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4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4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</a:p>
                    <a:p>
                      <a:pPr algn="ctr"/>
                      <a:r>
                        <a:rPr lang="ru-RU" sz="1200" dirty="0" smtClean="0"/>
                        <a:t>2021 года</a:t>
                      </a:r>
                      <a:endParaRPr lang="ru-RU" sz="12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</a:t>
                      </a:r>
                    </a:p>
                    <a:p>
                      <a:pPr algn="ctr"/>
                      <a:r>
                        <a:rPr lang="ru-RU" sz="1200" dirty="0" smtClean="0"/>
                        <a:t>2021 года</a:t>
                      </a:r>
                      <a:endParaRPr lang="ru-RU" sz="1200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Безвозмездные поступления</a:t>
                      </a:r>
                      <a:endParaRPr lang="ru-RU" sz="12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1 665 866,8</a:t>
                      </a:r>
                      <a:endParaRPr lang="ru-RU" sz="12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1 515 023,4</a:t>
                      </a:r>
                      <a:endParaRPr lang="ru-RU" sz="1200" b="1" dirty="0"/>
                    </a:p>
                  </a:txBody>
                  <a:tcPr marL="91433" marR="91433" marT="45487" marB="454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91</a:t>
                      </a:r>
                      <a:endParaRPr lang="ru-RU" sz="1200" b="1" dirty="0"/>
                    </a:p>
                  </a:txBody>
                  <a:tcPr marL="91433" marR="91433" marT="45487" marB="454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409" name="Рисунок 12" descr="https://u-f.ru/sites/default/files/kred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143000"/>
            <a:ext cx="2214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78098332"/>
              </p:ext>
            </p:extLst>
          </p:nvPr>
        </p:nvGraphicFramePr>
        <p:xfrm>
          <a:off x="467544" y="2005862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341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8845042"/>
              </p:ext>
            </p:extLst>
          </p:nvPr>
        </p:nvGraphicFramePr>
        <p:xfrm>
          <a:off x="214313" y="571500"/>
          <a:ext cx="8786811" cy="58850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09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9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9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04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2020 год</a:t>
                      </a:r>
                      <a:endParaRPr lang="ru-RU" sz="1200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r>
                        <a:rPr lang="ru-RU" sz="1200" baseline="0" dirty="0" smtClean="0"/>
                        <a:t>            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  на 2021 год</a:t>
                      </a:r>
                      <a:endParaRPr lang="ru-RU" sz="1200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за  2021 год</a:t>
                      </a:r>
                      <a:endParaRPr lang="ru-RU" sz="1200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 годовых показателей</a:t>
                      </a:r>
                      <a:endParaRPr lang="ru-RU" sz="1100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Темп роста/снижения доходов 2021/2020 гг.</a:t>
                      </a:r>
                      <a:endParaRPr lang="ru-RU" sz="1100" b="1" dirty="0"/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</a:rPr>
                        <a:t>%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</a:rPr>
                        <a:t>сумма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47" marR="91447" marT="45729" marB="45729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0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Безвозмездные поступления –всего: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1 092 881,10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1 665 866,80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1 513 107,40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420 226,30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2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143 080,80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229 709,30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229 709,30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86 628,50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82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Субсидии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388 608,60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760 961,10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610 355,50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221 746,90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34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Субвенции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553 633,90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646 563,20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646 559,60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92 925,70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34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Иные МБТ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10 150,70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28 633,20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28 399,00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18 248,30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1267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Возврат МБТ</a:t>
                      </a:r>
                      <a:endParaRPr lang="ru-RU" sz="1200" b="1" dirty="0"/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-2 607,10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-1 943,80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-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1447" marR="91447" marT="45729" marB="45729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663,30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2021 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897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8175" y="44624"/>
            <a:ext cx="62372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ДИНАМИКА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 МУНИЦИПАЛЬНОГО ОБРАЗОВАНИЯ </a:t>
            </a:r>
            <a:r>
              <a:rPr lang="ru-RU" sz="1600" b="1" dirty="0" smtClean="0">
                <a:solidFill>
                  <a:srgbClr val="4530C0"/>
                </a:solidFill>
                <a:latin typeface="Calibri" pitchFamily="34" charset="0"/>
              </a:rPr>
              <a:t>2017-2021 </a:t>
            </a:r>
            <a:r>
              <a:rPr lang="ru-RU" sz="1600" b="1" dirty="0">
                <a:solidFill>
                  <a:srgbClr val="4530C0"/>
                </a:solidFill>
                <a:latin typeface="Calibri" pitchFamily="34" charset="0"/>
              </a:rPr>
              <a:t>гг., тыс.руб.</a:t>
            </a:r>
          </a:p>
        </p:txBody>
      </p:sp>
      <p:pic>
        <p:nvPicPr>
          <p:cNvPr id="17412" name="Рисунок 6" descr="http://sianovosti.ru/upload/iblock/5f8/5f8f68ff236251031c221cf9ed61de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143500"/>
            <a:ext cx="22145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109812"/>
              </p:ext>
            </p:extLst>
          </p:nvPr>
        </p:nvGraphicFramePr>
        <p:xfrm>
          <a:off x="244475" y="628824"/>
          <a:ext cx="8899525" cy="618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27653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214313"/>
          <a:ext cx="8713788" cy="63674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18044">
                  <a:extLst>
                    <a:ext uri="{9D8B030D-6E8A-4147-A177-3AD203B41FA5}"/>
                  </a:extLst>
                </a:gridCol>
                <a:gridCol w="1487449">
                  <a:extLst>
                    <a:ext uri="{9D8B030D-6E8A-4147-A177-3AD203B41FA5}"/>
                  </a:extLst>
                </a:gridCol>
                <a:gridCol w="1420846">
                  <a:extLst>
                    <a:ext uri="{9D8B030D-6E8A-4147-A177-3AD203B41FA5}"/>
                  </a:extLst>
                </a:gridCol>
                <a:gridCol w="1487449">
                  <a:extLst>
                    <a:ext uri="{9D8B030D-6E8A-4147-A177-3AD203B41FA5}"/>
                  </a:extLst>
                </a:gridCol>
              </a:tblGrid>
              <a:tr h="281830">
                <a:tc gridSpan="4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1830">
                <a:tc gridSpan="4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1830">
                <a:tc gridSpan="4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2" marR="5982" marT="598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31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Исполнено    за 2020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за 2021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Рост(+), снижение(-)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108 605,1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122 908,1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+ 14 </a:t>
                      </a:r>
                      <a:r>
                        <a:rPr lang="ru-RU" sz="1800" u="none" strike="noStrike" dirty="0"/>
                        <a:t>303,0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2 582,5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2 895,3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+ 312,8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569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5 320,3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6 474,5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+ 1 </a:t>
                      </a:r>
                      <a:r>
                        <a:rPr lang="ru-RU" sz="1800" u="none" strike="noStrike" dirty="0"/>
                        <a:t>154,2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76 817,8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133 434,6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+ 56 </a:t>
                      </a:r>
                      <a:r>
                        <a:rPr lang="ru-RU" sz="1800" u="none" strike="noStrike" dirty="0"/>
                        <a:t>616,8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79 037,6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204 641,8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+ 125 </a:t>
                      </a:r>
                      <a:r>
                        <a:rPr lang="ru-RU" sz="1800" u="none" strike="noStrike" dirty="0"/>
                        <a:t>604,2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Охрана окружающей среды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48,0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27 872,58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+ 27 </a:t>
                      </a:r>
                      <a:r>
                        <a:rPr lang="ru-RU" sz="1800" u="none" strike="noStrike" dirty="0"/>
                        <a:t>824,6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Образование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767 352,7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1 038 512,8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+ 271 </a:t>
                      </a:r>
                      <a:r>
                        <a:rPr lang="ru-RU" sz="1800" u="none" strike="noStrike" dirty="0"/>
                        <a:t>160,1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Культура</a:t>
                      </a:r>
                      <a:r>
                        <a:rPr lang="ru-RU" sz="1800" u="none" strike="noStrike" dirty="0" smtClean="0">
                          <a:effectLst/>
                        </a:rPr>
                        <a:t>, кинематография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162 661,1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109 573,1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-53 088,0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Здравоохранение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165,7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4 306,6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+ 4 </a:t>
                      </a:r>
                      <a:r>
                        <a:rPr lang="ru-RU" sz="1800" u="none" strike="noStrike" dirty="0"/>
                        <a:t>140,9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66 352,2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56 880,7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- 9 </a:t>
                      </a:r>
                      <a:r>
                        <a:rPr lang="ru-RU" sz="1800" u="none" strike="noStrike" dirty="0"/>
                        <a:t>471,5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20 967,1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23 683,0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+ 2 </a:t>
                      </a:r>
                      <a:r>
                        <a:rPr lang="ru-RU" sz="1800" u="none" strike="noStrike" dirty="0"/>
                        <a:t>715,9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283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Средства массовой информации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9 363,7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9 498,9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+ 135,2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56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7,2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+ 5,5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/>
                </a:extLst>
              </a:tr>
              <a:tr h="3416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1 299 281,0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1 740 694,7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2" marR="5982" marT="5982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+ 441 </a:t>
                      </a:r>
                      <a:r>
                        <a:rPr lang="ru-RU" sz="1800" u="none" strike="noStrike" dirty="0"/>
                        <a:t>413,7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8712399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Динамика исполнения расходов бюджета ЗГМО за 2020-2021 г.г.             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основным функциям, тыс. руб.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6072198" y="3000372"/>
          <a:ext cx="2990892" cy="210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/>
        </p:nvGraphicFramePr>
        <p:xfrm>
          <a:off x="0" y="2928934"/>
          <a:ext cx="33575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728" y="4786322"/>
          <a:ext cx="328614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643174" y="1071546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143372" y="5000636"/>
          <a:ext cx="4214842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500" y="1428750"/>
            <a:ext cx="3714750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25" y="2643188"/>
            <a:ext cx="2857500" cy="642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dirty="0"/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38" y="4714875"/>
            <a:ext cx="35718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2643188"/>
            <a:ext cx="2643188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42910" y="285728"/>
            <a:ext cx="8001056" cy="8572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Расходы ЗГМО за 2020-2021г.г. по видам экономической направленности, млн.руб.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3" y="4714875"/>
            <a:ext cx="1928812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Прочие расходы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0" y="214290"/>
          <a:ext cx="9001156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1785938" y="1714500"/>
            <a:ext cx="214312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14313" y="142875"/>
            <a:ext cx="5214937" cy="100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видов расходов в общем объеме расходов бюджета ЗГМО в 2021году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91336918"/>
              </p:ext>
            </p:extLst>
          </p:nvPr>
        </p:nvGraphicFramePr>
        <p:xfrm>
          <a:off x="285720" y="1357298"/>
          <a:ext cx="864399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14438" y="285750"/>
            <a:ext cx="6929437" cy="785813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sz="20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2021 году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10354"/>
              </p:ext>
            </p:extLst>
          </p:nvPr>
        </p:nvGraphicFramePr>
        <p:xfrm>
          <a:off x="71438" y="782638"/>
          <a:ext cx="9001124" cy="5932487"/>
        </p:xfrm>
        <a:graphic>
          <a:graphicData uri="http://schemas.openxmlformats.org/drawingml/2006/table">
            <a:tbl>
              <a:tblPr firstRow="1" firstCol="1" lastCol="1" bandRow="1">
                <a:tableStyleId>{8799B23B-EC83-4686-B30A-512413B5E67A}</a:tableStyleId>
              </a:tblPr>
              <a:tblGrid>
                <a:gridCol w="428623"/>
                <a:gridCol w="5214939"/>
                <a:gridCol w="1285875"/>
                <a:gridCol w="1214438"/>
                <a:gridCol w="857249"/>
              </a:tblGrid>
              <a:tr h="433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28920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"Молодежная политика"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1 129,2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1 057,2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93,62%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культуры"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138 782,0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137 485,7</a:t>
                      </a:r>
                      <a:endParaRPr lang="ru-RU" sz="130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99,07%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 физической культуры и спорта"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22 543,0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22 539,9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"Социальная поддержка населения"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54 032,5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51 020,3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94,43%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"Жилищно-коммунальное хозяйство"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47 133,5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47 128,4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99,99%</a:t>
                      </a:r>
                      <a:endParaRPr lang="ru-RU" sz="130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"Обеспечение населения города доступным жильем"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203 973,7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107 812,9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52,86%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дорожного хозяйства"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141 540,6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138 930,6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98,16%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4095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"Содействие развитию малого и среднего предпринимательства г.Зимы"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97,78%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"Охрана труда"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915,3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912,2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99,66%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"Безопасность" 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9 560,3</a:t>
                      </a:r>
                      <a:endParaRPr lang="ru-RU" sz="130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9 463,1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98,98%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 </a:t>
                      </a:r>
                      <a:r>
                        <a:rPr lang="ru-RU" sz="1300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ЗГМО" </a:t>
                      </a:r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22 520,2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22 520,2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75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образования"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1 032 702,3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977 743,1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94,68%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4095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"Оказание содействия по сохранению и улучшению здоровья населения г.Зимы" на 2020-2024гг.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34411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"Охрана окружающей среды ЗГМО"  на 2020-2024 гг.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44 586,3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44 551,7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99,92%</a:t>
                      </a:r>
                      <a:endParaRPr lang="ru-RU" sz="13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  <a:tr h="293057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1 719 904,0</a:t>
                      </a:r>
                      <a:endParaRPr lang="ru-RU" sz="13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1 561 385,2</a:t>
                      </a:r>
                      <a:endParaRPr lang="ru-RU" sz="13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90,78%</a:t>
                      </a:r>
                      <a:endParaRPr lang="ru-RU" sz="13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9" marR="8449" marT="8448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1520" y="5671"/>
            <a:ext cx="8572560" cy="714356"/>
          </a:xfrm>
          <a:prstGeom prst="round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                                                                         </a:t>
            </a:r>
            <a:r>
              <a:rPr lang="ru-RU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2021 год (тыс.руб.)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3186106"/>
          <a:ext cx="4643470" cy="367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57620" y="1714488"/>
          <a:ext cx="5000660" cy="1714512"/>
        </p:xfrm>
        <a:graphic>
          <a:graphicData uri="http://schemas.openxmlformats.org/drawingml/2006/table">
            <a:tbl>
              <a:tblPr/>
              <a:tblGrid>
                <a:gridCol w="2953303">
                  <a:extLst>
                    <a:ext uri="{9D8B030D-6E8A-4147-A177-3AD203B41FA5}"/>
                  </a:extLst>
                </a:gridCol>
                <a:gridCol w="2047357">
                  <a:extLst>
                    <a:ext uri="{9D8B030D-6E8A-4147-A177-3AD203B41FA5}"/>
                  </a:extLst>
                </a:gridCol>
              </a:tblGrid>
              <a:tr h="563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 </a:t>
                      </a:r>
                      <a:r>
                        <a:rPr lang="ru-RU" sz="1400" b="0" i="1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из областного и федерального бюджета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637 582,2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33CC"/>
                    </a:solidFill>
                  </a:tcPr>
                </a:tc>
                <a:extLst>
                  <a:ext uri="{0D108BD9-81ED-4DB2-BD59-A6C34878D82A}"/>
                </a:extLst>
              </a:tr>
              <a:tr h="575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 из областного и федерального бюджета 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564 785,8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575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Расходы за счет средств местного бюджета 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451E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359 017,2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451ED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71538" y="285728"/>
            <a:ext cx="6858048" cy="78581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  <a:softEdge rad="63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Структура программных расходов по источникам финансирования за 2020 год</a:t>
            </a:r>
          </a:p>
        </p:txBody>
      </p:sp>
      <p:pic>
        <p:nvPicPr>
          <p:cNvPr id="11266" name="Picture 2" descr="https://avatars.mds.yandex.net/get-zen_doc/2419806/pub_5f5ee1d2d70924731791ea07_5f5eec5fd709247317971b66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450563" cy="29406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384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rcro.tomsk.ru/wp-content/uploads/2016/03/000244181_1-b64ec4d56a290311b0a8a674e8fb9a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312046" cy="2680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23725" y="20264"/>
            <a:ext cx="3357586" cy="3143248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628 112,5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942" y="2643182"/>
            <a:ext cx="3214710" cy="307183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288 526,0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2910" y="4643422"/>
            <a:ext cx="2428892" cy="2214578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функций управления     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17 507,4 </a:t>
            </a:r>
            <a:endParaRPr lang="ru-RU" b="1" i="1" u="sng" dirty="0"/>
          </a:p>
        </p:txBody>
      </p:sp>
      <p:sp>
        <p:nvSpPr>
          <p:cNvPr id="14" name="Овал 13"/>
          <p:cNvSpPr/>
          <p:nvPr/>
        </p:nvSpPr>
        <p:spPr>
          <a:xfrm>
            <a:off x="2857488" y="4071942"/>
            <a:ext cx="3000396" cy="27860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в сфере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43 337,2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115888"/>
            <a:ext cx="8496300" cy="369887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>
              <a:ln>
                <a:solidFill>
                  <a:srgbClr val="451ED2"/>
                </a:solidFill>
              </a:ln>
              <a:solidFill>
                <a:schemeClr val="accent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29" descr="https://avatars.mds.yandex.net/get-pdb/1534889/8aa0ae6e-67af-4349-93e5-0490cd15e1e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1249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5477"/>
            <a:ext cx="4286280" cy="2143140"/>
          </a:xfrm>
          <a:prstGeom prst="roundRect">
            <a:avLst/>
          </a:prstGeom>
          <a:solidFill>
            <a:srgbClr val="FF33CC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образования»   на 2020-2024г.г.                                                 </a:t>
            </a:r>
            <a:r>
              <a:rPr lang="ru-RU" b="1" i="1" u="sng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( 977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743,1 тыс. руб.)</a:t>
            </a:r>
          </a:p>
        </p:txBody>
      </p:sp>
      <p:sp>
        <p:nvSpPr>
          <p:cNvPr id="2" name="AutoShape 2" descr="https://pegas.bsu.edu.ru/pluginfile.php/1138919/course/overviewfiles/2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44624"/>
            <a:ext cx="5328592" cy="1328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«Молодежная политика» на 2020-2024 гг.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(1 057,2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исполнено по подпрограммам: </a:t>
            </a:r>
            <a:endParaRPr lang="ru-RU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33047032"/>
              </p:ext>
            </p:extLst>
          </p:nvPr>
        </p:nvGraphicFramePr>
        <p:xfrm>
          <a:off x="107504" y="1844824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88024" y="3081536"/>
            <a:ext cx="435597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г. Зимы на 2020-2024 гг.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220,0 </a:t>
            </a:r>
            <a:r>
              <a:rPr lang="ru-RU" b="1" i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сновное мероприятие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.):</a:t>
            </a:r>
            <a:endParaRPr lang="ru-RU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6150851"/>
              </p:ext>
            </p:extLst>
          </p:nvPr>
        </p:nvGraphicFramePr>
        <p:xfrm>
          <a:off x="4788024" y="4653136"/>
          <a:ext cx="4355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4" descr="http://inzoloto.ru/wp-content/uploads/2014/07/1253096661phpERTpjO1-1024x7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06980">
            <a:off x="5684539" y="322448"/>
            <a:ext cx="2969586" cy="2227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AutoShape 2" descr="https://tatarstan.ru/file/news/761_n1989184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tatarstan.ru/file/news/761_n1989184_bi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9" y="4840115"/>
            <a:ext cx="4369190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8280920" cy="9350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культуры» на 2020-2024 гг</a:t>
            </a:r>
            <a:r>
              <a:rPr lang="ru-RU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(137 485,7 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 (тыс.руб.):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020"/>
          <a:stretch/>
        </p:blipFill>
        <p:spPr bwMode="auto">
          <a:xfrm rot="21159622">
            <a:off x="-20916" y="1515389"/>
            <a:ext cx="5310062" cy="5412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1573869"/>
              </p:ext>
            </p:extLst>
          </p:nvPr>
        </p:nvGraphicFramePr>
        <p:xfrm>
          <a:off x="3707904" y="1340768"/>
          <a:ext cx="51125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3851920" y="1556792"/>
            <a:ext cx="1512168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57 051,3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33328" y="2348880"/>
            <a:ext cx="151216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10 077,1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9992" y="3212976"/>
            <a:ext cx="1440160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4 268,8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1847" y="4077072"/>
            <a:ext cx="1458162" cy="7576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36 953,9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4941168"/>
            <a:ext cx="141751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19 635,6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5733256"/>
            <a:ext cx="1368152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9 498,9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55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honoteka.org/uploads/posts/2021-04/1619690267_18-phonoteka_org-p-fon-dlya-teksta-meditsin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300020"/>
            <a:ext cx="7096872" cy="127159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 на 2020-2024 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(260,0 тыс. руб.)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AutoShape 6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1" name="AutoShape 8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2" name="AutoShape 10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12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14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5" name="AutoShape 16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6" name="AutoShape 18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7" name="AutoShape 20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8" name="AutoShape 22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9" name="AutoShape 24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786058"/>
            <a:ext cx="4357718" cy="157163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заболеваний и укрепление здоровья населения г. Зимы»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64,0 тыс.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71934" y="1857364"/>
            <a:ext cx="3571900" cy="1214446"/>
          </a:xfrm>
          <a:prstGeom prst="roundRect">
            <a:avLst/>
          </a:prstGeom>
          <a:solidFill>
            <a:srgbClr val="2FF12F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медицинскими кадрами»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196,0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s://main-cdn.sbermegamarket.ru/hlr-system/107/667/400/182/511/41/600004381760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544">
            <a:off x="7382686" y="2652689"/>
            <a:ext cx="1875716" cy="2714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6564" name="Picture 4" descr="https://thumbs.dreamstime.com/b/%D1%87%D0%B5%D1%80%D0%BD%D0%BE-%D0%B1%D0%B5%D0%BB%D1%8B%D0%B9-%D1%84%D1%83%D1%82%D0%B1%D0%BE%D0%BB%D1%8C%D0%BD%D1%8B%D0%B9-%D0%BC%D1%8F%D1%87-%D1%81-%D1%82%D0%B2%D0%BE%D1%80%D1%87%D0%B5%D1%81%D0%BA%D0%B8%D0%BC%D0%B8-%D1%8D%D0%BB%D0%B5%D0%BC%D0%B5%D0%BD%D1%82%D0%B0%D0%BC%D0%B8-%D0%B4%D0%B8%D0%B7%D0%B0%D0%B9%D0%BD%D0%B0-11575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4286280" cy="35004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39012297"/>
              </p:ext>
            </p:extLst>
          </p:nvPr>
        </p:nvGraphicFramePr>
        <p:xfrm>
          <a:off x="142844" y="857232"/>
          <a:ext cx="900115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«Развитие спортивной инфраструктуры и материально-технической базы для занятий физической культурой и спортом»</a:t>
            </a:r>
          </a:p>
          <a:p>
            <a:pPr algn="ctr">
              <a:defRPr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исполнено – 22 539,9 тыс. руб.</a:t>
            </a:r>
          </a:p>
        </p:txBody>
      </p:sp>
      <p:pic>
        <p:nvPicPr>
          <p:cNvPr id="66566" name="Picture 6" descr="https://main-cdn.sbermegamarket.ru/hlr-system/107/757/061/482/511/44/600004381853b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13463">
            <a:off x="285720" y="4714885"/>
            <a:ext cx="1357322" cy="18093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633" name="Picture 10" descr="https://education.vita-travel.com/wp-content/uploads/2019/06/liga-sport-2-1600x6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0" y="1571625"/>
            <a:ext cx="37814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ages.hub.ldpr.ru/display?path=media/images/komi/1d029f3d303fcfbcf79e9db447709df8a8ade27cbaa41c3b4f3244fd656e21dd.jpg&amp;op=resize&amp;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3"/>
          <a:stretch/>
        </p:blipFill>
        <p:spPr bwMode="auto">
          <a:xfrm>
            <a:off x="4932040" y="3611201"/>
            <a:ext cx="4211960" cy="31648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16632"/>
            <a:ext cx="8352928" cy="108012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2020-2024 гг. 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(47 128,4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сполнено по подпрограммам: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6599660"/>
              </p:ext>
            </p:extLst>
          </p:nvPr>
        </p:nvGraphicFramePr>
        <p:xfrm>
          <a:off x="0" y="1478215"/>
          <a:ext cx="8928992" cy="537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3488">
            <a:off x="5534576" y="4425246"/>
            <a:ext cx="2473780" cy="23617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274" y="259234"/>
            <a:ext cx="7560890" cy="1008112"/>
          </a:xfrm>
          <a:prstGeom prst="round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2020-2024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( 138 </a:t>
            </a:r>
            <a:r>
              <a:rPr lang="ru-RU" sz="2000" i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930,6 </a:t>
            </a:r>
            <a:r>
              <a:rPr lang="ru-RU" sz="2000" i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тыс.руб</a:t>
            </a:r>
            <a:r>
              <a:rPr lang="ru-RU" sz="2000" i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.)</a:t>
            </a:r>
            <a:endParaRPr lang="ru-RU" sz="200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8977" y="1267346"/>
            <a:ext cx="3888742" cy="3221482"/>
          </a:xfrm>
          <a:prstGeom prst="downArrow">
            <a:avLst>
              <a:gd name="adj1" fmla="val 730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муниципальном образовании»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2 299,7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16016" y="1267346"/>
            <a:ext cx="3816424" cy="3221482"/>
          </a:xfrm>
          <a:prstGeom prst="downArrow">
            <a:avLst>
              <a:gd name="adj1" fmla="val 74881"/>
              <a:gd name="adj2" fmla="val 4996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Дорожное хозяйство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городского муниципального образования»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исполнено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itchFamily="18" charset="0"/>
              </a:rPr>
              <a:t>136 630,9 </a:t>
            </a:r>
            <a:r>
              <a:rPr lang="ru-RU" b="1" i="1" u="sng" dirty="0">
                <a:latin typeface="Times New Roman" panose="02020603050405020304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42" name="Picture 2" descr="https://phonoteka.org/uploads/posts/2021-05/1620639615_7-phonoteka_org-p-dorozhnoe-dvizhenie-fon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994409" cy="24965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5256584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2020-2024г.г. 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(912,2 </a:t>
            </a:r>
            <a:r>
              <a:rPr lang="ru-RU" b="1" i="1" u="sng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828" y="982670"/>
            <a:ext cx="1922302" cy="33843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26,9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84576" y="980729"/>
            <a:ext cx="1800200" cy="3384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64,0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293095"/>
            <a:ext cx="1728192" cy="25017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«Профилактика правонарушений в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2 988,6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992" y="4293095"/>
            <a:ext cx="1728192" cy="25017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г.Зимы от ЧС природного и техногенного характера»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6 474,5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68610" name="Picture 2" descr="https://im3-tub-ru.yandex.net/i?id=6bfc035d0a1b51e177dbe8e8271697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105">
            <a:off x="6241868" y="129501"/>
            <a:ext cx="2232248" cy="2205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2" name="Picture 4" descr="http://evpatoriya.ru/images/news/evpatoriya130115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708" y="4783843"/>
            <a:ext cx="2941916" cy="19612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45624" y="990513"/>
            <a:ext cx="1656184" cy="33648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«Обеспечение функции управления по исполнению отдельных областных государственных полномочий в сфере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821,3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2276872"/>
            <a:ext cx="3096344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«Безопасность»                          на 2020-2024 гг. </a:t>
            </a:r>
            <a:endParaRPr lang="ru-RU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(9 463,1 </a:t>
            </a:r>
            <a:r>
              <a:rPr lang="ru-RU" b="1" i="1" u="sng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5575" y="188640"/>
            <a:ext cx="8808913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«Социальная поддержка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2020-2024 гг.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(51 020,3 </a:t>
            </a:r>
            <a:r>
              <a:rPr lang="ru-RU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2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776" name="AutoShape 4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0242" name="Picture 2" descr="https://ds05.infourok.ru/uploads/ex/0481/00115618-67a2cdc9/img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43" y="1988840"/>
            <a:ext cx="5184575" cy="38884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46331" y="4306128"/>
            <a:ext cx="2880320" cy="255187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«Функционирование детского оздоровительного лагеря палаточного типа «Тихоокеанец»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11 285,8 </a:t>
            </a:r>
            <a:r>
              <a:rPr lang="ru-RU" sz="16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6246331" y="1095137"/>
            <a:ext cx="2736304" cy="2476575"/>
          </a:xfrm>
          <a:prstGeom prst="ellipse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отдельных категорий граждан»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35 692,6 </a:t>
            </a: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239778" y="1095137"/>
            <a:ext cx="2711912" cy="2461432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5">
                <a:shade val="30000"/>
                <a:satMod val="12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социально-ориентированных некоммерческих организаций»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1 318,2 </a:t>
            </a: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i="1" u="sng" dirty="0">
                <a:solidFill>
                  <a:srgbClr val="451ED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Овал 9"/>
          <p:cNvSpPr/>
          <p:nvPr/>
        </p:nvSpPr>
        <p:spPr>
          <a:xfrm>
            <a:off x="155575" y="4335614"/>
            <a:ext cx="2880319" cy="2505137"/>
          </a:xfrm>
          <a:prstGeom prst="ellipse">
            <a:avLst/>
          </a:prstGeom>
          <a:solidFill>
            <a:srgbClr val="6699FF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«Отдых оздоровление и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занятость детей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подростков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летних каникул»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2 723,7 </a:t>
            </a:r>
            <a:r>
              <a:rPr lang="ru-RU" sz="16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8928992" cy="1065643"/>
            <a:chOff x="1933" y="-860511"/>
            <a:chExt cx="3956572" cy="4244887"/>
          </a:xfrm>
          <a:gradFill>
            <a:gsLst>
              <a:gs pos="18000">
                <a:srgbClr val="FFFF00"/>
              </a:gs>
              <a:gs pos="11000">
                <a:schemeClr val="accent3">
                  <a:lumMod val="60000"/>
                  <a:lumOff val="40000"/>
                </a:schemeClr>
              </a:gs>
              <a:gs pos="60001">
                <a:srgbClr val="FFFFFF"/>
              </a:gs>
              <a:gs pos="100000">
                <a:srgbClr val="81D31A"/>
              </a:gs>
            </a:gsLst>
            <a:lin ang="270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33" y="0"/>
              <a:ext cx="3956572" cy="3384376"/>
            </a:xfrm>
            <a:prstGeom prst="roundRect">
              <a:avLst>
                <a:gd name="adj" fmla="val 10000"/>
              </a:avLst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1933" y="-860511"/>
              <a:ext cx="3956572" cy="1875821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Муниципальная программа «Охрана окружающей среды ЗГМО» на 2020-2024 гг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(44 551,7 </a:t>
              </a:r>
              <a:r>
                <a:rPr lang="ru-RU" sz="1600" b="1" i="1" u="sng" dirty="0"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. руб.)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i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сновные мероприятия (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.):</a:t>
              </a:r>
              <a:endParaRPr 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723515872"/>
              </p:ext>
            </p:extLst>
          </p:nvPr>
        </p:nvGraphicFramePr>
        <p:xfrm>
          <a:off x="395536" y="1340768"/>
          <a:ext cx="8568952" cy="521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755576" y="1390089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738,0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8503" y="2338109"/>
            <a:ext cx="1271209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8503" y="3212976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7 812,9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8503" y="4105622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25 954,6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8699" y="5019241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180,4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1620" y="5949280"/>
            <a:ext cx="1224136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848,2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межбюджетных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межбюджетные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трансферты, предоставляемые бюджетам муниципальных образований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41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59832" y="1535587"/>
            <a:ext cx="3241129" cy="360025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03439"/>
            <a:ext cx="4824536" cy="1080120"/>
          </a:xfrm>
          <a:prstGeom prst="roundRect">
            <a:avLst/>
          </a:prstGeom>
          <a:solidFill>
            <a:srgbClr val="66FF33"/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ЗГМО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  2020-2024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(22 520,2 тыс.руб.)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сполнено по подпрограммам(тыс.руб.):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35587"/>
            <a:ext cx="1152128" cy="741285"/>
          </a:xfrm>
          <a:prstGeom prst="rect">
            <a:avLst/>
          </a:prstGeom>
          <a:solidFill>
            <a:srgbClr val="6699FF"/>
          </a:solidFill>
          <a:effectLst>
            <a:glow rad="139700">
              <a:srgbClr val="5329ED">
                <a:alpha val="53725"/>
              </a:srgbClr>
            </a:glow>
            <a:reflection blurRad="38100" stA="26000" endPos="23000" dist="25400" dir="5400000" sy="-100000" rotWithShape="0"/>
            <a:softEdge rad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9 372,8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48880"/>
            <a:ext cx="1152128" cy="792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147,4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648" y="1546188"/>
            <a:ext cx="3240360" cy="730683"/>
          </a:xfrm>
          <a:prstGeom prst="snip2DiagRect">
            <a:avLst/>
          </a:prstGeom>
          <a:solidFill>
            <a:srgbClr val="6699FF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территорий многоквартирных домов» 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403648" y="2348880"/>
            <a:ext cx="3288778" cy="786190"/>
          </a:xfrm>
          <a:prstGeom prst="snip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общественных территорий»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3284984"/>
            <a:ext cx="4390374" cy="115212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населения города доступным жильем» на 2020-2024г.г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( 107 812,9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.mycdn.me/i?r=AzEPZsRbOZEKgBhR0XGMT1RkPgo20iXeoPLSjztF28puT6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3" r="15346"/>
          <a:stretch/>
        </p:blipFill>
        <p:spPr bwMode="auto">
          <a:xfrm rot="951291">
            <a:off x="7369676" y="1722013"/>
            <a:ext cx="1605751" cy="1457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2835" y="4581128"/>
            <a:ext cx="1103710" cy="648072"/>
          </a:xfrm>
          <a:prstGeom prst="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9 387,2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2835" y="5335379"/>
            <a:ext cx="1103710" cy="1296144"/>
          </a:xfrm>
          <a:prstGeom prst="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194 586,6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796136" y="4581128"/>
            <a:ext cx="3168352" cy="648072"/>
          </a:xfrm>
          <a:prstGeom prst="snip2DiagRect">
            <a:avLst/>
          </a:prstGeom>
          <a:solidFill>
            <a:srgbClr val="D93D6D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«Молодым семьям-доступное жилье»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796136" y="5335379"/>
            <a:ext cx="3168352" cy="1296144"/>
          </a:xfrm>
          <a:prstGeom prst="snip2DiagRect">
            <a:avLst/>
          </a:prstGeom>
          <a:solidFill>
            <a:srgbClr val="9F57B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Переселение граждан, проживающих на территории ЗГМО, из аварийного жилищного фонда, непригодного для проживания»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6691" r="24170"/>
          <a:stretch/>
        </p:blipFill>
        <p:spPr>
          <a:xfrm>
            <a:off x="5162311" y="369171"/>
            <a:ext cx="2674630" cy="243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4" descr="https://klv-oboi.kz/img/gallery/17/thumbs/thumb_l_17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thumbs.dreamstime.com/b/bench-%D1%81-%D0%B4%D0%B5%D1%80%D0%B5%D0%B2%D0%BE%D0%BC-%D0%B8-%D1%84%D0%BE%D0%BD%D0%B0%D1%80%D0%B8%D0%BA%D0%BE%D0%BC-%D0%B2-%D0%BF%D0%B0%D1%80%D0%BA%D0%B5-%D0%B8%D0%BB%D0%BB%D1%8E%D1%81%D1%82%D1%80%D0%B0%D1%86%D0%B8%D1%8F-%D0%B2%D0%B5%D0%BA%D1%82%D0%BE%D1%80%D0%B0-%D0%BF%D0%BB%D0%BE%D1%81%D0%BA%D0%BE%D0%BC-%D1%81%D1%82%D0%B8%D0%BB%D0%B5-143216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168352" cy="266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Национальные проекты стратегического развития страны реализуются на основании Указа Президента Российской Федерации от 07.05.2018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712879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80782" y="2924944"/>
            <a:ext cx="2664296" cy="1368152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 национальных проектов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492896"/>
            <a:ext cx="5184576" cy="23762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Здравоохранение; Образование; Демография; Культура; Безопасные и качественные автомобильные дороги; Жильё и городская среда; Экология; Наука и университеты; Малое и среднее предпринимательство и поддержка индивидуальной предпринимательской инициативы; Производительность труда и поддержка занятости; Международная кооперация и экспорт; Цифровая экономика; Туризм и индустрия гостеприимства; Комплексный план модернизации и расширения магистральной инфраструктуры.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95936" y="5291418"/>
            <a:ext cx="3600400" cy="11521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830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1287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национальных проекта </a:t>
            </a:r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России, </a:t>
            </a:r>
            <a:endParaRPr lang="ru-RU" sz="2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еализуемых  </a:t>
            </a:r>
            <a:r>
              <a:rPr lang="ru-RU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3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городском муниципальном образовании</a:t>
            </a:r>
            <a:endParaRPr lang="ru-RU" sz="23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40131"/>
              </p:ext>
            </p:extLst>
          </p:nvPr>
        </p:nvGraphicFramePr>
        <p:xfrm>
          <a:off x="683568" y="1628800"/>
          <a:ext cx="7920880" cy="47673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40049"/>
                <a:gridCol w="4350970"/>
                <a:gridCol w="1002771"/>
                <a:gridCol w="1124319"/>
                <a:gridCol w="1002771"/>
              </a:tblGrid>
              <a:tr h="44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  за 2019г.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         за 2020г.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              за 2021г.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4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национальным проектам: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111 401,10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25 174,10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120 221,20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9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"Жилье и городская среда"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18 469,5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15 458,9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118 354,4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"Формирование современной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15 458,9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</a:tr>
              <a:tr h="474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98 425,7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</a:tr>
              <a:tr h="347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"Демография"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92 931,6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9 715,2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4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"Финансовая поддержка семей при рождении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14 816,0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9 715,2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</a:tr>
              <a:tr h="96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</a:tr>
              <a:tr h="516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"Безопасные и качественные автомобильные дороги"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9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проект "Безопасность дорожного движения"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9" marR="6139" marT="613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337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IS\Desktop\Безымянный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17180" r="15865" b="13248"/>
          <a:stretch/>
        </p:blipFill>
        <p:spPr bwMode="auto">
          <a:xfrm>
            <a:off x="35496" y="44624"/>
            <a:ext cx="910850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513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4308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Лазо, д. 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fin04@gfu.ru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097160"/>
            <a:ext cx="457200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00314" y="399077"/>
            <a:ext cx="4950991" cy="1301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Разработчиком 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является Управление по финансам и налогам администрации </a:t>
            </a:r>
            <a:r>
              <a:rPr lang="ru-RU" sz="1600" b="1" i="1" dirty="0" err="1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b="1" i="1" dirty="0" smtClean="0">
                <a:solidFill>
                  <a:srgbClr val="F2249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  <a:endParaRPr lang="ru-RU" sz="1600" b="1" i="1" dirty="0">
              <a:solidFill>
                <a:srgbClr val="F2249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1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3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4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175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16632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05462"/>
              </p:ext>
            </p:extLst>
          </p:nvPr>
        </p:nvGraphicFramePr>
        <p:xfrm>
          <a:off x="527538" y="1758462"/>
          <a:ext cx="8185639" cy="3719146"/>
        </p:xfrm>
        <a:graphic>
          <a:graphicData uri="http://schemas.openxmlformats.org/drawingml/2006/table">
            <a:tbl>
              <a:tblPr/>
              <a:tblGrid>
                <a:gridCol w="8185639"/>
              </a:tblGrid>
              <a:tr h="37191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8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0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в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20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9900CC"/>
              </a:solidFill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71380"/>
              </p:ext>
            </p:extLst>
          </p:nvPr>
        </p:nvGraphicFramePr>
        <p:xfrm>
          <a:off x="527538" y="1784838"/>
          <a:ext cx="2637693" cy="3692770"/>
        </p:xfrm>
        <a:graphic>
          <a:graphicData uri="http://schemas.openxmlformats.org/drawingml/2006/table">
            <a:tbl>
              <a:tblPr/>
              <a:tblGrid>
                <a:gridCol w="2637693"/>
              </a:tblGrid>
              <a:tr h="36927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7466"/>
              </p:ext>
            </p:extLst>
          </p:nvPr>
        </p:nvGraphicFramePr>
        <p:xfrm>
          <a:off x="539552" y="1772816"/>
          <a:ext cx="8136136" cy="36724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34558"/>
                <a:gridCol w="2047558"/>
                <a:gridCol w="1995656"/>
                <a:gridCol w="1458364"/>
              </a:tblGrid>
              <a:tr h="98193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                     в 2020</a:t>
                      </a:r>
                      <a:r>
                        <a:rPr lang="ru-RU" baseline="0" dirty="0" smtClean="0"/>
                        <a:t> году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Исполнено                   в 2021</a:t>
                      </a:r>
                      <a:r>
                        <a:rPr lang="ru-RU" baseline="0" dirty="0" smtClean="0"/>
                        <a:t> году</a:t>
                      </a:r>
                      <a:endParaRPr lang="ru-RU" dirty="0" smtClean="0"/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2021г.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 2020г.,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6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Доходы, 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1 297 644,4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1 746 584,6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134,6%</a:t>
                      </a:r>
                      <a:endParaRPr lang="ru-RU" dirty="0"/>
                    </a:p>
                  </a:txBody>
                  <a:tcPr anchor="ctr"/>
                </a:tc>
              </a:tr>
              <a:tr h="8966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1 299 281,0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1 740 694,7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134%</a:t>
                      </a:r>
                      <a:endParaRPr lang="ru-RU" dirty="0"/>
                    </a:p>
                  </a:txBody>
                  <a:tcPr anchor="ctr"/>
                </a:tc>
              </a:tr>
              <a:tr h="8971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(-),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- 1 636,6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+ 5 889,9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80764"/>
              </p:ext>
            </p:extLst>
          </p:nvPr>
        </p:nvGraphicFramePr>
        <p:xfrm>
          <a:off x="545123" y="1758462"/>
          <a:ext cx="8141677" cy="984738"/>
        </p:xfrm>
        <a:graphic>
          <a:graphicData uri="http://schemas.openxmlformats.org/drawingml/2006/table">
            <a:tbl>
              <a:tblPr/>
              <a:tblGrid>
                <a:gridCol w="8141677"/>
              </a:tblGrid>
              <a:tr h="9847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019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35820"/>
              </p:ext>
            </p:extLst>
          </p:nvPr>
        </p:nvGraphicFramePr>
        <p:xfrm>
          <a:off x="142875" y="3143250"/>
          <a:ext cx="4643439" cy="25003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0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3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456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56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1 892 264,4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226 397,6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1 665 866,8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56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1 746 584,6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233 477,2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1 513 107,4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56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088" y="188913"/>
            <a:ext cx="7921625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ИСПОЛНЕНИЕ ДОХОДОВ БЮДЖЕТА ЗИМИНСКОГО  ГОРОДСКОГО  МУНИЦИПАЛЬНОГО ОБРАЗОВАНИЯ ЗА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2021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год., тыс.руб.</a:t>
            </a:r>
          </a:p>
        </p:txBody>
      </p:sp>
      <p:pic>
        <p:nvPicPr>
          <p:cNvPr id="2069" name="Рисунок 3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900113"/>
            <a:ext cx="2643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7497961"/>
              </p:ext>
            </p:extLst>
          </p:nvPr>
        </p:nvGraphicFramePr>
        <p:xfrm>
          <a:off x="4139952" y="1988840"/>
          <a:ext cx="48965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646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50" y="142875"/>
            <a:ext cx="669607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ДИНАМИКА 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 МУНИЦИПАЛЬНОГО ОБРАЗОВАНИЯ 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2020-2021 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гг., тыс.руб.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9720"/>
              </p:ext>
            </p:extLst>
          </p:nvPr>
        </p:nvGraphicFramePr>
        <p:xfrm>
          <a:off x="479425" y="1050925"/>
          <a:ext cx="84709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243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0"/>
            <a:ext cx="7921625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СТРУКТУРА  НАЛОГОВЫХ 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 МУНИЦИПАЛЬНОГО ОБРАЗОВАНИЯ ЗА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2021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г.,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46561"/>
              </p:ext>
            </p:extLst>
          </p:nvPr>
        </p:nvGraphicFramePr>
        <p:xfrm>
          <a:off x="5357814" y="665140"/>
          <a:ext cx="3786186" cy="10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194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60" marB="456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 2021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60" marB="456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60" marB="456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60" marB="456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569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Налоговые доходы</a:t>
                      </a:r>
                      <a:endParaRPr lang="ru-RU" sz="1100" b="1" dirty="0"/>
                    </a:p>
                  </a:txBody>
                  <a:tcPr marL="91439" marR="91439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204 972,7</a:t>
                      </a:r>
                      <a:endParaRPr lang="ru-RU" sz="1100" b="1" dirty="0"/>
                    </a:p>
                  </a:txBody>
                  <a:tcPr marL="91439" marR="91439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211 393,1</a:t>
                      </a:r>
                      <a:endParaRPr lang="ru-RU" sz="1100" b="1" dirty="0"/>
                    </a:p>
                  </a:txBody>
                  <a:tcPr marL="91439" marR="91439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103,1</a:t>
                      </a:r>
                      <a:endParaRPr lang="ru-RU" sz="1100" b="1" dirty="0"/>
                    </a:p>
                  </a:txBody>
                  <a:tcPr marL="91439" marR="91439" marT="45660" marB="456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5143500" y="42862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prstClr val="white"/>
                </a:solidFill>
                <a:cs typeface="+mn-cs"/>
              </a:rPr>
              <a:t>68,6%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27968985"/>
              </p:ext>
            </p:extLst>
          </p:nvPr>
        </p:nvGraphicFramePr>
        <p:xfrm>
          <a:off x="323528" y="1707654"/>
          <a:ext cx="859822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751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21669"/>
              </p:ext>
            </p:extLst>
          </p:nvPr>
        </p:nvGraphicFramePr>
        <p:xfrm>
          <a:off x="336550" y="336550"/>
          <a:ext cx="8613775" cy="647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7" name="Рисунок 6" descr="https://avatars.mds.yandex.net/get-zen_doc/1577695/pub_5da70c04d5bbc35d7c2f4421_5da70cddba281e00b00e638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14375"/>
            <a:ext cx="2143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2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8" y="188640"/>
            <a:ext cx="792088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СТРУКТУРА  НЕНАЛОГОВЫХ  ДОХОДОВ БЮДЖЕТА ЗИМИНСКОГО  ГОРОДСКОГО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 МУНИЦИПАЛЬНОГО ОБРАЗОВАНИЯ ЗА 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2021 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г.          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Calibri" pitchFamily="34" charset="0"/>
              </a:rPr>
              <a:t>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04713"/>
              </p:ext>
            </p:extLst>
          </p:nvPr>
        </p:nvGraphicFramePr>
        <p:xfrm>
          <a:off x="4860032" y="1071563"/>
          <a:ext cx="4101407" cy="102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258"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План</a:t>
                      </a:r>
                    </a:p>
                    <a:p>
                      <a:pPr algn="ctr"/>
                      <a:r>
                        <a:rPr lang="ru-RU" sz="1100" b="1" dirty="0" smtClean="0"/>
                        <a:t>2021 год</a:t>
                      </a:r>
                      <a:endParaRPr lang="ru-RU" sz="11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Факт </a:t>
                      </a:r>
                    </a:p>
                    <a:p>
                      <a:pPr algn="ctr"/>
                      <a:r>
                        <a:rPr lang="ru-RU" sz="1100" b="1" dirty="0" smtClean="0"/>
                        <a:t>2021 год</a:t>
                      </a:r>
                      <a:endParaRPr lang="ru-RU" sz="1100" b="1" dirty="0"/>
                    </a:p>
                  </a:txBody>
                  <a:tcPr marL="91423" marR="91423" marT="45671" marB="45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исполнения</a:t>
                      </a:r>
                      <a:endParaRPr lang="ru-RU" sz="1100" b="1" dirty="0"/>
                    </a:p>
                  </a:txBody>
                  <a:tcPr marL="91423" marR="91423" marT="45671" marB="4567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003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Неналоговые доходы</a:t>
                      </a:r>
                      <a:endParaRPr lang="ru-RU" sz="1100" b="1" dirty="0"/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21 424,9</a:t>
                      </a:r>
                      <a:endParaRPr lang="ru-RU" sz="1100" b="1" dirty="0"/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22 084,1</a:t>
                      </a:r>
                      <a:endParaRPr lang="ru-RU" sz="1100" b="1" dirty="0"/>
                    </a:p>
                  </a:txBody>
                  <a:tcPr marL="91423" marR="91423" marT="45671" marB="456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103,1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 marL="91423" marR="91423" marT="45671" marB="456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441807"/>
              </p:ext>
            </p:extLst>
          </p:nvPr>
        </p:nvGraphicFramePr>
        <p:xfrm>
          <a:off x="265113" y="1836738"/>
          <a:ext cx="8699375" cy="49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0" name="TextBox 7"/>
          <p:cNvSpPr txBox="1">
            <a:spLocks noChangeArrowheads="1"/>
          </p:cNvSpPr>
          <p:nvPr/>
        </p:nvSpPr>
        <p:spPr bwMode="auto">
          <a:xfrm>
            <a:off x="5655862" y="3522391"/>
            <a:ext cx="77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dirty="0" smtClean="0">
                <a:solidFill>
                  <a:prstClr val="white"/>
                </a:solidFill>
                <a:cs typeface="+mn-cs"/>
              </a:rPr>
              <a:t>44,8%</a:t>
            </a:r>
            <a:endParaRPr lang="ru-RU" alt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2662386" y="4076945"/>
            <a:ext cx="77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dirty="0" smtClean="0">
                <a:solidFill>
                  <a:prstClr val="white"/>
                </a:solidFill>
                <a:cs typeface="+mn-cs"/>
              </a:rPr>
              <a:t>41,3%</a:t>
            </a:r>
            <a:endParaRPr lang="ru-RU" alt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2313" name="TextBox 14"/>
          <p:cNvSpPr txBox="1">
            <a:spLocks noChangeArrowheads="1"/>
          </p:cNvSpPr>
          <p:nvPr/>
        </p:nvSpPr>
        <p:spPr bwMode="auto">
          <a:xfrm>
            <a:off x="2987824" y="2565460"/>
            <a:ext cx="444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dirty="0" smtClean="0">
                <a:solidFill>
                  <a:prstClr val="white"/>
                </a:solidFill>
                <a:cs typeface="+mn-cs"/>
              </a:rPr>
              <a:t>8%</a:t>
            </a:r>
            <a:endParaRPr lang="ru-RU" alt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2314" name="TextBox 18"/>
          <p:cNvSpPr txBox="1">
            <a:spLocks noChangeArrowheads="1"/>
          </p:cNvSpPr>
          <p:nvPr/>
        </p:nvSpPr>
        <p:spPr bwMode="auto">
          <a:xfrm>
            <a:off x="3923928" y="2357437"/>
            <a:ext cx="651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r>
              <a:rPr lang="ru-RU" altLang="ru-RU" dirty="0" smtClean="0">
                <a:solidFill>
                  <a:prstClr val="white"/>
                </a:solidFill>
                <a:cs typeface="+mn-cs"/>
              </a:rPr>
              <a:t>5,3%</a:t>
            </a:r>
            <a:endParaRPr lang="ru-RU" altLang="ru-RU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67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23366</TotalTime>
  <Words>2505</Words>
  <Application>Microsoft Office PowerPoint</Application>
  <PresentationFormat>Экран (4:3)</PresentationFormat>
  <Paragraphs>768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Зиминского городского муниципального образования за 2021 г.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Ирина Сергеевна</dc:creator>
  <cp:lastModifiedBy>OIS</cp:lastModifiedBy>
  <cp:revision>1247</cp:revision>
  <cp:lastPrinted>2022-05-17T02:47:22Z</cp:lastPrinted>
  <dcterms:created xsi:type="dcterms:W3CDTF">2016-04-14T05:38:08Z</dcterms:created>
  <dcterms:modified xsi:type="dcterms:W3CDTF">2022-05-18T05:37:09Z</dcterms:modified>
</cp:coreProperties>
</file>