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4368" r:id="rId2"/>
  </p:sldMasterIdLst>
  <p:notesMasterIdLst>
    <p:notesMasterId r:id="rId35"/>
  </p:notes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360" r:id="rId15"/>
    <p:sldId id="380" r:id="rId16"/>
    <p:sldId id="408" r:id="rId17"/>
    <p:sldId id="382" r:id="rId18"/>
    <p:sldId id="384" r:id="rId19"/>
    <p:sldId id="366" r:id="rId20"/>
    <p:sldId id="367" r:id="rId21"/>
    <p:sldId id="388" r:id="rId22"/>
    <p:sldId id="386" r:id="rId23"/>
    <p:sldId id="387" r:id="rId24"/>
    <p:sldId id="370" r:id="rId25"/>
    <p:sldId id="372" r:id="rId26"/>
    <p:sldId id="374" r:id="rId27"/>
    <p:sldId id="375" r:id="rId28"/>
    <p:sldId id="376" r:id="rId29"/>
    <p:sldId id="377" r:id="rId30"/>
    <p:sldId id="403" r:id="rId31"/>
    <p:sldId id="406" r:id="rId32"/>
    <p:sldId id="407" r:id="rId33"/>
    <p:sldId id="312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329ED"/>
    <a:srgbClr val="D93D6D"/>
    <a:srgbClr val="00FF00"/>
    <a:srgbClr val="FF33CC"/>
    <a:srgbClr val="F2249A"/>
    <a:srgbClr val="66FF33"/>
    <a:srgbClr val="9F57BF"/>
    <a:srgbClr val="5CEFF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2801" autoAdjust="0"/>
  </p:normalViewPr>
  <p:slideViewPr>
    <p:cSldViewPr>
      <p:cViewPr varScale="1">
        <p:scale>
          <a:sx n="108" d="100"/>
          <a:sy n="108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49496937882771"/>
          <c:y val="4.4057617797775318E-2"/>
          <c:w val="0.52477927238261923"/>
          <c:h val="0.82705005624296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224154.4</c:v>
                </c:pt>
                <c:pt idx="1">
                  <c:v>219752.3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854404.3</c:v>
                </c:pt>
                <c:pt idx="1">
                  <c:v>943570.6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5999488"/>
        <c:axId val="212936192"/>
      </c:barChart>
      <c:catAx>
        <c:axId val="2059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936192"/>
        <c:crosses val="autoZero"/>
        <c:auto val="1"/>
        <c:lblAlgn val="ctr"/>
        <c:lblOffset val="100"/>
        <c:noMultiLvlLbl val="0"/>
      </c:catAx>
      <c:valAx>
        <c:axId val="21293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9948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583310003079594E-2"/>
          <c:w val="0.90978251740335492"/>
          <c:h val="0.85833344998460159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643979610076"/>
          <c:y val="5.8944259357764775E-2"/>
          <c:w val="0.84081247429185502"/>
          <c:h val="0.839445113245054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526174883898394E-2"/>
          <c:y val="4.410868870548415E-2"/>
          <c:w val="0.93147382511610166"/>
          <c:h val="0.86887054841534261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Лист2!$B$29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-0.19649271184464887"/>
                  <c:y val="9.215219976218787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2021г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. 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204,6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022430324166268"/>
                  <c:y val="-0.261680440819099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2022г</a:t>
                    </a:r>
                    <a:r>
                      <a:rPr lang="ru-RU" dirty="0" smtClean="0"/>
                      <a:t>.  </a:t>
                    </a:r>
                    <a:r>
                      <a:rPr lang="ru-RU" dirty="0"/>
                      <a:t>604,9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Лист2!$C$28:$D$28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Лист2!$C$29:$D$29</c:f>
              <c:numCache>
                <c:formatCode>_-* #,##0.0\ _₽_-;\-* #,##0.0\ _₽_-;_-* "-"?\ _₽_-;_-@_-</c:formatCode>
                <c:ptCount val="2"/>
                <c:pt idx="0">
                  <c:v>204.6</c:v>
                </c:pt>
                <c:pt idx="1">
                  <c:v>604.9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Лист2!$B$40</c:f>
              <c:strCache>
                <c:ptCount val="1"/>
                <c:pt idx="0">
                  <c:v>Социальная направленность</c:v>
                </c:pt>
              </c:strCache>
            </c:strRef>
          </c:tx>
          <c:dLbls>
            <c:dLbl>
              <c:idx val="0"/>
              <c:layout>
                <c:manualLayout>
                  <c:x val="-0.20672040260695237"/>
                  <c:y val="6.72298051302474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2021г</a:t>
                    </a:r>
                    <a:r>
                      <a:rPr lang="ru-RU" dirty="0" smtClean="0"/>
                      <a:t>.  </a:t>
                    </a:r>
                    <a:r>
                      <a:rPr lang="ru-RU" dirty="0"/>
                      <a:t>1 228,6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703892963704219"/>
                  <c:y val="-0.162046380124125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2022г</a:t>
                    </a:r>
                    <a:r>
                      <a:rPr lang="ru-RU" dirty="0" smtClean="0"/>
                      <a:t>.  </a:t>
                    </a:r>
                    <a:r>
                      <a:rPr lang="ru-RU" dirty="0"/>
                      <a:t>1 783,4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Лист2!$C$39:$D$39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Лист2!$C$40:$D$40</c:f>
              <c:numCache>
                <c:formatCode>_-* #,##0.0\ _₽_-;\-* #,##0.0\ _₽_-;_-* "-"?\ _₽_-;_-@_-</c:formatCode>
                <c:ptCount val="2"/>
                <c:pt idx="0">
                  <c:v>1228.5999999999999</c:v>
                </c:pt>
                <c:pt idx="1">
                  <c:v>1783.4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58561459720597"/>
          <c:y val="0.14607050090988599"/>
          <c:w val="0.87941438540279404"/>
          <c:h val="0.85220843268698132"/>
        </c:manualLayout>
      </c:layout>
      <c:pie3DChart>
        <c:varyColors val="1"/>
        <c:ser>
          <c:idx val="0"/>
          <c:order val="0"/>
          <c:tx>
            <c:strRef>
              <c:f>Лист2!$B$53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D93D6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rgbClr val="5329E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23168006953486295"/>
                  <c:y val="-0.2627043904989843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2021г</a:t>
                    </a:r>
                    <a:r>
                      <a:rPr lang="ru-RU" smtClean="0"/>
                      <a:t>.  </a:t>
                    </a:r>
                    <a:r>
                      <a:rPr lang="ru-RU"/>
                      <a:t>51,1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549880340921769"/>
                  <c:y val="0.109319502825767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2022г</a:t>
                    </a:r>
                    <a:r>
                      <a:rPr lang="ru-RU" dirty="0" smtClean="0"/>
                      <a:t>.  </a:t>
                    </a:r>
                    <a:r>
                      <a:rPr lang="ru-RU" dirty="0"/>
                      <a:t>21,6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Лист2!$C$52:$D$52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Лист2!$C$53:$D$53</c:f>
              <c:numCache>
                <c:formatCode>_-* #,##0.0\ _₽_-;\-* #,##0.0\ _₽_-;_-* "-"?\ _₽_-;_-@_-</c:formatCode>
                <c:ptCount val="2"/>
                <c:pt idx="0">
                  <c:v>51.1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Лист2!$B$58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2334056371769651"/>
                  <c:y val="-0.1179335821068810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/>
                      <a:t>2021г</a:t>
                    </a:r>
                    <a:r>
                      <a:rPr lang="ru-RU" b="1" dirty="0" smtClean="0"/>
                      <a:t>.  </a:t>
                    </a:r>
                    <a:r>
                      <a:rPr lang="ru-RU" b="1" dirty="0"/>
                      <a:t>133,4   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542335065507071"/>
                  <c:y val="7.805883512519126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2022г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.  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121,3   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Лист2!$C$57:$D$57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Лист2!$C$58:$D$58</c:f>
              <c:numCache>
                <c:formatCode>_-* #,##0.0\ _₽_-;\-* #,##0.0\ _₽_-;_-* "-"?\ _₽_-;_-@_-</c:formatCode>
                <c:ptCount val="2"/>
                <c:pt idx="0">
                  <c:v>133.4</c:v>
                </c:pt>
                <c:pt idx="1">
                  <c:v>121.3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85194598974097E-3"/>
          <c:y val="0.15652562197157707"/>
          <c:w val="0.55866997162916854"/>
          <c:h val="0.76136208194088639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6"/>
            <c:bubble3D val="0"/>
            <c:explosion val="1"/>
          </c:dPt>
          <c:dPt>
            <c:idx val="7"/>
            <c:bubble3D val="0"/>
            <c:explosion val="0"/>
          </c:dPt>
          <c:dPt>
            <c:idx val="9"/>
            <c:bubble3D val="0"/>
            <c:explosion val="0"/>
          </c:dPt>
          <c:dPt>
            <c:idx val="10"/>
            <c:bubble3D val="0"/>
            <c:explosion val="0"/>
          </c:dPt>
          <c:dPt>
            <c:idx val="11"/>
            <c:bubble3D val="0"/>
            <c:explosion val="0"/>
          </c:dPt>
          <c:dLbls>
            <c:dLbl>
              <c:idx val="0"/>
              <c:layout>
                <c:manualLayout>
                  <c:x val="0"/>
                  <c:y val="-2.2426095820591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266928787496966E-2"/>
                  <c:y val="-0.154859378700059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196581590302065E-2"/>
                  <c:y val="-0.116461772649576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15985486707439E-2"/>
                  <c:y val="-4.25514432799496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0277777777777769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192128155588855"/>
                  <c:y val="8.13792659882189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188121825668874"/>
                  <c:y val="-9.7706572851944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7.9874142258809538E-2"/>
                  <c:y val="-0.12479421995611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0,0004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5.2989934271079182E-2"/>
                  <c:y val="-0.1598756495371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3077941655985837E-3"/>
                  <c:y val="-6.64158505603356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3.0793439392009739E-2"/>
                  <c:y val="-0.159883958442547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4.8456788450786409E-2"/>
                  <c:y val="-0.118838888939323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Лист3!$B$5:$B$17</c:f>
              <c:strCache>
                <c:ptCount val="13"/>
                <c:pt idx="0">
                  <c:v>Общегосударственные вопросы                    (136 519,8)</c:v>
                </c:pt>
                <c:pt idx="1">
                  <c:v>Национальная оборона (2 380,5)</c:v>
                </c:pt>
                <c:pt idx="2">
                  <c:v>Национальная безопасность и правоохранительная деятельность           (6 648,9)</c:v>
                </c:pt>
                <c:pt idx="3">
                  <c:v>Национальная экономика(121 292,9)</c:v>
                </c:pt>
                <c:pt idx="4">
                  <c:v>Жилищно-коммунальное хозяйство         (604 917,4)</c:v>
                </c:pt>
                <c:pt idx="5">
                  <c:v>Охрана окружающей среды(3 511,8)</c:v>
                </c:pt>
                <c:pt idx="6">
                  <c:v>Образование(1 561 430,9)</c:v>
                </c:pt>
                <c:pt idx="7">
                  <c:v>Культура, кинематография                    (72 024,5)</c:v>
                </c:pt>
                <c:pt idx="8">
                  <c:v>Здравоохранение(225,7)</c:v>
                </c:pt>
                <c:pt idx="9">
                  <c:v>Социальная политика(59 934,8)</c:v>
                </c:pt>
                <c:pt idx="10">
                  <c:v>Физическая культура и спорт                          (90 054,3)</c:v>
                </c:pt>
                <c:pt idx="11">
                  <c:v>Средства массовой информации                        (8 776,7)</c:v>
                </c:pt>
                <c:pt idx="12">
                  <c:v>Обслуживание государственного и муниципального долга(10,1)</c:v>
                </c:pt>
              </c:strCache>
            </c:strRef>
          </c:cat>
          <c:val>
            <c:numRef>
              <c:f>Лист3!$C$5:$C$17</c:f>
              <c:numCache>
                <c:formatCode>0.0%</c:formatCode>
                <c:ptCount val="13"/>
                <c:pt idx="0">
                  <c:v>5.1174551771257952E-2</c:v>
                </c:pt>
                <c:pt idx="1">
                  <c:v>8.9233225137657377E-4</c:v>
                </c:pt>
                <c:pt idx="2">
                  <c:v>2.4923452661952113E-3</c:v>
                </c:pt>
                <c:pt idx="3">
                  <c:v>4.5466736623815847E-2</c:v>
                </c:pt>
                <c:pt idx="4">
                  <c:v>0.22675375149710708</c:v>
                </c:pt>
                <c:pt idx="5">
                  <c:v>1.3164009243370098E-3</c:v>
                </c:pt>
                <c:pt idx="6">
                  <c:v>0.58530357083215701</c:v>
                </c:pt>
                <c:pt idx="7">
                  <c:v>2.69984390839202E-2</c:v>
                </c:pt>
                <c:pt idx="8">
                  <c:v>8.4603818162441797E-5</c:v>
                </c:pt>
                <c:pt idx="9">
                  <c:v>2.246660576341301E-2</c:v>
                </c:pt>
                <c:pt idx="10">
                  <c:v>3.3756923446814274E-2</c:v>
                </c:pt>
                <c:pt idx="11">
                  <c:v>3.2899527286942977E-3</c:v>
                </c:pt>
                <c:pt idx="12">
                  <c:v>3.7859927489617286E-6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393663576675766"/>
          <c:y val="1.3044981490374518E-2"/>
          <c:w val="0.31564672579288844"/>
          <c:h val="0.977488867220768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62259937219778E-2"/>
          <c:y val="4.3171763259181248E-2"/>
          <c:w val="0.60239869769648946"/>
          <c:h val="0.91092390038854132"/>
        </c:manualLayout>
      </c:layout>
      <c:doughnutChart>
        <c:varyColors val="1"/>
        <c:ser>
          <c:idx val="0"/>
          <c:order val="0"/>
          <c:spPr>
            <a:solidFill>
              <a:srgbClr val="002060"/>
            </a:solidFill>
          </c:spPr>
          <c:explosion val="25"/>
          <c:dPt>
            <c:idx val="0"/>
            <c:bubble3D val="0"/>
            <c:spPr>
              <a:solidFill>
                <a:srgbClr val="660066"/>
              </a:solidFill>
            </c:spPr>
          </c:dPt>
          <c:dPt>
            <c:idx val="1"/>
            <c:bubble3D val="0"/>
          </c:dPt>
          <c:dLbls>
            <c:txPr>
              <a:bodyPr/>
              <a:lstStyle/>
              <a:p>
                <a:pPr>
                  <a:defRPr sz="2800" b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Лист2!$B$5:$B$6</c:f>
              <c:strCache>
                <c:ptCount val="2"/>
                <c:pt idx="0">
                  <c:v>Программные расходы (2 481 801,4)</c:v>
                </c:pt>
                <c:pt idx="1">
                  <c:v>Не программные расходы (185 926,9)</c:v>
                </c:pt>
              </c:strCache>
            </c:strRef>
          </c:cat>
          <c:val>
            <c:numRef>
              <c:f>Лист2!$C$5:$C$6</c:f>
              <c:numCache>
                <c:formatCode>#,##0.0</c:formatCode>
                <c:ptCount val="2"/>
                <c:pt idx="0">
                  <c:v>2481801.4</c:v>
                </c:pt>
                <c:pt idx="1">
                  <c:v>185926.9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84988767726369"/>
          <c:y val="0.31617643701689158"/>
          <c:w val="0.34074097699125711"/>
          <c:h val="0.464287834076274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70773265623173E-2"/>
          <c:y val="0.1673741379162999"/>
          <c:w val="0.94165845346875365"/>
          <c:h val="0.686596788391033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053346808546183E-2"/>
                  <c:y val="-6.299086426294514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263 118,4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497870136812388E-2"/>
                  <c:y val="6.8319332040030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на 2022 год</c:v>
                </c:pt>
                <c:pt idx="1">
                  <c:v>Фактическое поступление за 2022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263118.40000000002</c:v>
                </c:pt>
                <c:pt idx="1">
                  <c:v>269031.3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749806427828204E-2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86742969736544E-2"/>
                  <c:y val="5.6057759455298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на 2022 год</c:v>
                </c:pt>
                <c:pt idx="1">
                  <c:v>Фактическое поступление за 2022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2480346.1</c:v>
                </c:pt>
                <c:pt idx="1">
                  <c:v>2398094.1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15291776"/>
        <c:axId val="215293312"/>
        <c:axId val="0"/>
      </c:bar3DChart>
      <c:catAx>
        <c:axId val="215291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5293312"/>
        <c:crosses val="autoZero"/>
        <c:auto val="1"/>
        <c:lblAlgn val="ctr"/>
        <c:lblOffset val="100"/>
        <c:noMultiLvlLbl val="0"/>
      </c:catAx>
      <c:valAx>
        <c:axId val="2152933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52917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90"/>
      <c:rAngAx val="0"/>
      <c:perspective val="8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6745085470085467E-2"/>
          <c:w val="0.99255781464622073"/>
          <c:h val="0.90200045807415985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ln w="292100"/>
            </c:spPr>
          </c:dPt>
          <c:dLbls>
            <c:dLbl>
              <c:idx val="0"/>
              <c:layout>
                <c:manualLayout>
                  <c:x val="2.6791867883314086E-2"/>
                  <c:y val="-0.40568760683760685"/>
                </c:manualLayout>
              </c:layout>
              <c:spPr/>
              <c:txPr>
                <a:bodyPr/>
                <a:lstStyle/>
                <a:p>
                  <a:pPr>
                    <a:defRPr sz="20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618457735202022E-2"/>
                  <c:y val="-0.11060961538461539"/>
                </c:manualLayout>
              </c:layout>
              <c:spPr/>
              <c:txPr>
                <a:bodyPr/>
                <a:lstStyle/>
                <a:p>
                  <a:pPr>
                    <a:defRPr sz="20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89482082828836E-3"/>
                  <c:y val="-0.12743888888888888"/>
                </c:manualLayout>
              </c:layout>
              <c:spPr/>
              <c:txPr>
                <a:bodyPr/>
                <a:lstStyle/>
                <a:p>
                  <a:pPr>
                    <a:defRPr sz="20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53726230207889E-3"/>
                  <c:y val="-0.1135758547008547"/>
                </c:manualLayout>
              </c:layout>
              <c:spPr/>
              <c:txPr>
                <a:bodyPr/>
                <a:lstStyle/>
                <a:p>
                  <a:pPr>
                    <a:defRPr sz="20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02021935018302E-3"/>
                  <c:y val="-0.11904529914529914"/>
                </c:manualLayout>
              </c:layout>
              <c:spPr/>
              <c:txPr>
                <a:bodyPr/>
                <a:lstStyle/>
                <a:p>
                  <a:pPr>
                    <a:defRPr sz="20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Лист2!$C$4:$C$8</c:f>
              <c:numCache>
                <c:formatCode>#,##0.0</c:formatCode>
                <c:ptCount val="5"/>
                <c:pt idx="0">
                  <c:v>62813.3</c:v>
                </c:pt>
                <c:pt idx="1">
                  <c:v>5195.2</c:v>
                </c:pt>
                <c:pt idx="2">
                  <c:v>12993.1</c:v>
                </c:pt>
                <c:pt idx="3">
                  <c:v>10346.5</c:v>
                </c:pt>
                <c:pt idx="4">
                  <c:v>10046.5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4521728"/>
        <c:axId val="214523264"/>
        <c:axId val="0"/>
      </c:bar3DChart>
      <c:catAx>
        <c:axId val="214521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14523264"/>
        <c:crosses val="autoZero"/>
        <c:auto val="1"/>
        <c:lblAlgn val="ctr"/>
        <c:lblOffset val="100"/>
        <c:noMultiLvlLbl val="0"/>
      </c:catAx>
      <c:valAx>
        <c:axId val="2145232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14521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67142902544179E-2"/>
          <c:y val="0"/>
          <c:w val="0.91583285709745577"/>
          <c:h val="0.915834860289388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3.8833605644225055E-2"/>
                  <c:y val="2.0768427921154299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5293662579795E-2"/>
                  <c:y val="2.8912998737844892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233477.2</c:v>
                </c:pt>
                <c:pt idx="1">
                  <c:v>269031.3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1513107.4</c:v>
                </c:pt>
                <c:pt idx="1">
                  <c:v>2398094.1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5408640"/>
        <c:axId val="215410176"/>
      </c:barChart>
      <c:catAx>
        <c:axId val="2154086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215410176"/>
        <c:crosses val="autoZero"/>
        <c:auto val="1"/>
        <c:lblAlgn val="ctr"/>
        <c:lblOffset val="100"/>
        <c:noMultiLvlLbl val="0"/>
      </c:catAx>
      <c:valAx>
        <c:axId val="21541017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215408640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>
          <a:glow rad="139700">
            <a:schemeClr val="accent3">
              <a:satMod val="175000"/>
              <a:alpha val="40000"/>
            </a:schemeClr>
          </a:glow>
        </a:effectLst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5329ED"/>
              </a:solidFill>
            </c:spPr>
          </c:dPt>
          <c:dPt>
            <c:idx val="7"/>
            <c:bubble3D val="0"/>
            <c:spPr>
              <a:solidFill>
                <a:srgbClr val="99FF99"/>
              </a:solidFill>
            </c:spPr>
          </c:dPt>
          <c:dLbls>
            <c:dLbl>
              <c:idx val="0"/>
              <c:layout>
                <c:manualLayout>
                  <c:x val="-0.21626549172946452"/>
                  <c:y val="-0.203646717441613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3"/>
                  <c:y val="-9.7318710088826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32158847752235E-4"/>
                  <c:y val="-2.05549093924669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3953436068079E-2"/>
                  <c:y val="-3.20402711789307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723598010338504E-3"/>
                  <c:y val="-6.4484706142990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389220529245623E-2"/>
                  <c:y val="-0.126324010622023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9226761615466398E-3"/>
                  <c:y val="-0.10966086167718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75307982943178E-2"/>
                  <c:y val="-0.117047703301868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 ЕНВД, ЕСХН</c:v>
                </c:pt>
                <c:pt idx="4">
                  <c:v>Патент</c:v>
                </c:pt>
                <c:pt idx="5">
                  <c:v>Налог на иущество ФЛ</c:v>
                </c:pt>
                <c:pt idx="6">
                  <c:v>Земельный налог</c:v>
                </c:pt>
                <c:pt idx="7">
                  <c:v>Гос. 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157779</c:v>
                </c:pt>
                <c:pt idx="1">
                  <c:v>15626</c:v>
                </c:pt>
                <c:pt idx="2">
                  <c:v>19918</c:v>
                </c:pt>
                <c:pt idx="3">
                  <c:v>408</c:v>
                </c:pt>
                <c:pt idx="4">
                  <c:v>7183</c:v>
                </c:pt>
                <c:pt idx="5">
                  <c:v>7434</c:v>
                </c:pt>
                <c:pt idx="6">
                  <c:v>14359</c:v>
                </c:pt>
                <c:pt idx="7">
                  <c:v>9595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273880137979252"/>
          <c:y val="2.8879892974854653E-2"/>
          <c:w val="0.26865781850797066"/>
          <c:h val="0.58212031224925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bubble3D val="0"/>
          </c:dPt>
          <c:dLbls>
            <c:dLbl>
              <c:idx val="0"/>
              <c:layout>
                <c:manualLayout>
                  <c:x val="3.3529190315396223E-2"/>
                  <c:y val="-1.9410434630135198E-2"/>
                </c:manualLayout>
              </c:layout>
              <c:tx>
                <c:rich>
                  <a:bodyPr/>
                  <a:lstStyle/>
                  <a:p>
                    <a:pPr>
                      <a:defRPr sz="1075" b="1">
                        <a:solidFill>
                          <a:schemeClr val="tx1"/>
                        </a:solidFill>
                      </a:defRPr>
                    </a:pPr>
                    <a:r>
                      <a:rPr lang="ru-RU" sz="1000" dirty="0">
                        <a:solidFill>
                          <a:schemeClr val="tx1"/>
                        </a:solidFill>
                      </a:rPr>
                      <a:t>Доходы от использования имущества, находящегося в гос. и муницип. собственности; 9718</a:t>
                    </a:r>
                    <a:endParaRPr lang="ru-RU" sz="10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99997460157927E-3"/>
                  <c:y val="-8.9055035751932354E-2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590437766725828E-2"/>
                  <c:y val="0.21232998207815881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416624757525685E-2"/>
                  <c:y val="0.18202270099885209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7071072264629775"/>
                  <c:y val="2.0715120202747201E-2"/>
                </c:manualLayout>
              </c:layout>
              <c:tx>
                <c:rich>
                  <a:bodyPr/>
                  <a:lstStyle/>
                  <a:p>
                    <a:pPr>
                      <a:defRPr sz="1075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Доходы от продажи материальных и нематериальных активов; 1322,0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452848624182775E-2"/>
                  <c:y val="-4.5378778259200711E-3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7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муницип.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Прочие неналоговые доходы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9718</c:v>
                </c:pt>
                <c:pt idx="1">
                  <c:v>1014</c:v>
                </c:pt>
                <c:pt idx="2">
                  <c:v>2270</c:v>
                </c:pt>
                <c:pt idx="3">
                  <c:v>21814</c:v>
                </c:pt>
                <c:pt idx="4">
                  <c:v>1322</c:v>
                </c:pt>
                <c:pt idx="5">
                  <c:v>591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549265106151334E-2"/>
          <c:y val="2.4336283185840708E-2"/>
          <c:w val="0.93934209503071786"/>
          <c:h val="0.681238067033656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60464539752700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2249A"/>
                        </a:solidFill>
                      </a:rPr>
                      <a:t>268</a:t>
                    </a:r>
                    <a:r>
                      <a:rPr lang="ru-RU" sz="1600" b="1" dirty="0">
                        <a:solidFill>
                          <a:srgbClr val="F2249A"/>
                        </a:solidFill>
                      </a:rPr>
                      <a:t> </a:t>
                    </a:r>
                    <a:r>
                      <a:rPr lang="en-US" sz="1600" b="1" dirty="0">
                        <a:solidFill>
                          <a:srgbClr val="F2249A"/>
                        </a:solidFill>
                      </a:rPr>
                      <a:t>380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874937010079127E-2"/>
                  <c:y val="7.30032284462801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F2249A"/>
                        </a:solidFill>
                      </a:rPr>
                      <a:t>1</a:t>
                    </a:r>
                    <a:r>
                      <a:rPr lang="ru-RU" sz="1600" b="1">
                        <a:solidFill>
                          <a:srgbClr val="F2249A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F2249A"/>
                        </a:solidFill>
                      </a:rPr>
                      <a:t>407</a:t>
                    </a:r>
                    <a:r>
                      <a:rPr lang="ru-RU" sz="1600" b="1">
                        <a:solidFill>
                          <a:srgbClr val="F2249A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F2249A"/>
                        </a:solidFill>
                      </a:rPr>
                      <a:t>476,8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4009517233413E-2"/>
                  <c:y val="-2.875884756974672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F2249A"/>
                        </a:solidFill>
                      </a:rPr>
                      <a:t>695</a:t>
                    </a:r>
                    <a:r>
                      <a:rPr lang="ru-RU" sz="1600" b="1">
                        <a:solidFill>
                          <a:srgbClr val="F2249A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F2249A"/>
                        </a:solidFill>
                      </a:rPr>
                      <a:t>859,6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879872851593164E-3"/>
                  <c:y val="2.6082399022094873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F2249A"/>
                        </a:solidFill>
                      </a:rPr>
                      <a:t>29</a:t>
                    </a:r>
                    <a:r>
                      <a:rPr lang="ru-RU" sz="1600" b="1">
                        <a:solidFill>
                          <a:srgbClr val="F2249A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F2249A"/>
                        </a:solidFill>
                      </a:rPr>
                      <a:t>732,7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2249A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МБТ, прочие безвозмездные поступления и доходы от возврата остатков субсидий, субвенций и иных МБТ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268380</c:v>
                </c:pt>
                <c:pt idx="1">
                  <c:v>1407476.8</c:v>
                </c:pt>
                <c:pt idx="2">
                  <c:v>695859.6</c:v>
                </c:pt>
                <c:pt idx="3">
                  <c:v>29732.7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8.745584742191179E-3"/>
          <c:y val="0.23610526938394605"/>
          <c:w val="0.30492571532455992"/>
          <c:h val="0.7390568933110764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09131093828398"/>
          <c:y val="2.384807156674831E-2"/>
          <c:w val="0.80860180739983323"/>
          <c:h val="0.9142718164090493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8218597700117886E-3"/>
                  <c:y val="-3.825570973998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1859770011763E-3"/>
                  <c:y val="5.076976180607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765091950411242E-3"/>
                  <c:y val="-3.375503800586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65091950411762E-3"/>
                  <c:y val="4.72570532082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#,##0.000</c:formatCode>
                <c:ptCount val="5"/>
                <c:pt idx="0">
                  <c:v>224154.4</c:v>
                </c:pt>
                <c:pt idx="1">
                  <c:v>219752.3</c:v>
                </c:pt>
                <c:pt idx="2">
                  <c:v>204763.3</c:v>
                </c:pt>
                <c:pt idx="3">
                  <c:v>233477.2</c:v>
                </c:pt>
                <c:pt idx="4">
                  <c:v>269031.3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-2.1163948275088201E-2"/>
                  <c:y val="-2.2503535862380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437195400235278E-3"/>
                  <c:y val="2.250335867057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29527585123591E-2"/>
                  <c:y val="-3.150470213881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1859770011763E-3"/>
                  <c:y val="1.800268693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29154645894022E-2"/>
                  <c:y val="-3.06274457005615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#,##0.000</c:formatCode>
                <c:ptCount val="5"/>
                <c:pt idx="0">
                  <c:v>854404.3</c:v>
                </c:pt>
                <c:pt idx="1">
                  <c:v>943570.6</c:v>
                </c:pt>
                <c:pt idx="2">
                  <c:v>1095881.1000000001</c:v>
                </c:pt>
                <c:pt idx="3">
                  <c:v>1515023.4</c:v>
                </c:pt>
                <c:pt idx="4">
                  <c:v>2401388.7999999998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 исполнение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5396737930105863E-2"/>
                  <c:y val="-4.050604560704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001343468231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109298850058811E-2"/>
                  <c:y val="-4.075323032969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16934611678711E-3"/>
                  <c:y val="1.3501960903535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084003253034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#,##0.000</c:formatCode>
                <c:ptCount val="5"/>
                <c:pt idx="0">
                  <c:v>1078558.7</c:v>
                </c:pt>
                <c:pt idx="1">
                  <c:v>1163322.8999999999</c:v>
                </c:pt>
                <c:pt idx="2">
                  <c:v>1297644.3999999999</c:v>
                </c:pt>
                <c:pt idx="3">
                  <c:v>1746584.6</c:v>
                </c:pt>
                <c:pt idx="4">
                  <c:v>2667124.4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9551872"/>
        <c:axId val="159553408"/>
        <c:axId val="224228224"/>
      </c:line3DChart>
      <c:catAx>
        <c:axId val="1595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59553408"/>
        <c:crosses val="autoZero"/>
        <c:auto val="1"/>
        <c:lblAlgn val="ctr"/>
        <c:lblOffset val="100"/>
        <c:noMultiLvlLbl val="0"/>
      </c:catAx>
      <c:valAx>
        <c:axId val="159553408"/>
        <c:scaling>
          <c:orientation val="minMax"/>
        </c:scaling>
        <c:delete val="1"/>
        <c:axPos val="l"/>
        <c:majorGridlines>
          <c:spPr>
            <a:ln w="9521" cap="flat" cmpd="sng" algn="ctr">
              <a:solidFill>
                <a:schemeClr val="accent6"/>
              </a:solidFill>
              <a:prstDash val="solid"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159551872"/>
        <c:crosses val="autoZero"/>
        <c:crossBetween val="between"/>
      </c:valAx>
      <c:serAx>
        <c:axId val="224228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59553408"/>
        <c:crosses val="autoZero"/>
      </c:ser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"/>
          <c:y val="0.83583839217456657"/>
          <c:w val="0.320466766750513"/>
          <c:h val="0.12619280588636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36487055706512E-2"/>
          <c:y val="6.8532892358457109E-2"/>
          <c:w val="0.95776351294429463"/>
          <c:h val="0.91723265145962052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773852404674076"/>
          <c:h val="0.95119044286154264"/>
        </c:manualLayout>
      </c:layout>
      <c:pie3DChart>
        <c:varyColors val="1"/>
        <c:ser>
          <c:idx val="0"/>
          <c:order val="0"/>
          <c:tx>
            <c:strRef>
              <c:f>Лист2!$B$4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1905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metal"/>
          </c:spPr>
          <c:explosion val="6"/>
          <c:dPt>
            <c:idx val="0"/>
            <c:bubble3D val="0"/>
            <c:explosion val="0"/>
            <c:spPr>
              <a:gradFill rotWithShape="1">
                <a:gsLst>
                  <a:gs pos="0">
                    <a:srgbClr val="FF8021">
                      <a:lumMod val="9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FF8021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rgbClr val="4E67C8">
                      <a:lumMod val="95000"/>
                    </a:srgbClr>
                  </a:gs>
                  <a:gs pos="100000">
                    <a:srgbClr val="4E67C8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4E67C8">
                    <a:shade val="30000"/>
                    <a:satMod val="120000"/>
                  </a:srgbClr>
                </a:contourClr>
              </a:sp3d>
            </c:spPr>
          </c:dPt>
          <c:dLbls>
            <c:dLbl>
              <c:idx val="0"/>
              <c:layout>
                <c:manualLayout>
                  <c:x val="-0.27603343592688317"/>
                  <c:y val="4.3402270900241589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ysClr val="window" lastClr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 smtClean="0"/>
                      <a:t>2021г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122,9   </a:t>
                    </a:r>
                    <a:endParaRPr lang="ru-RU" dirty="0"/>
                  </a:p>
                </c:rich>
              </c:tx>
              <c:spPr>
                <a:gradFill rotWithShape="1">
                  <a:gsLst>
                    <a:gs pos="0">
                      <a:srgbClr val="FF8021">
                        <a:lumMod val="95000"/>
                      </a:srgbClr>
                    </a:gs>
                    <a:gs pos="100000">
                      <a:srgbClr val="FF8021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/>
                  <a:lightRig rig="threePt" dir="t"/>
                </a:scene3d>
                <a:sp3d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950221974954626"/>
                  <c:y val="-0.1216495422604217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ysClr val="window" lastClr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 smtClean="0"/>
                      <a:t>2022г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136,5   </a:t>
                    </a:r>
                    <a:endParaRPr lang="ru-RU" dirty="0"/>
                  </a:p>
                </c:rich>
              </c:tx>
              <c:spPr>
                <a:gradFill rotWithShape="1">
                  <a:gsLst>
                    <a:gs pos="0">
                      <a:srgbClr val="4E67C8">
                        <a:lumMod val="95000"/>
                      </a:srgbClr>
                    </a:gs>
                    <a:gs pos="100000">
                      <a:srgbClr val="4E67C8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/>
                  <a:lightRig rig="threePt" dir="t"/>
                </a:scene3d>
                <a:sp3d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Лист2!$C$3:$D$3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Лист2!$C$4:$D$4</c:f>
              <c:numCache>
                <c:formatCode>_-* #,##0.0\ _₽_-;\-* #,##0.0\ _₽_-;_-* "-"?\ _₽_-;_-@_-</c:formatCode>
                <c:ptCount val="2"/>
                <c:pt idx="0">
                  <c:v>108.6</c:v>
                </c:pt>
                <c:pt idx="1">
                  <c:v>122.9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60B64-D332-4414-9424-32698DFD547E}" type="doc">
      <dgm:prSet loTypeId="urn:microsoft.com/office/officeart/2005/8/layout/chevron2" loCatId="process" qsTypeId="urn:microsoft.com/office/officeart/2005/8/quickstyle/3d2#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BD4FD5-275C-453C-AEBA-54BD13F91E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BA1FDE-003C-408E-B651-7DAD9B9CF3D0}" type="parTrans" cxnId="{17101F7D-5DFD-498F-A843-C5BDD403F6EA}">
      <dgm:prSet/>
      <dgm:spPr/>
      <dgm:t>
        <a:bodyPr/>
        <a:lstStyle/>
        <a:p>
          <a:endParaRPr lang="ru-RU"/>
        </a:p>
      </dgm:t>
    </dgm:pt>
    <dgm:pt modelId="{E21AABA7-8C45-4D65-8FC3-34311BF26928}" type="sibTrans" cxnId="{17101F7D-5DFD-498F-A843-C5BDD403F6EA}">
      <dgm:prSet/>
      <dgm:spPr/>
      <dgm:t>
        <a:bodyPr/>
        <a:lstStyle/>
        <a:p>
          <a:endParaRPr lang="ru-RU"/>
        </a:p>
      </dgm:t>
    </dgm:pt>
    <dgm:pt modelId="{CBED3D6B-AB9E-41C3-BE7B-B9CD300563D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4597F0-E5B5-43C8-A0A9-54BDF714AE8B}" type="parTrans" cxnId="{B61503C8-E154-4646-A485-7DF6201C91F2}">
      <dgm:prSet/>
      <dgm:spPr/>
      <dgm:t>
        <a:bodyPr/>
        <a:lstStyle/>
        <a:p>
          <a:endParaRPr lang="ru-RU"/>
        </a:p>
      </dgm:t>
    </dgm:pt>
    <dgm:pt modelId="{B28497FC-B3F3-4026-89A6-B9244F2DCA25}" type="sibTrans" cxnId="{B61503C8-E154-4646-A485-7DF6201C91F2}">
      <dgm:prSet/>
      <dgm:spPr/>
      <dgm:t>
        <a:bodyPr/>
        <a:lstStyle/>
        <a:p>
          <a:endParaRPr lang="ru-RU"/>
        </a:p>
      </dgm:t>
    </dgm:pt>
    <dgm:pt modelId="{77C69B1E-2B9F-41FF-A195-539B5BD438C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103,9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337D40-1B64-45EA-A8A4-64734E6840CD}" type="parTrans" cxnId="{1C0ACCD1-7FD4-4C62-AB06-830A9C01627C}">
      <dgm:prSet/>
      <dgm:spPr/>
      <dgm:t>
        <a:bodyPr/>
        <a:lstStyle/>
        <a:p>
          <a:endParaRPr lang="ru-RU"/>
        </a:p>
      </dgm:t>
    </dgm:pt>
    <dgm:pt modelId="{368F8C4D-D294-4765-9A21-3472BC1EA722}" type="sibTrans" cxnId="{1C0ACCD1-7FD4-4C62-AB06-830A9C01627C}">
      <dgm:prSet/>
      <dgm:spPr/>
      <dgm:t>
        <a:bodyPr/>
        <a:lstStyle/>
        <a:p>
          <a:endParaRPr lang="ru-RU"/>
        </a:p>
      </dgm:t>
    </dgm:pt>
    <dgm:pt modelId="{9E786375-C752-4951-8631-8553E15CA75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9E35CC-315A-4152-A104-155BD1C69FD3}" type="parTrans" cxnId="{C0B6873A-70A6-46D2-A1F2-58A2B4DA0C8F}">
      <dgm:prSet/>
      <dgm:spPr/>
      <dgm:t>
        <a:bodyPr/>
        <a:lstStyle/>
        <a:p>
          <a:endParaRPr lang="ru-RU"/>
        </a:p>
      </dgm:t>
    </dgm:pt>
    <dgm:pt modelId="{73703C7F-BE86-4FD0-9074-6D2329B0FF7A}" type="sibTrans" cxnId="{C0B6873A-70A6-46D2-A1F2-58A2B4DA0C8F}">
      <dgm:prSet/>
      <dgm:spPr/>
      <dgm:t>
        <a:bodyPr/>
        <a:lstStyle/>
        <a:p>
          <a:endParaRPr lang="ru-RU"/>
        </a:p>
      </dgm:t>
    </dgm:pt>
    <dgm:pt modelId="{31CCABBF-D933-4644-BA50-FBFDD806400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310,5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9C2B6C-0B0A-43D6-83B1-2C8BCFEEE284}" type="sibTrans" cxnId="{EE8B7745-43BB-411A-8AF6-5D929C667B4A}">
      <dgm:prSet/>
      <dgm:spPr/>
      <dgm:t>
        <a:bodyPr/>
        <a:lstStyle/>
        <a:p>
          <a:endParaRPr lang="ru-RU"/>
        </a:p>
      </dgm:t>
    </dgm:pt>
    <dgm:pt modelId="{35B6496D-0E0B-424C-8813-1E69E2BD7EE0}" type="parTrans" cxnId="{EE8B7745-43BB-411A-8AF6-5D929C667B4A}">
      <dgm:prSet/>
      <dgm:spPr/>
      <dgm:t>
        <a:bodyPr/>
        <a:lstStyle/>
        <a:p>
          <a:endParaRPr lang="ru-RU"/>
        </a:p>
      </dgm:t>
    </dgm:pt>
    <dgm:pt modelId="{61FFD13A-1792-427A-A1F3-2E34F191C68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272,9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854A56-32AB-46E4-8A57-8BCBAA849DE1}" type="sibTrans" cxnId="{8E5972B3-23C9-490E-86D6-3759660DE8B2}">
      <dgm:prSet/>
      <dgm:spPr/>
      <dgm:t>
        <a:bodyPr/>
        <a:lstStyle/>
        <a:p>
          <a:endParaRPr lang="ru-RU"/>
        </a:p>
      </dgm:t>
    </dgm:pt>
    <dgm:pt modelId="{4D004A6B-0044-4BB5-B1E0-EA10879577EC}" type="parTrans" cxnId="{8E5972B3-23C9-490E-86D6-3759660DE8B2}">
      <dgm:prSet/>
      <dgm:spPr/>
      <dgm:t>
        <a:bodyPr/>
        <a:lstStyle/>
        <a:p>
          <a:endParaRPr lang="ru-RU"/>
        </a:p>
      </dgm:t>
    </dgm:pt>
    <dgm:pt modelId="{8571194E-E6AD-428D-9247-2619ACEDF2EC}" type="pres">
      <dgm:prSet presAssocID="{71760B64-D332-4414-9424-32698DFD5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DAED9-5829-43D7-A6D3-E00735DF853E}" type="pres">
      <dgm:prSet presAssocID="{61FFD13A-1792-427A-A1F3-2E34F191C689}" presName="composite" presStyleCnt="0"/>
      <dgm:spPr/>
      <dgm:t>
        <a:bodyPr/>
        <a:lstStyle/>
        <a:p>
          <a:endParaRPr lang="ru-RU"/>
        </a:p>
      </dgm:t>
    </dgm:pt>
    <dgm:pt modelId="{EAAB5359-4F29-4FD8-8E65-585E14F31B18}" type="pres">
      <dgm:prSet presAssocID="{61FFD13A-1792-427A-A1F3-2E34F191C689}" presName="parentText" presStyleLbl="alignNode1" presStyleIdx="0" presStyleCnt="3" custScaleX="129615" custScaleY="127839" custLinFactNeighborX="-60550" custLinFactNeighborY="-9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95ED-40D7-4B85-9C45-8490DDF3C51D}" type="pres">
      <dgm:prSet presAssocID="{61FFD13A-1792-427A-A1F3-2E34F191C689}" presName="descendantText" presStyleLbl="alignAcc1" presStyleIdx="0" presStyleCnt="3" custScaleX="96090" custScaleY="142785" custLinFactNeighborX="-1103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C77F-4DEC-4A8F-B23F-094C2E3CFF9A}" type="pres">
      <dgm:prSet presAssocID="{04854A56-32AB-46E4-8A57-8BCBAA849DE1}" presName="sp" presStyleCnt="0"/>
      <dgm:spPr/>
      <dgm:t>
        <a:bodyPr/>
        <a:lstStyle/>
        <a:p>
          <a:endParaRPr lang="ru-RU"/>
        </a:p>
      </dgm:t>
    </dgm:pt>
    <dgm:pt modelId="{9563E132-9FCA-4B37-817A-64BA69BB2BB3}" type="pres">
      <dgm:prSet presAssocID="{31CCABBF-D933-4644-BA50-FBFDD806400C}" presName="composite" presStyleCnt="0"/>
      <dgm:spPr/>
      <dgm:t>
        <a:bodyPr/>
        <a:lstStyle/>
        <a:p>
          <a:endParaRPr lang="ru-RU"/>
        </a:p>
      </dgm:t>
    </dgm:pt>
    <dgm:pt modelId="{14A4CBFE-2D4C-4909-BADA-D74439CB4F0D}" type="pres">
      <dgm:prSet presAssocID="{31CCABBF-D933-4644-BA50-FBFDD806400C}" presName="parentText" presStyleLbl="alignNode1" presStyleIdx="1" presStyleCnt="3" custScaleX="135784" custScaleY="133615" custLinFactNeighborX="-63960" custLinFactNeighborY="8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CB91-C184-4D9D-B6CF-6F5E42E02D77}" type="pres">
      <dgm:prSet presAssocID="{31CCABBF-D933-4644-BA50-FBFDD806400C}" presName="descendantText" presStyleLbl="alignAcc1" presStyleIdx="1" presStyleCnt="3" custScaleX="96326" custScaleY="152345" custLinFactNeighborX="-11497" custLinFactNeighborY="1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7C63-9EF0-4B6B-B416-D5D55E82BBA6}" type="pres">
      <dgm:prSet presAssocID="{AC9C2B6C-0B0A-43D6-83B1-2C8BCFEEE284}" presName="sp" presStyleCnt="0"/>
      <dgm:spPr/>
      <dgm:t>
        <a:bodyPr/>
        <a:lstStyle/>
        <a:p>
          <a:endParaRPr lang="ru-RU"/>
        </a:p>
      </dgm:t>
    </dgm:pt>
    <dgm:pt modelId="{3819634B-90E4-42D6-A847-A9592A4024CB}" type="pres">
      <dgm:prSet presAssocID="{77C69B1E-2B9F-41FF-A195-539B5BD438CC}" presName="composite" presStyleCnt="0"/>
      <dgm:spPr/>
      <dgm:t>
        <a:bodyPr/>
        <a:lstStyle/>
        <a:p>
          <a:endParaRPr lang="ru-RU"/>
        </a:p>
      </dgm:t>
    </dgm:pt>
    <dgm:pt modelId="{0C200F6F-E219-476E-8355-58B95D7172F6}" type="pres">
      <dgm:prSet presAssocID="{77C69B1E-2B9F-41FF-A195-539B5BD438CC}" presName="parentText" presStyleLbl="alignNode1" presStyleIdx="2" presStyleCnt="3" custScaleX="133787" custScaleY="127686" custLinFactNeighborX="-63960" custLinFactNeighborY="11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95EC-CEED-4741-98A4-7843F408B714}" type="pres">
      <dgm:prSet presAssocID="{77C69B1E-2B9F-41FF-A195-539B5BD438CC}" presName="descendantText" presStyleLbl="alignAcc1" presStyleIdx="2" presStyleCnt="3" custScaleX="95928" custScaleY="159155" custLinFactNeighborX="-10840" custLinFactNeighborY="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88126-030B-4258-A4E6-485B328E89C8}" type="presOf" srcId="{B8BD4FD5-275C-453C-AEBA-54BD13F91E43}" destId="{10FF95ED-40D7-4B85-9C45-8490DDF3C51D}" srcOrd="0" destOrd="0" presId="urn:microsoft.com/office/officeart/2005/8/layout/chevron2"/>
    <dgm:cxn modelId="{1C0ACCD1-7FD4-4C62-AB06-830A9C01627C}" srcId="{71760B64-D332-4414-9424-32698DFD547E}" destId="{77C69B1E-2B9F-41FF-A195-539B5BD438CC}" srcOrd="2" destOrd="0" parTransId="{FB337D40-1B64-45EA-A8A4-64734E6840CD}" sibTransId="{368F8C4D-D294-4765-9A21-3472BC1EA722}"/>
    <dgm:cxn modelId="{80DB380B-80F3-4ECD-8682-7EC25B9850F4}" type="presOf" srcId="{71760B64-D332-4414-9424-32698DFD547E}" destId="{8571194E-E6AD-428D-9247-2619ACEDF2EC}" srcOrd="0" destOrd="0" presId="urn:microsoft.com/office/officeart/2005/8/layout/chevron2"/>
    <dgm:cxn modelId="{C0B6873A-70A6-46D2-A1F2-58A2B4DA0C8F}" srcId="{77C69B1E-2B9F-41FF-A195-539B5BD438CC}" destId="{9E786375-C752-4951-8631-8553E15CA75D}" srcOrd="0" destOrd="0" parTransId="{C49E35CC-315A-4152-A104-155BD1C69FD3}" sibTransId="{73703C7F-BE86-4FD0-9074-6D2329B0FF7A}"/>
    <dgm:cxn modelId="{D7263365-CB8F-4005-8B89-CFCE423484A1}" type="presOf" srcId="{CBED3D6B-AB9E-41C3-BE7B-B9CD300563D1}" destId="{FA47CB91-C184-4D9D-B6CF-6F5E42E02D77}" srcOrd="0" destOrd="0" presId="urn:microsoft.com/office/officeart/2005/8/layout/chevron2"/>
    <dgm:cxn modelId="{B61503C8-E154-4646-A485-7DF6201C91F2}" srcId="{31CCABBF-D933-4644-BA50-FBFDD806400C}" destId="{CBED3D6B-AB9E-41C3-BE7B-B9CD300563D1}" srcOrd="0" destOrd="0" parTransId="{324597F0-E5B5-43C8-A0A9-54BDF714AE8B}" sibTransId="{B28497FC-B3F3-4026-89A6-B9244F2DCA25}"/>
    <dgm:cxn modelId="{F5DA9047-27D3-48BA-B964-1778135B3303}" type="presOf" srcId="{77C69B1E-2B9F-41FF-A195-539B5BD438CC}" destId="{0C200F6F-E219-476E-8355-58B95D7172F6}" srcOrd="0" destOrd="0" presId="urn:microsoft.com/office/officeart/2005/8/layout/chevron2"/>
    <dgm:cxn modelId="{17101F7D-5DFD-498F-A843-C5BDD403F6EA}" srcId="{61FFD13A-1792-427A-A1F3-2E34F191C689}" destId="{B8BD4FD5-275C-453C-AEBA-54BD13F91E43}" srcOrd="0" destOrd="0" parTransId="{72BA1FDE-003C-408E-B651-7DAD9B9CF3D0}" sibTransId="{E21AABA7-8C45-4D65-8FC3-34311BF26928}"/>
    <dgm:cxn modelId="{8E5972B3-23C9-490E-86D6-3759660DE8B2}" srcId="{71760B64-D332-4414-9424-32698DFD547E}" destId="{61FFD13A-1792-427A-A1F3-2E34F191C689}" srcOrd="0" destOrd="0" parTransId="{4D004A6B-0044-4BB5-B1E0-EA10879577EC}" sibTransId="{04854A56-32AB-46E4-8A57-8BCBAA849DE1}"/>
    <dgm:cxn modelId="{EE8B7745-43BB-411A-8AF6-5D929C667B4A}" srcId="{71760B64-D332-4414-9424-32698DFD547E}" destId="{31CCABBF-D933-4644-BA50-FBFDD806400C}" srcOrd="1" destOrd="0" parTransId="{35B6496D-0E0B-424C-8813-1E69E2BD7EE0}" sibTransId="{AC9C2B6C-0B0A-43D6-83B1-2C8BCFEEE284}"/>
    <dgm:cxn modelId="{CE6DB896-4881-470D-A1BB-AA5FCE445A2F}" type="presOf" srcId="{61FFD13A-1792-427A-A1F3-2E34F191C689}" destId="{EAAB5359-4F29-4FD8-8E65-585E14F31B18}" srcOrd="0" destOrd="0" presId="urn:microsoft.com/office/officeart/2005/8/layout/chevron2"/>
    <dgm:cxn modelId="{CB777629-6D3C-4911-854C-A27D5E0261A1}" type="presOf" srcId="{31CCABBF-D933-4644-BA50-FBFDD806400C}" destId="{14A4CBFE-2D4C-4909-BADA-D74439CB4F0D}" srcOrd="0" destOrd="0" presId="urn:microsoft.com/office/officeart/2005/8/layout/chevron2"/>
    <dgm:cxn modelId="{D97CE947-D53B-40C2-9F1D-FAF828EACECF}" type="presOf" srcId="{9E786375-C752-4951-8631-8553E15CA75D}" destId="{B81795EC-CEED-4741-98A4-7843F408B714}" srcOrd="0" destOrd="0" presId="urn:microsoft.com/office/officeart/2005/8/layout/chevron2"/>
    <dgm:cxn modelId="{D5129800-2FE6-48AF-9FA5-69956D440F99}" type="presParOf" srcId="{8571194E-E6AD-428D-9247-2619ACEDF2EC}" destId="{3EADAED9-5829-43D7-A6D3-E00735DF853E}" srcOrd="0" destOrd="0" presId="urn:microsoft.com/office/officeart/2005/8/layout/chevron2"/>
    <dgm:cxn modelId="{A4AE1C6C-4DAF-4C8E-9F4C-A067A5666921}" type="presParOf" srcId="{3EADAED9-5829-43D7-A6D3-E00735DF853E}" destId="{EAAB5359-4F29-4FD8-8E65-585E14F31B18}" srcOrd="0" destOrd="0" presId="urn:microsoft.com/office/officeart/2005/8/layout/chevron2"/>
    <dgm:cxn modelId="{A8A634FF-A2DC-415F-94C7-67A99FF261A5}" type="presParOf" srcId="{3EADAED9-5829-43D7-A6D3-E00735DF853E}" destId="{10FF95ED-40D7-4B85-9C45-8490DDF3C51D}" srcOrd="1" destOrd="0" presId="urn:microsoft.com/office/officeart/2005/8/layout/chevron2"/>
    <dgm:cxn modelId="{311FE125-61A7-4AED-B926-BE4DF7563801}" type="presParOf" srcId="{8571194E-E6AD-428D-9247-2619ACEDF2EC}" destId="{D45CC77F-4DEC-4A8F-B23F-094C2E3CFF9A}" srcOrd="1" destOrd="0" presId="urn:microsoft.com/office/officeart/2005/8/layout/chevron2"/>
    <dgm:cxn modelId="{702F6116-4C2B-471D-8584-81864674261B}" type="presParOf" srcId="{8571194E-E6AD-428D-9247-2619ACEDF2EC}" destId="{9563E132-9FCA-4B37-817A-64BA69BB2BB3}" srcOrd="2" destOrd="0" presId="urn:microsoft.com/office/officeart/2005/8/layout/chevron2"/>
    <dgm:cxn modelId="{FBF88EC8-97E0-474A-A2E8-C897E62A6794}" type="presParOf" srcId="{9563E132-9FCA-4B37-817A-64BA69BB2BB3}" destId="{14A4CBFE-2D4C-4909-BADA-D74439CB4F0D}" srcOrd="0" destOrd="0" presId="urn:microsoft.com/office/officeart/2005/8/layout/chevron2"/>
    <dgm:cxn modelId="{8EE46FF2-9E04-4528-BFF3-A2AD6B9BAAFD}" type="presParOf" srcId="{9563E132-9FCA-4B37-817A-64BA69BB2BB3}" destId="{FA47CB91-C184-4D9D-B6CF-6F5E42E02D77}" srcOrd="1" destOrd="0" presId="urn:microsoft.com/office/officeart/2005/8/layout/chevron2"/>
    <dgm:cxn modelId="{83423AD1-844D-4DFC-B8D7-CAEE0452C870}" type="presParOf" srcId="{8571194E-E6AD-428D-9247-2619ACEDF2EC}" destId="{B9837C63-9EF0-4B6B-B416-D5D55E82BBA6}" srcOrd="3" destOrd="0" presId="urn:microsoft.com/office/officeart/2005/8/layout/chevron2"/>
    <dgm:cxn modelId="{6B582EC5-1BEB-4596-964A-D2DFAC6A4C90}" type="presParOf" srcId="{8571194E-E6AD-428D-9247-2619ACEDF2EC}" destId="{3819634B-90E4-42D6-A847-A9592A4024CB}" srcOrd="4" destOrd="0" presId="urn:microsoft.com/office/officeart/2005/8/layout/chevron2"/>
    <dgm:cxn modelId="{B6950E8D-02AF-4794-8947-284A0C2D0A93}" type="presParOf" srcId="{3819634B-90E4-42D6-A847-A9592A4024CB}" destId="{0C200F6F-E219-476E-8355-58B95D7172F6}" srcOrd="0" destOrd="0" presId="urn:microsoft.com/office/officeart/2005/8/layout/chevron2"/>
    <dgm:cxn modelId="{5833279E-17E3-494C-A03C-479A07142997}" type="presParOf" srcId="{3819634B-90E4-42D6-A847-A9592A4024CB}" destId="{B81795EC-CEED-4741-98A4-7843F408B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435E5-9ACF-41A6-B2B7-D053E2BEC4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C15EC-D990-4A02-9B41-9E65AB66007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F57BF"/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210,0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530CFC-36FA-4C50-A14B-260F333DBC1F}" type="parTrans" cxnId="{3BDBEB15-A9E3-456D-B766-D4C98D4E8025}">
      <dgm:prSet/>
      <dgm:spPr/>
      <dgm:t>
        <a:bodyPr/>
        <a:lstStyle/>
        <a:p>
          <a:endParaRPr lang="ru-RU"/>
        </a:p>
      </dgm:t>
    </dgm:pt>
    <dgm:pt modelId="{DD0052F5-19DD-4D5C-96FB-AC018E5238EC}" type="sibTrans" cxnId="{3BDBEB15-A9E3-456D-B766-D4C98D4E8025}">
      <dgm:prSet/>
      <dgm:spPr/>
      <dgm:t>
        <a:bodyPr/>
        <a:lstStyle/>
        <a:p>
          <a:endParaRPr lang="ru-RU"/>
        </a:p>
      </dgm:t>
    </dgm:pt>
    <dgm:pt modelId="{E10CF9CB-8774-4C0A-A38F-CA11D598EF2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5CEFF6"/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F79B60-8F64-4165-B196-AAAB3B099084}" type="parTrans" cxnId="{5639D290-7484-492A-BEBD-36B2BA1B25C8}">
      <dgm:prSet/>
      <dgm:spPr/>
      <dgm:t>
        <a:bodyPr/>
        <a:lstStyle/>
        <a:p>
          <a:endParaRPr lang="ru-RU"/>
        </a:p>
      </dgm:t>
    </dgm:pt>
    <dgm:pt modelId="{50F93200-81B9-409C-872F-B2F630A1B496}" type="sibTrans" cxnId="{5639D290-7484-492A-BEBD-36B2BA1B25C8}">
      <dgm:prSet/>
      <dgm:spPr/>
      <dgm:t>
        <a:bodyPr/>
        <a:lstStyle/>
        <a:p>
          <a:endParaRPr lang="ru-RU"/>
        </a:p>
      </dgm:t>
    </dgm:pt>
    <dgm:pt modelId="{E43DE3AB-7F75-44D8-98C9-37372ACC97F6}" type="pres">
      <dgm:prSet presAssocID="{0FE435E5-9ACF-41A6-B2B7-D053E2BEC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FCA3A-8D20-4C87-9E40-A110ACE7DBAE}" type="pres">
      <dgm:prSet presAssocID="{B30C15EC-D990-4A02-9B41-9E65AB660073}" presName="composite" presStyleCnt="0"/>
      <dgm:spPr/>
    </dgm:pt>
    <dgm:pt modelId="{0EEACCDE-3183-4E99-BF85-9DD18077427F}" type="pres">
      <dgm:prSet presAssocID="{B30C15EC-D990-4A02-9B41-9E65AB66007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0E3B7-D5ED-4909-A4D9-40011229C1C4}" type="pres">
      <dgm:prSet presAssocID="{B30C15EC-D990-4A02-9B41-9E65AB660073}" presName="descendantText" presStyleLbl="alignAcc1" presStyleIdx="0" presStyleCnt="1" custScaleX="89740" custLinFactNeighborX="-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45A75-F026-4430-B87B-8332176FA742}" type="presOf" srcId="{B30C15EC-D990-4A02-9B41-9E65AB660073}" destId="{0EEACCDE-3183-4E99-BF85-9DD18077427F}" srcOrd="0" destOrd="0" presId="urn:microsoft.com/office/officeart/2005/8/layout/chevron2"/>
    <dgm:cxn modelId="{5639D290-7484-492A-BEBD-36B2BA1B25C8}" srcId="{B30C15EC-D990-4A02-9B41-9E65AB660073}" destId="{E10CF9CB-8774-4C0A-A38F-CA11D598EF20}" srcOrd="0" destOrd="0" parTransId="{29F79B60-8F64-4165-B196-AAAB3B099084}" sibTransId="{50F93200-81B9-409C-872F-B2F630A1B496}"/>
    <dgm:cxn modelId="{3BDBEB15-A9E3-456D-B766-D4C98D4E8025}" srcId="{0FE435E5-9ACF-41A6-B2B7-D053E2BEC45A}" destId="{B30C15EC-D990-4A02-9B41-9E65AB660073}" srcOrd="0" destOrd="0" parTransId="{00530CFC-36FA-4C50-A14B-260F333DBC1F}" sibTransId="{DD0052F5-19DD-4D5C-96FB-AC018E5238EC}"/>
    <dgm:cxn modelId="{890BAC57-2D6A-4304-9903-643CBBCC541D}" type="presOf" srcId="{0FE435E5-9ACF-41A6-B2B7-D053E2BEC45A}" destId="{E43DE3AB-7F75-44D8-98C9-37372ACC97F6}" srcOrd="0" destOrd="0" presId="urn:microsoft.com/office/officeart/2005/8/layout/chevron2"/>
    <dgm:cxn modelId="{1A3260F5-D3A2-468E-BEED-BC2F3E4B71D3}" type="presOf" srcId="{E10CF9CB-8774-4C0A-A38F-CA11D598EF20}" destId="{3690E3B7-D5ED-4909-A4D9-40011229C1C4}" srcOrd="0" destOrd="0" presId="urn:microsoft.com/office/officeart/2005/8/layout/chevron2"/>
    <dgm:cxn modelId="{BB218A61-2C03-4057-9DE9-0C53DC10412E}" type="presParOf" srcId="{E43DE3AB-7F75-44D8-98C9-37372ACC97F6}" destId="{95EFCA3A-8D20-4C87-9E40-A110ACE7DBAE}" srcOrd="0" destOrd="0" presId="urn:microsoft.com/office/officeart/2005/8/layout/chevron2"/>
    <dgm:cxn modelId="{EC35BB9E-9FB2-4490-9318-0257F656FCDB}" type="presParOf" srcId="{95EFCA3A-8D20-4C87-9E40-A110ACE7DBAE}" destId="{0EEACCDE-3183-4E99-BF85-9DD18077427F}" srcOrd="0" destOrd="0" presId="urn:microsoft.com/office/officeart/2005/8/layout/chevron2"/>
    <dgm:cxn modelId="{0E678510-DA12-4939-9BD6-8E5EF3B130F8}" type="presParOf" srcId="{95EFCA3A-8D20-4C87-9E40-A110ACE7DBAE}" destId="{3690E3B7-D5ED-4909-A4D9-40011229C1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CF7B9-B275-4D76-9BF7-01EC9A9873DC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5C28CA-809B-4695-9529-8983FA4CFADC}">
      <dgm:prSet phldrT="[Текст]" custT="1"/>
      <dgm:spPr>
        <a:solidFill>
          <a:srgbClr val="9933FF"/>
        </a:solidFill>
        <a:ln>
          <a:noFill/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0912BC-E796-4483-910B-F8143767FC27}" type="parTrans" cxnId="{44E8C0B8-EAB9-4F09-A392-17D4F9C1044C}">
      <dgm:prSet/>
      <dgm:spPr/>
      <dgm:t>
        <a:bodyPr/>
        <a:lstStyle/>
        <a:p>
          <a:endParaRPr lang="ru-RU"/>
        </a:p>
      </dgm:t>
    </dgm:pt>
    <dgm:pt modelId="{FDACF350-A4FA-403C-AC2E-39E63E2C4038}" type="sibTrans" cxnId="{44E8C0B8-EAB9-4F09-A392-17D4F9C1044C}">
      <dgm:prSet/>
      <dgm:spPr/>
      <dgm:t>
        <a:bodyPr/>
        <a:lstStyle/>
        <a:p>
          <a:endParaRPr lang="ru-RU"/>
        </a:p>
      </dgm:t>
    </dgm:pt>
    <dgm:pt modelId="{C1EC4684-F5D5-4392-BBC4-A33CC88F264B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D66CF-DC67-47B1-8B35-D8E7F24631ED}" type="parTrans" cxnId="{097F8F98-64A0-4873-9469-7ECD51040713}">
      <dgm:prSet/>
      <dgm:spPr/>
      <dgm:t>
        <a:bodyPr/>
        <a:lstStyle/>
        <a:p>
          <a:endParaRPr lang="ru-RU"/>
        </a:p>
      </dgm:t>
    </dgm:pt>
    <dgm:pt modelId="{FBD01444-8556-457A-BDBD-F231E61A847B}" type="sibTrans" cxnId="{097F8F98-64A0-4873-9469-7ECD51040713}">
      <dgm:prSet/>
      <dgm:spPr/>
      <dgm:t>
        <a:bodyPr/>
        <a:lstStyle/>
        <a:p>
          <a:endParaRPr lang="ru-RU"/>
        </a:p>
      </dgm:t>
    </dgm:pt>
    <dgm:pt modelId="{D5077C75-0BD0-47B2-94A8-66ED0F16037F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6EB3E-141D-4BE4-BCCF-DF463E299283}" type="parTrans" cxnId="{5668D845-2F76-4364-B538-8B3C3695AB54}">
      <dgm:prSet/>
      <dgm:spPr/>
      <dgm:t>
        <a:bodyPr/>
        <a:lstStyle/>
        <a:p>
          <a:endParaRPr lang="ru-RU"/>
        </a:p>
      </dgm:t>
    </dgm:pt>
    <dgm:pt modelId="{9299C56A-C46E-4EB0-8182-465F484878E6}" type="sibTrans" cxnId="{5668D845-2F76-4364-B538-8B3C3695AB54}">
      <dgm:prSet/>
      <dgm:spPr/>
      <dgm:t>
        <a:bodyPr/>
        <a:lstStyle/>
        <a:p>
          <a:endParaRPr lang="ru-RU"/>
        </a:p>
      </dgm:t>
    </dgm:pt>
    <dgm:pt modelId="{30066BF3-685B-4C81-98DB-87C367CC7317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2D27D0-FCA5-461D-BBC4-ACFB4E5B88EE}" type="parTrans" cxnId="{A9CB7884-3634-4E2F-9668-1AB3ED11A534}">
      <dgm:prSet/>
      <dgm:spPr/>
      <dgm:t>
        <a:bodyPr/>
        <a:lstStyle/>
        <a:p>
          <a:endParaRPr lang="ru-RU"/>
        </a:p>
      </dgm:t>
    </dgm:pt>
    <dgm:pt modelId="{8A1E8596-28C5-4F5E-875A-5F5309B5DBEE}" type="sibTrans" cxnId="{A9CB7884-3634-4E2F-9668-1AB3ED11A534}">
      <dgm:prSet/>
      <dgm:spPr/>
      <dgm:t>
        <a:bodyPr/>
        <a:lstStyle/>
        <a:p>
          <a:endParaRPr lang="ru-RU"/>
        </a:p>
      </dgm:t>
    </dgm:pt>
    <dgm:pt modelId="{FB74BCA1-1CE5-41C6-8667-235CA7A9417B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C1642-9B38-4E43-9E3E-4A8ED3499BDD}" type="parTrans" cxnId="{207DCA7E-4F35-4DF2-9385-515E7455888F}">
      <dgm:prSet/>
      <dgm:spPr/>
      <dgm:t>
        <a:bodyPr/>
        <a:lstStyle/>
        <a:p>
          <a:endParaRPr lang="ru-RU"/>
        </a:p>
      </dgm:t>
    </dgm:pt>
    <dgm:pt modelId="{E2EC317E-3AD1-4975-A3F9-1A7BF8EC1F35}" type="sibTrans" cxnId="{207DCA7E-4F35-4DF2-9385-515E7455888F}">
      <dgm:prSet/>
      <dgm:spPr/>
      <dgm:t>
        <a:bodyPr/>
        <a:lstStyle/>
        <a:p>
          <a:endParaRPr lang="ru-RU"/>
        </a:p>
      </dgm:t>
    </dgm:pt>
    <dgm:pt modelId="{BF11DD54-17A8-4B88-B49A-E46C9204DF7D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D0C5C-F3E1-4094-B035-B2F535567A77}" type="parTrans" cxnId="{A8892C1D-0056-44AF-B10B-4BC763C53850}">
      <dgm:prSet/>
      <dgm:spPr/>
      <dgm:t>
        <a:bodyPr/>
        <a:lstStyle/>
        <a:p>
          <a:endParaRPr lang="ru-RU"/>
        </a:p>
      </dgm:t>
    </dgm:pt>
    <dgm:pt modelId="{D8BB4236-D119-4CA6-93D6-66582FE01C76}" type="sibTrans" cxnId="{A8892C1D-0056-44AF-B10B-4BC763C53850}">
      <dgm:prSet/>
      <dgm:spPr/>
      <dgm:t>
        <a:bodyPr/>
        <a:lstStyle/>
        <a:p>
          <a:endParaRPr lang="ru-RU"/>
        </a:p>
      </dgm:t>
    </dgm:pt>
    <dgm:pt modelId="{AF82CA8B-7803-4236-8B53-C00B105FCBB7}" type="pres">
      <dgm:prSet presAssocID="{C86CF7B9-B275-4D76-9BF7-01EC9A987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42F743-1711-4A3B-B6A0-DD722BE02021}" type="pres">
      <dgm:prSet presAssocID="{C86CF7B9-B275-4D76-9BF7-01EC9A9873DC}" presName="Name1" presStyleCnt="0"/>
      <dgm:spPr/>
      <dgm:t>
        <a:bodyPr/>
        <a:lstStyle/>
        <a:p>
          <a:endParaRPr lang="ru-RU"/>
        </a:p>
      </dgm:t>
    </dgm:pt>
    <dgm:pt modelId="{E5E8D5CD-E522-4A05-BD74-92DE0BF5CB29}" type="pres">
      <dgm:prSet presAssocID="{C86CF7B9-B275-4D76-9BF7-01EC9A9873DC}" presName="cycle" presStyleCnt="0"/>
      <dgm:spPr/>
      <dgm:t>
        <a:bodyPr/>
        <a:lstStyle/>
        <a:p>
          <a:endParaRPr lang="ru-RU"/>
        </a:p>
      </dgm:t>
    </dgm:pt>
    <dgm:pt modelId="{80B4655F-D16C-4BDF-9CDD-58F244620B56}" type="pres">
      <dgm:prSet presAssocID="{C86CF7B9-B275-4D76-9BF7-01EC9A9873DC}" presName="srcNode" presStyleLbl="node1" presStyleIdx="0" presStyleCnt="6"/>
      <dgm:spPr/>
      <dgm:t>
        <a:bodyPr/>
        <a:lstStyle/>
        <a:p>
          <a:endParaRPr lang="ru-RU"/>
        </a:p>
      </dgm:t>
    </dgm:pt>
    <dgm:pt modelId="{862650DA-C81C-477D-8487-EFC3BE0E44B8}" type="pres">
      <dgm:prSet presAssocID="{C86CF7B9-B275-4D76-9BF7-01EC9A9873DC}" presName="conn" presStyleLbl="parChTrans1D2" presStyleIdx="0" presStyleCnt="1"/>
      <dgm:spPr/>
      <dgm:t>
        <a:bodyPr/>
        <a:lstStyle/>
        <a:p>
          <a:endParaRPr lang="ru-RU"/>
        </a:p>
      </dgm:t>
    </dgm:pt>
    <dgm:pt modelId="{068429DD-20B9-46B6-B20A-E898FAA0704C}" type="pres">
      <dgm:prSet presAssocID="{C86CF7B9-B275-4D76-9BF7-01EC9A9873DC}" presName="extraNode" presStyleLbl="node1" presStyleIdx="0" presStyleCnt="6"/>
      <dgm:spPr/>
      <dgm:t>
        <a:bodyPr/>
        <a:lstStyle/>
        <a:p>
          <a:endParaRPr lang="ru-RU"/>
        </a:p>
      </dgm:t>
    </dgm:pt>
    <dgm:pt modelId="{700EFF16-264C-460C-B56A-71386CE109BB}" type="pres">
      <dgm:prSet presAssocID="{C86CF7B9-B275-4D76-9BF7-01EC9A9873DC}" presName="dstNode" presStyleLbl="node1" presStyleIdx="0" presStyleCnt="6"/>
      <dgm:spPr/>
      <dgm:t>
        <a:bodyPr/>
        <a:lstStyle/>
        <a:p>
          <a:endParaRPr lang="ru-RU"/>
        </a:p>
      </dgm:t>
    </dgm:pt>
    <dgm:pt modelId="{32A7F99C-2088-4565-BCFE-052DD2895BA1}" type="pres">
      <dgm:prSet presAssocID="{395C28CA-809B-4695-9529-8983FA4CFADC}" presName="text_1" presStyleLbl="node1" presStyleIdx="0" presStyleCnt="6" custScaleX="81015" custScaleY="12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A7CC-6710-4D5C-90FE-BB8D4FB8EF17}" type="pres">
      <dgm:prSet presAssocID="{395C28CA-809B-4695-9529-8983FA4CFADC}" presName="accent_1" presStyleCnt="0"/>
      <dgm:spPr/>
      <dgm:t>
        <a:bodyPr/>
        <a:lstStyle/>
        <a:p>
          <a:endParaRPr lang="ru-RU"/>
        </a:p>
      </dgm:t>
    </dgm:pt>
    <dgm:pt modelId="{53CB8311-8A33-403A-A74B-C4AEED6A9C66}" type="pres">
      <dgm:prSet presAssocID="{395C28CA-809B-4695-9529-8983FA4CFADC}" presName="accentRepeatNode" presStyleLbl="solidFgAcc1" presStyleIdx="0" presStyleCnt="6" custFlipVert="0" custFlipHor="0" custScaleX="25067" custScaleY="16269" custLinFactNeighborX="20537" custLinFactNeighborY="10268"/>
      <dgm:spPr/>
      <dgm:t>
        <a:bodyPr/>
        <a:lstStyle/>
        <a:p>
          <a:endParaRPr lang="ru-RU"/>
        </a:p>
      </dgm:t>
    </dgm:pt>
    <dgm:pt modelId="{BFD2A5A6-4B82-416F-B7CF-2801DDC09B94}" type="pres">
      <dgm:prSet presAssocID="{30066BF3-685B-4C81-98DB-87C367CC7317}" presName="text_2" presStyleLbl="node1" presStyleIdx="1" presStyleCnt="6" custScaleX="74859" custLinFactNeighborX="1959" custLinFactNeighborY="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17A48-CB13-42AD-A683-D6E09538BBDC}" type="pres">
      <dgm:prSet presAssocID="{30066BF3-685B-4C81-98DB-87C367CC7317}" presName="accent_2" presStyleCnt="0"/>
      <dgm:spPr/>
      <dgm:t>
        <a:bodyPr/>
        <a:lstStyle/>
        <a:p>
          <a:endParaRPr lang="ru-RU"/>
        </a:p>
      </dgm:t>
    </dgm:pt>
    <dgm:pt modelId="{48BC7093-756B-4B8F-9685-C360C7624DFF}" type="pres">
      <dgm:prSet presAssocID="{30066BF3-685B-4C81-98DB-87C367CC7317}" presName="accentRepeatNode" presStyleLbl="solidFgAcc1" presStyleIdx="1" presStyleCnt="6" custFlipVert="1" custFlipHor="0" custScaleX="64260" custScaleY="10745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4199A3E9-099B-4F85-8917-C36E56B801AC}" type="pres">
      <dgm:prSet presAssocID="{C1EC4684-F5D5-4392-BBC4-A33CC88F264B}" presName="text_3" presStyleLbl="node1" presStyleIdx="2" presStyleCnt="6" custScaleX="76444" custLinFactNeighborX="0" custLinFactNeighborY="-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7B59-56A4-4237-A339-911D8F37BE44}" type="pres">
      <dgm:prSet presAssocID="{C1EC4684-F5D5-4392-BBC4-A33CC88F264B}" presName="accent_3" presStyleCnt="0"/>
      <dgm:spPr/>
      <dgm:t>
        <a:bodyPr/>
        <a:lstStyle/>
        <a:p>
          <a:endParaRPr lang="ru-RU"/>
        </a:p>
      </dgm:t>
    </dgm:pt>
    <dgm:pt modelId="{7CB0C032-5F2B-4EC3-9CC3-8649E28A1540}" type="pres">
      <dgm:prSet presAssocID="{C1EC4684-F5D5-4392-BBC4-A33CC88F264B}" presName="accentRepeatNode" presStyleLbl="solidFgAcc1" presStyleIdx="2" presStyleCnt="6" custFlipVert="0" custFlipHor="0" custScaleX="117425" custScaleY="6520"/>
      <dgm:spPr/>
      <dgm:t>
        <a:bodyPr/>
        <a:lstStyle/>
        <a:p>
          <a:endParaRPr lang="ru-RU"/>
        </a:p>
      </dgm:t>
    </dgm:pt>
    <dgm:pt modelId="{593ADC6E-136C-4284-B168-6458811F2221}" type="pres">
      <dgm:prSet presAssocID="{D5077C75-0BD0-47B2-94A8-66ED0F16037F}" presName="text_4" presStyleLbl="node1" presStyleIdx="3" presStyleCnt="6" custScaleX="7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82507-B436-4D91-8FD9-C466E6049E78}" type="pres">
      <dgm:prSet presAssocID="{D5077C75-0BD0-47B2-94A8-66ED0F16037F}" presName="accent_4" presStyleCnt="0"/>
      <dgm:spPr/>
      <dgm:t>
        <a:bodyPr/>
        <a:lstStyle/>
        <a:p>
          <a:endParaRPr lang="ru-RU"/>
        </a:p>
      </dgm:t>
    </dgm:pt>
    <dgm:pt modelId="{67A2C64E-1FA8-48F0-A7C0-0AE6D4383F39}" type="pres">
      <dgm:prSet presAssocID="{D5077C75-0BD0-47B2-94A8-66ED0F16037F}" presName="accentRepeatNode" presStyleLbl="solidFgAcc1" presStyleIdx="3" presStyleCnt="6" custFlipVert="0" custFlipHor="1" custScaleX="9050" custScaleY="44389"/>
      <dgm:spPr/>
      <dgm:t>
        <a:bodyPr/>
        <a:lstStyle/>
        <a:p>
          <a:endParaRPr lang="ru-RU"/>
        </a:p>
      </dgm:t>
    </dgm:pt>
    <dgm:pt modelId="{7D3ED4FB-A966-497B-9243-42D5D33E1B80}" type="pres">
      <dgm:prSet presAssocID="{FB74BCA1-1CE5-41C6-8667-235CA7A9417B}" presName="text_5" presStyleLbl="node1" presStyleIdx="4" presStyleCnt="6" custScaleX="71387" custScaleY="131044" custLinFactNeighborX="1959" custLinFactNeighborY="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4F8E-F54F-4DF3-99D1-54F445D732B2}" type="pres">
      <dgm:prSet presAssocID="{FB74BCA1-1CE5-41C6-8667-235CA7A9417B}" presName="accent_5" presStyleCnt="0"/>
      <dgm:spPr/>
      <dgm:t>
        <a:bodyPr/>
        <a:lstStyle/>
        <a:p>
          <a:endParaRPr lang="ru-RU"/>
        </a:p>
      </dgm:t>
    </dgm:pt>
    <dgm:pt modelId="{6DE66C83-0AE2-4861-AB24-F039B1B07321}" type="pres">
      <dgm:prSet presAssocID="{FB74BCA1-1CE5-41C6-8667-235CA7A9417B}" presName="accentRepeatNode" presStyleLbl="solidFgAcc1" presStyleIdx="4" presStyleCnt="6" custFlipVert="0" custFlipHor="1" custScaleX="7620" custScaleY="10745"/>
      <dgm:spPr/>
      <dgm:t>
        <a:bodyPr/>
        <a:lstStyle/>
        <a:p>
          <a:endParaRPr lang="ru-RU"/>
        </a:p>
      </dgm:t>
    </dgm:pt>
    <dgm:pt modelId="{A80DE5B0-54D8-4B38-B58A-889D0286C42D}" type="pres">
      <dgm:prSet presAssocID="{BF11DD54-17A8-4B88-B49A-E46C9204DF7D}" presName="text_6" presStyleLbl="node1" presStyleIdx="5" presStyleCnt="6" custScaleX="74767" custLinFactNeighborX="2916" custLinFactNeighborY="-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E178D-AEC3-4B7E-A45C-6597559AAA02}" type="pres">
      <dgm:prSet presAssocID="{BF11DD54-17A8-4B88-B49A-E46C9204DF7D}" presName="accent_6" presStyleCnt="0"/>
      <dgm:spPr/>
      <dgm:t>
        <a:bodyPr/>
        <a:lstStyle/>
        <a:p>
          <a:endParaRPr lang="ru-RU"/>
        </a:p>
      </dgm:t>
    </dgm:pt>
    <dgm:pt modelId="{20D4B2CF-E521-4E03-924B-3EA92FD69A73}" type="pres">
      <dgm:prSet presAssocID="{BF11DD54-17A8-4B88-B49A-E46C9204DF7D}" presName="accentRepeatNode" presStyleLbl="solidFgAcc1" presStyleIdx="5" presStyleCnt="6" custFlipVert="1" custFlipHor="1" custScaleX="66141" custScaleY="16270"/>
      <dgm:spPr/>
      <dgm:t>
        <a:bodyPr/>
        <a:lstStyle/>
        <a:p>
          <a:endParaRPr lang="ru-RU"/>
        </a:p>
      </dgm:t>
    </dgm:pt>
  </dgm:ptLst>
  <dgm:cxnLst>
    <dgm:cxn modelId="{097F8F98-64A0-4873-9469-7ECD51040713}" srcId="{C86CF7B9-B275-4D76-9BF7-01EC9A9873DC}" destId="{C1EC4684-F5D5-4392-BBC4-A33CC88F264B}" srcOrd="2" destOrd="0" parTransId="{808D66CF-DC67-47B1-8B35-D8E7F24631ED}" sibTransId="{FBD01444-8556-457A-BDBD-F231E61A847B}"/>
    <dgm:cxn modelId="{C1BD79AE-AA84-4D0C-9737-6B3104BCBB73}" type="presOf" srcId="{FB74BCA1-1CE5-41C6-8667-235CA7A9417B}" destId="{7D3ED4FB-A966-497B-9243-42D5D33E1B80}" srcOrd="0" destOrd="0" presId="urn:microsoft.com/office/officeart/2008/layout/VerticalCurvedList"/>
    <dgm:cxn modelId="{A8892C1D-0056-44AF-B10B-4BC763C53850}" srcId="{C86CF7B9-B275-4D76-9BF7-01EC9A9873DC}" destId="{BF11DD54-17A8-4B88-B49A-E46C9204DF7D}" srcOrd="5" destOrd="0" parTransId="{594D0C5C-F3E1-4094-B035-B2F535567A77}" sibTransId="{D8BB4236-D119-4CA6-93D6-66582FE01C76}"/>
    <dgm:cxn modelId="{207DCA7E-4F35-4DF2-9385-515E7455888F}" srcId="{C86CF7B9-B275-4D76-9BF7-01EC9A9873DC}" destId="{FB74BCA1-1CE5-41C6-8667-235CA7A9417B}" srcOrd="4" destOrd="0" parTransId="{CCBC1642-9B38-4E43-9E3E-4A8ED3499BDD}" sibTransId="{E2EC317E-3AD1-4975-A3F9-1A7BF8EC1F35}"/>
    <dgm:cxn modelId="{5668D845-2F76-4364-B538-8B3C3695AB54}" srcId="{C86CF7B9-B275-4D76-9BF7-01EC9A9873DC}" destId="{D5077C75-0BD0-47B2-94A8-66ED0F16037F}" srcOrd="3" destOrd="0" parTransId="{81C6EB3E-141D-4BE4-BCCF-DF463E299283}" sibTransId="{9299C56A-C46E-4EB0-8182-465F484878E6}"/>
    <dgm:cxn modelId="{44E8C0B8-EAB9-4F09-A392-17D4F9C1044C}" srcId="{C86CF7B9-B275-4D76-9BF7-01EC9A9873DC}" destId="{395C28CA-809B-4695-9529-8983FA4CFADC}" srcOrd="0" destOrd="0" parTransId="{510912BC-E796-4483-910B-F8143767FC27}" sibTransId="{FDACF350-A4FA-403C-AC2E-39E63E2C4038}"/>
    <dgm:cxn modelId="{7ED4BAF6-A735-45A2-9469-E27E8E86BCF2}" type="presOf" srcId="{D5077C75-0BD0-47B2-94A8-66ED0F16037F}" destId="{593ADC6E-136C-4284-B168-6458811F2221}" srcOrd="0" destOrd="0" presId="urn:microsoft.com/office/officeart/2008/layout/VerticalCurvedList"/>
    <dgm:cxn modelId="{BD41A9E6-F863-4179-8D16-8CA2F75E0634}" type="presOf" srcId="{BF11DD54-17A8-4B88-B49A-E46C9204DF7D}" destId="{A80DE5B0-54D8-4B38-B58A-889D0286C42D}" srcOrd="0" destOrd="0" presId="urn:microsoft.com/office/officeart/2008/layout/VerticalCurvedList"/>
    <dgm:cxn modelId="{AD5A46C1-178D-4E29-9784-B125BE597885}" type="presOf" srcId="{30066BF3-685B-4C81-98DB-87C367CC7317}" destId="{BFD2A5A6-4B82-416F-B7CF-2801DDC09B94}" srcOrd="0" destOrd="0" presId="urn:microsoft.com/office/officeart/2008/layout/VerticalCurvedList"/>
    <dgm:cxn modelId="{EDB25831-192D-417B-88A8-39A8A04777B8}" type="presOf" srcId="{C1EC4684-F5D5-4392-BBC4-A33CC88F264B}" destId="{4199A3E9-099B-4F85-8917-C36E56B801AC}" srcOrd="0" destOrd="0" presId="urn:microsoft.com/office/officeart/2008/layout/VerticalCurvedList"/>
    <dgm:cxn modelId="{4295BB1F-43BA-47F3-841D-51F78DC4DFF5}" type="presOf" srcId="{C86CF7B9-B275-4D76-9BF7-01EC9A9873DC}" destId="{AF82CA8B-7803-4236-8B53-C00B105FCBB7}" srcOrd="0" destOrd="0" presId="urn:microsoft.com/office/officeart/2008/layout/VerticalCurvedList"/>
    <dgm:cxn modelId="{56F17729-165D-4BB4-8129-1F746797984E}" type="presOf" srcId="{FDACF350-A4FA-403C-AC2E-39E63E2C4038}" destId="{862650DA-C81C-477D-8487-EFC3BE0E44B8}" srcOrd="0" destOrd="0" presId="urn:microsoft.com/office/officeart/2008/layout/VerticalCurvedList"/>
    <dgm:cxn modelId="{1A69226D-5DE0-43E6-A6B0-926BB6A37D8E}" type="presOf" srcId="{395C28CA-809B-4695-9529-8983FA4CFADC}" destId="{32A7F99C-2088-4565-BCFE-052DD2895BA1}" srcOrd="0" destOrd="0" presId="urn:microsoft.com/office/officeart/2008/layout/VerticalCurvedList"/>
    <dgm:cxn modelId="{A9CB7884-3634-4E2F-9668-1AB3ED11A534}" srcId="{C86CF7B9-B275-4D76-9BF7-01EC9A9873DC}" destId="{30066BF3-685B-4C81-98DB-87C367CC7317}" srcOrd="1" destOrd="0" parTransId="{E02D27D0-FCA5-461D-BBC4-ACFB4E5B88EE}" sibTransId="{8A1E8596-28C5-4F5E-875A-5F5309B5DBEE}"/>
    <dgm:cxn modelId="{E47E77F8-C1CE-4906-B594-780FFDBD3452}" type="presParOf" srcId="{AF82CA8B-7803-4236-8B53-C00B105FCBB7}" destId="{8D42F743-1711-4A3B-B6A0-DD722BE02021}" srcOrd="0" destOrd="0" presId="urn:microsoft.com/office/officeart/2008/layout/VerticalCurvedList"/>
    <dgm:cxn modelId="{51B66249-155B-4A74-9191-F2FFE12CC7F4}" type="presParOf" srcId="{8D42F743-1711-4A3B-B6A0-DD722BE02021}" destId="{E5E8D5CD-E522-4A05-BD74-92DE0BF5CB29}" srcOrd="0" destOrd="0" presId="urn:microsoft.com/office/officeart/2008/layout/VerticalCurvedList"/>
    <dgm:cxn modelId="{891D087E-AFB4-4246-B1A8-8043577EF4AD}" type="presParOf" srcId="{E5E8D5CD-E522-4A05-BD74-92DE0BF5CB29}" destId="{80B4655F-D16C-4BDF-9CDD-58F244620B56}" srcOrd="0" destOrd="0" presId="urn:microsoft.com/office/officeart/2008/layout/VerticalCurvedList"/>
    <dgm:cxn modelId="{8E21ADAA-EC5D-4014-923C-B978A5A0A5A5}" type="presParOf" srcId="{E5E8D5CD-E522-4A05-BD74-92DE0BF5CB29}" destId="{862650DA-C81C-477D-8487-EFC3BE0E44B8}" srcOrd="1" destOrd="0" presId="urn:microsoft.com/office/officeart/2008/layout/VerticalCurvedList"/>
    <dgm:cxn modelId="{3DD728A5-1B81-48CA-BD04-402D2797D729}" type="presParOf" srcId="{E5E8D5CD-E522-4A05-BD74-92DE0BF5CB29}" destId="{068429DD-20B9-46B6-B20A-E898FAA0704C}" srcOrd="2" destOrd="0" presId="urn:microsoft.com/office/officeart/2008/layout/VerticalCurvedList"/>
    <dgm:cxn modelId="{C9ADA128-FD8A-4557-92BD-954D9EDE2E18}" type="presParOf" srcId="{E5E8D5CD-E522-4A05-BD74-92DE0BF5CB29}" destId="{700EFF16-264C-460C-B56A-71386CE109BB}" srcOrd="3" destOrd="0" presId="urn:microsoft.com/office/officeart/2008/layout/VerticalCurvedList"/>
    <dgm:cxn modelId="{B229FA92-2C1E-4011-AE77-99E46A847004}" type="presParOf" srcId="{8D42F743-1711-4A3B-B6A0-DD722BE02021}" destId="{32A7F99C-2088-4565-BCFE-052DD2895BA1}" srcOrd="1" destOrd="0" presId="urn:microsoft.com/office/officeart/2008/layout/VerticalCurvedList"/>
    <dgm:cxn modelId="{F28A5D15-EEE3-4B2D-A597-3256BC5420FA}" type="presParOf" srcId="{8D42F743-1711-4A3B-B6A0-DD722BE02021}" destId="{7195A7CC-6710-4D5C-90FE-BB8D4FB8EF17}" srcOrd="2" destOrd="0" presId="urn:microsoft.com/office/officeart/2008/layout/VerticalCurvedList"/>
    <dgm:cxn modelId="{EDF8C2A6-4A8A-4F6E-BC0A-2550895E25E4}" type="presParOf" srcId="{7195A7CC-6710-4D5C-90FE-BB8D4FB8EF17}" destId="{53CB8311-8A33-403A-A74B-C4AEED6A9C66}" srcOrd="0" destOrd="0" presId="urn:microsoft.com/office/officeart/2008/layout/VerticalCurvedList"/>
    <dgm:cxn modelId="{9F1CD929-B9D6-4BFD-829F-C50055DE1BFA}" type="presParOf" srcId="{8D42F743-1711-4A3B-B6A0-DD722BE02021}" destId="{BFD2A5A6-4B82-416F-B7CF-2801DDC09B94}" srcOrd="3" destOrd="0" presId="urn:microsoft.com/office/officeart/2008/layout/VerticalCurvedList"/>
    <dgm:cxn modelId="{8A16C564-48D9-4B3E-AB02-D1CC4F29FE15}" type="presParOf" srcId="{8D42F743-1711-4A3B-B6A0-DD722BE02021}" destId="{7B217A48-CB13-42AD-A683-D6E09538BBDC}" srcOrd="4" destOrd="0" presId="urn:microsoft.com/office/officeart/2008/layout/VerticalCurvedList"/>
    <dgm:cxn modelId="{674ACFC8-6A67-4887-AFFB-FC13E4A9F103}" type="presParOf" srcId="{7B217A48-CB13-42AD-A683-D6E09538BBDC}" destId="{48BC7093-756B-4B8F-9685-C360C7624DFF}" srcOrd="0" destOrd="0" presId="urn:microsoft.com/office/officeart/2008/layout/VerticalCurvedList"/>
    <dgm:cxn modelId="{C52B36FF-008F-4CEC-BF58-E54E6362399F}" type="presParOf" srcId="{8D42F743-1711-4A3B-B6A0-DD722BE02021}" destId="{4199A3E9-099B-4F85-8917-C36E56B801AC}" srcOrd="5" destOrd="0" presId="urn:microsoft.com/office/officeart/2008/layout/VerticalCurvedList"/>
    <dgm:cxn modelId="{24199CA7-7C84-4EAC-B336-7183703C24C9}" type="presParOf" srcId="{8D42F743-1711-4A3B-B6A0-DD722BE02021}" destId="{BAD87B59-56A4-4237-A339-911D8F37BE44}" srcOrd="6" destOrd="0" presId="urn:microsoft.com/office/officeart/2008/layout/VerticalCurvedList"/>
    <dgm:cxn modelId="{784FEB56-53D9-47F9-B84A-D11E4067AAA9}" type="presParOf" srcId="{BAD87B59-56A4-4237-A339-911D8F37BE44}" destId="{7CB0C032-5F2B-4EC3-9CC3-8649E28A1540}" srcOrd="0" destOrd="0" presId="urn:microsoft.com/office/officeart/2008/layout/VerticalCurvedList"/>
    <dgm:cxn modelId="{068AEA6A-9B97-46EA-A7D0-ED2E70DB603D}" type="presParOf" srcId="{8D42F743-1711-4A3B-B6A0-DD722BE02021}" destId="{593ADC6E-136C-4284-B168-6458811F2221}" srcOrd="7" destOrd="0" presId="urn:microsoft.com/office/officeart/2008/layout/VerticalCurvedList"/>
    <dgm:cxn modelId="{71922CF0-1A66-4A17-B3D3-39DE02B7707C}" type="presParOf" srcId="{8D42F743-1711-4A3B-B6A0-DD722BE02021}" destId="{5AC82507-B436-4D91-8FD9-C466E6049E78}" srcOrd="8" destOrd="0" presId="urn:microsoft.com/office/officeart/2008/layout/VerticalCurvedList"/>
    <dgm:cxn modelId="{B5615BC9-3545-4348-8BF3-EF91DF35F96B}" type="presParOf" srcId="{5AC82507-B436-4D91-8FD9-C466E6049E78}" destId="{67A2C64E-1FA8-48F0-A7C0-0AE6D4383F39}" srcOrd="0" destOrd="0" presId="urn:microsoft.com/office/officeart/2008/layout/VerticalCurvedList"/>
    <dgm:cxn modelId="{A0075356-8772-404F-BBDF-B480E86C50CC}" type="presParOf" srcId="{8D42F743-1711-4A3B-B6A0-DD722BE02021}" destId="{7D3ED4FB-A966-497B-9243-42D5D33E1B80}" srcOrd="9" destOrd="0" presId="urn:microsoft.com/office/officeart/2008/layout/VerticalCurvedList"/>
    <dgm:cxn modelId="{03AE3A59-29FE-47DE-A6F0-4CB6E53568AD}" type="presParOf" srcId="{8D42F743-1711-4A3B-B6A0-DD722BE02021}" destId="{C5C84F8E-F54F-4DF3-99D1-54F445D732B2}" srcOrd="10" destOrd="0" presId="urn:microsoft.com/office/officeart/2008/layout/VerticalCurvedList"/>
    <dgm:cxn modelId="{2ECDC448-2C68-4042-ABC6-11D7900E74D0}" type="presParOf" srcId="{C5C84F8E-F54F-4DF3-99D1-54F445D732B2}" destId="{6DE66C83-0AE2-4861-AB24-F039B1B07321}" srcOrd="0" destOrd="0" presId="urn:microsoft.com/office/officeart/2008/layout/VerticalCurvedList"/>
    <dgm:cxn modelId="{720FDAD6-7809-46B2-9FBB-5281DBCBB760}" type="presParOf" srcId="{8D42F743-1711-4A3B-B6A0-DD722BE02021}" destId="{A80DE5B0-54D8-4B38-B58A-889D0286C42D}" srcOrd="11" destOrd="0" presId="urn:microsoft.com/office/officeart/2008/layout/VerticalCurvedList"/>
    <dgm:cxn modelId="{01F8ABBC-E385-4B6E-A3FB-9A1FD5E27B42}" type="presParOf" srcId="{8D42F743-1711-4A3B-B6A0-DD722BE02021}" destId="{025E178D-AEC3-4B7E-A45C-6597559AAA02}" srcOrd="12" destOrd="0" presId="urn:microsoft.com/office/officeart/2008/layout/VerticalCurvedList"/>
    <dgm:cxn modelId="{48EE06B7-2933-40DA-B196-E63525681BF8}" type="presParOf" srcId="{025E178D-AEC3-4B7E-A45C-6597559AAA02}" destId="{20D4B2CF-E521-4E03-924B-3EA92FD69A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E3E3B-D2D5-4FB9-A346-681D196775DF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414B7E11-DD72-426F-A65A-F37CD748A43F}">
      <dgm:prSet phldrT="[Текст]" custT="1"/>
      <dgm:spPr>
        <a:solidFill>
          <a:srgbClr val="00FFFF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«Развитие массового спорта и спорта высших достижений»</a:t>
          </a:r>
        </a:p>
        <a:p>
          <a:pPr rtl="0"/>
          <a:r>
            <a:rPr lang="ru-RU" sz="1600" b="1" i="1" u="sng" dirty="0" smtClean="0">
              <a:latin typeface="Times New Roman" pitchFamily="18" charset="0"/>
              <a:cs typeface="Times New Roman" pitchFamily="18" charset="0"/>
            </a:rPr>
            <a:t>исполнено – 26 685,1 тыс. руб. 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E3428679-FF9A-4616-85A2-E7820092C947}" type="parTrans" cxnId="{A5948746-92D1-412D-9F3F-3E17A2C5484F}">
      <dgm:prSet/>
      <dgm:spPr/>
      <dgm:t>
        <a:bodyPr/>
        <a:lstStyle/>
        <a:p>
          <a:endParaRPr lang="ru-RU"/>
        </a:p>
      </dgm:t>
    </dgm:pt>
    <dgm:pt modelId="{7E85414E-FD36-46C2-8F5B-9E0D8A1AF5D1}" type="sibTrans" cxnId="{A5948746-92D1-412D-9F3F-3E17A2C5484F}">
      <dgm:prSet/>
      <dgm:spPr/>
      <dgm:t>
        <a:bodyPr/>
        <a:lstStyle/>
        <a:p>
          <a:endParaRPr lang="ru-RU"/>
        </a:p>
      </dgm:t>
    </dgm:pt>
    <dgm:pt modelId="{51FD97A5-2FB7-4356-9445-32D1559035E9}">
      <dgm:prSet phldrT="[Текст]" custT="1"/>
      <dgm:spPr>
        <a:solidFill>
          <a:srgbClr val="66FF66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«Развитие  детско-юношеского спорта»</a:t>
          </a:r>
        </a:p>
        <a:p>
          <a:r>
            <a: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– 1 130,1 тыс. руб.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750C11BF-92EA-43F7-B321-A190C6112B35}" type="parTrans" cxnId="{238E5522-70D6-4C2C-A304-459A90273834}">
      <dgm:prSet/>
      <dgm:spPr/>
      <dgm:t>
        <a:bodyPr/>
        <a:lstStyle/>
        <a:p>
          <a:endParaRPr lang="ru-RU"/>
        </a:p>
      </dgm:t>
    </dgm:pt>
    <dgm:pt modelId="{CAACE8F2-CE7F-437E-B06E-C4C244FA7BB2}" type="sibTrans" cxnId="{238E5522-70D6-4C2C-A304-459A90273834}">
      <dgm:prSet/>
      <dgm:spPr/>
      <dgm:t>
        <a:bodyPr/>
        <a:lstStyle/>
        <a:p>
          <a:endParaRPr lang="ru-RU"/>
        </a:p>
      </dgm:t>
    </dgm:pt>
    <dgm:pt modelId="{D774875F-2AFD-4A6F-AC4D-B594EA0F6BA9}">
      <dgm:prSet phldrT="[Текст]" custT="1"/>
      <dgm:spPr>
        <a:solidFill>
          <a:srgbClr val="9933FF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спортивной инфраструктуры и материально-технической базы для занятий физической культурой и спортом»</a:t>
          </a:r>
        </a:p>
        <a:p>
          <a:pPr rtl="0"/>
          <a:r>
            <a:rPr lang="ru-RU" sz="16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исполнено – 60 677,7  тыс. руб.</a:t>
          </a:r>
          <a:endParaRPr lang="ru-RU" sz="1600" b="1" i="1" u="sng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C0B4B-0238-48CC-AA18-838E8B9EF409}" type="parTrans" cxnId="{BBDCFB45-B800-46FC-9163-D20C20824414}">
      <dgm:prSet/>
      <dgm:spPr/>
      <dgm:t>
        <a:bodyPr/>
        <a:lstStyle/>
        <a:p>
          <a:endParaRPr lang="ru-RU"/>
        </a:p>
      </dgm:t>
    </dgm:pt>
    <dgm:pt modelId="{31EB0FB0-8544-4CB8-9BB1-312ACB204984}" type="sibTrans" cxnId="{BBDCFB45-B800-46FC-9163-D20C20824414}">
      <dgm:prSet/>
      <dgm:spPr/>
      <dgm:t>
        <a:bodyPr/>
        <a:lstStyle/>
        <a:p>
          <a:endParaRPr lang="ru-RU"/>
        </a:p>
      </dgm:t>
    </dgm:pt>
    <dgm:pt modelId="{9095CF4A-5C56-4571-A35C-708B77A4A8B4}" type="pres">
      <dgm:prSet presAssocID="{B99E3E3B-D2D5-4FB9-A346-681D196775DF}" presName="compositeShape" presStyleCnt="0">
        <dgm:presLayoutVars>
          <dgm:dir/>
          <dgm:resizeHandles/>
        </dgm:presLayoutVars>
      </dgm:prSet>
      <dgm:spPr/>
    </dgm:pt>
    <dgm:pt modelId="{294D3237-3A26-4291-9746-2E184BDCB2E6}" type="pres">
      <dgm:prSet presAssocID="{B99E3E3B-D2D5-4FB9-A346-681D196775DF}" presName="pyramid" presStyleLbl="node1" presStyleIdx="0" presStyleCnt="1" custScaleX="86220" custScaleY="82927" custLinFactNeighborX="6494" custLinFactNeighborY="1220"/>
      <dgm:spPr>
        <a:noFill/>
        <a:ln>
          <a:solidFill>
            <a:srgbClr val="C00000"/>
          </a:solidFill>
        </a:ln>
      </dgm:spPr>
    </dgm:pt>
    <dgm:pt modelId="{72EF7FFC-29FD-43B2-B1C2-2AEF1C491915}" type="pres">
      <dgm:prSet presAssocID="{B99E3E3B-D2D5-4FB9-A346-681D196775DF}" presName="theList" presStyleCnt="0"/>
      <dgm:spPr/>
    </dgm:pt>
    <dgm:pt modelId="{CF9F0984-D40B-4614-9DC2-76ACEE64F6E9}" type="pres">
      <dgm:prSet presAssocID="{414B7E11-DD72-426F-A65A-F37CD748A43F}" presName="aNode" presStyleLbl="fgAcc1" presStyleIdx="0" presStyleCnt="3" custLinFactY="208526" custLinFactNeighborX="2434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A2AB1-516A-4D24-8EDD-ECCD65E96613}" type="pres">
      <dgm:prSet presAssocID="{414B7E11-DD72-426F-A65A-F37CD748A43F}" presName="aSpace" presStyleCnt="0"/>
      <dgm:spPr/>
    </dgm:pt>
    <dgm:pt modelId="{2A36BED8-09F3-48D0-BA66-7A032E0ACC30}" type="pres">
      <dgm:prSet presAssocID="{51FD97A5-2FB7-4356-9445-32D1559035E9}" presName="aNode" presStyleLbl="fgAcc1" presStyleIdx="1" presStyleCnt="3" custScaleX="96247" custLinFactX="-2418" custLinFactY="989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D3FA5-D403-48E9-8F16-02687C64DDD1}" type="pres">
      <dgm:prSet presAssocID="{51FD97A5-2FB7-4356-9445-32D1559035E9}" presName="aSpace" presStyleCnt="0"/>
      <dgm:spPr/>
    </dgm:pt>
    <dgm:pt modelId="{D5B212AB-1BFF-4894-8B64-244715C35C61}" type="pres">
      <dgm:prSet presAssocID="{D774875F-2AFD-4A6F-AC4D-B594EA0F6BA9}" presName="aNode" presStyleLbl="fgAcc1" presStyleIdx="2" presStyleCnt="3" custLinFactY="-166058" custLinFactNeighborX="172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5806-A665-4BC7-962B-561F0A098A34}" type="pres">
      <dgm:prSet presAssocID="{D774875F-2AFD-4A6F-AC4D-B594EA0F6BA9}" presName="aSpace" presStyleCnt="0"/>
      <dgm:spPr/>
    </dgm:pt>
  </dgm:ptLst>
  <dgm:cxnLst>
    <dgm:cxn modelId="{238E5522-70D6-4C2C-A304-459A90273834}" srcId="{B99E3E3B-D2D5-4FB9-A346-681D196775DF}" destId="{51FD97A5-2FB7-4356-9445-32D1559035E9}" srcOrd="1" destOrd="0" parTransId="{750C11BF-92EA-43F7-B321-A190C6112B35}" sibTransId="{CAACE8F2-CE7F-437E-B06E-C4C244FA7BB2}"/>
    <dgm:cxn modelId="{80284EA7-B933-4531-8605-5443487BE15E}" type="presOf" srcId="{51FD97A5-2FB7-4356-9445-32D1559035E9}" destId="{2A36BED8-09F3-48D0-BA66-7A032E0ACC30}" srcOrd="0" destOrd="0" presId="urn:microsoft.com/office/officeart/2005/8/layout/pyramid2"/>
    <dgm:cxn modelId="{E3642412-CFD7-4719-8963-2DDD661EADE5}" type="presOf" srcId="{414B7E11-DD72-426F-A65A-F37CD748A43F}" destId="{CF9F0984-D40B-4614-9DC2-76ACEE64F6E9}" srcOrd="0" destOrd="0" presId="urn:microsoft.com/office/officeart/2005/8/layout/pyramid2"/>
    <dgm:cxn modelId="{AA1EA7E7-5889-405D-A02A-F102F132723B}" type="presOf" srcId="{B99E3E3B-D2D5-4FB9-A346-681D196775DF}" destId="{9095CF4A-5C56-4571-A35C-708B77A4A8B4}" srcOrd="0" destOrd="0" presId="urn:microsoft.com/office/officeart/2005/8/layout/pyramid2"/>
    <dgm:cxn modelId="{A5948746-92D1-412D-9F3F-3E17A2C5484F}" srcId="{B99E3E3B-D2D5-4FB9-A346-681D196775DF}" destId="{414B7E11-DD72-426F-A65A-F37CD748A43F}" srcOrd="0" destOrd="0" parTransId="{E3428679-FF9A-4616-85A2-E7820092C947}" sibTransId="{7E85414E-FD36-46C2-8F5B-9E0D8A1AF5D1}"/>
    <dgm:cxn modelId="{953E9918-1993-4EB3-A2FA-3A3BBDFA3C88}" type="presOf" srcId="{D774875F-2AFD-4A6F-AC4D-B594EA0F6BA9}" destId="{D5B212AB-1BFF-4894-8B64-244715C35C61}" srcOrd="0" destOrd="0" presId="urn:microsoft.com/office/officeart/2005/8/layout/pyramid2"/>
    <dgm:cxn modelId="{BBDCFB45-B800-46FC-9163-D20C20824414}" srcId="{B99E3E3B-D2D5-4FB9-A346-681D196775DF}" destId="{D774875F-2AFD-4A6F-AC4D-B594EA0F6BA9}" srcOrd="2" destOrd="0" parTransId="{452C0B4B-0238-48CC-AA18-838E8B9EF409}" sibTransId="{31EB0FB0-8544-4CB8-9BB1-312ACB204984}"/>
    <dgm:cxn modelId="{024D7981-84DF-40CD-A9C6-8C2AE046AD99}" type="presParOf" srcId="{9095CF4A-5C56-4571-A35C-708B77A4A8B4}" destId="{294D3237-3A26-4291-9746-2E184BDCB2E6}" srcOrd="0" destOrd="0" presId="urn:microsoft.com/office/officeart/2005/8/layout/pyramid2"/>
    <dgm:cxn modelId="{DB708C16-268E-4279-A210-56A9821D6A3B}" type="presParOf" srcId="{9095CF4A-5C56-4571-A35C-708B77A4A8B4}" destId="{72EF7FFC-29FD-43B2-B1C2-2AEF1C491915}" srcOrd="1" destOrd="0" presId="urn:microsoft.com/office/officeart/2005/8/layout/pyramid2"/>
    <dgm:cxn modelId="{150B7B45-C6EA-48BB-86A7-91C8A44D6810}" type="presParOf" srcId="{72EF7FFC-29FD-43B2-B1C2-2AEF1C491915}" destId="{CF9F0984-D40B-4614-9DC2-76ACEE64F6E9}" srcOrd="0" destOrd="0" presId="urn:microsoft.com/office/officeart/2005/8/layout/pyramid2"/>
    <dgm:cxn modelId="{EC95F25A-9BD9-46F7-BA41-85582B56B6B1}" type="presParOf" srcId="{72EF7FFC-29FD-43B2-B1C2-2AEF1C491915}" destId="{AAFA2AB1-516A-4D24-8EDD-ECCD65E96613}" srcOrd="1" destOrd="0" presId="urn:microsoft.com/office/officeart/2005/8/layout/pyramid2"/>
    <dgm:cxn modelId="{64687811-E8E8-4C42-AA88-B2C3B8A4D90C}" type="presParOf" srcId="{72EF7FFC-29FD-43B2-B1C2-2AEF1C491915}" destId="{2A36BED8-09F3-48D0-BA66-7A032E0ACC30}" srcOrd="2" destOrd="0" presId="urn:microsoft.com/office/officeart/2005/8/layout/pyramid2"/>
    <dgm:cxn modelId="{342ECE19-D359-4C15-B54E-63703409B1EA}" type="presParOf" srcId="{72EF7FFC-29FD-43B2-B1C2-2AEF1C491915}" destId="{F17D3FA5-D403-48E9-8F16-02687C64DDD1}" srcOrd="3" destOrd="0" presId="urn:microsoft.com/office/officeart/2005/8/layout/pyramid2"/>
    <dgm:cxn modelId="{C6B0FE9B-D1A8-4B13-964E-6482B8FA2A4E}" type="presParOf" srcId="{72EF7FFC-29FD-43B2-B1C2-2AEF1C491915}" destId="{D5B212AB-1BFF-4894-8B64-244715C35C61}" srcOrd="4" destOrd="0" presId="urn:microsoft.com/office/officeart/2005/8/layout/pyramid2"/>
    <dgm:cxn modelId="{4807DEC8-8152-4616-A7D0-F05B439C93AF}" type="presParOf" srcId="{72EF7FFC-29FD-43B2-B1C2-2AEF1C491915}" destId="{6A7A5806-A665-4BC7-962B-561F0A098A3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EDBE3-FCBE-4323-9529-F07897988114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466841-4B4E-415F-A6B3-EB2295C3FA1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CA5478-7FAF-45F7-AAFB-60F5B8A9F42A}" type="parTrans" cxnId="{30A79768-AC57-41F0-BDA6-AFC7DBC45FF4}">
      <dgm:prSet/>
      <dgm:spPr/>
      <dgm:t>
        <a:bodyPr/>
        <a:lstStyle/>
        <a:p>
          <a:endParaRPr lang="ru-RU"/>
        </a:p>
      </dgm:t>
    </dgm:pt>
    <dgm:pt modelId="{097DF640-003B-46E0-81BA-77EA302A33D0}" type="sibTrans" cxnId="{30A79768-AC57-41F0-BDA6-AFC7DBC45FF4}">
      <dgm:prSet/>
      <dgm:spPr/>
      <dgm:t>
        <a:bodyPr/>
        <a:lstStyle/>
        <a:p>
          <a:endParaRPr lang="ru-RU"/>
        </a:p>
      </dgm:t>
    </dgm:pt>
    <dgm:pt modelId="{777250E9-D8A8-46D6-A012-9DB8CD22DD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1 769,1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1241-16DF-4C7F-9E64-E82730A6604F}" type="parTrans" cxnId="{F37276DE-5866-432E-A0FE-6056CA5AB478}">
      <dgm:prSet/>
      <dgm:spPr/>
      <dgm:t>
        <a:bodyPr/>
        <a:lstStyle/>
        <a:p>
          <a:endParaRPr lang="ru-RU"/>
        </a:p>
      </dgm:t>
    </dgm:pt>
    <dgm:pt modelId="{BBA0ED98-E1FA-4BA5-B309-E3D6FCE1B4A2}" type="sibTrans" cxnId="{F37276DE-5866-432E-A0FE-6056CA5AB478}">
      <dgm:prSet/>
      <dgm:spPr/>
      <dgm:t>
        <a:bodyPr/>
        <a:lstStyle/>
        <a:p>
          <a:endParaRPr lang="ru-RU"/>
        </a:p>
      </dgm:t>
    </dgm:pt>
    <dgm:pt modelId="{A8F569C9-16AB-4FCD-959B-EE0E674197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149 993,2тыс.руб.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BA06D-26F1-4F8D-8E2E-6F6F7E9CFA54}" type="parTrans" cxnId="{663793DC-E738-42BA-929C-0354A83DEEC3}">
      <dgm:prSet/>
      <dgm:spPr/>
      <dgm:t>
        <a:bodyPr/>
        <a:lstStyle/>
        <a:p>
          <a:endParaRPr lang="ru-RU"/>
        </a:p>
      </dgm:t>
    </dgm:pt>
    <dgm:pt modelId="{F6C9A600-15B2-4D73-BD35-9FCF3CA49B26}" type="sibTrans" cxnId="{663793DC-E738-42BA-929C-0354A83DEEC3}">
      <dgm:prSet/>
      <dgm:spPr/>
      <dgm:t>
        <a:bodyPr/>
        <a:lstStyle/>
        <a:p>
          <a:endParaRPr lang="ru-RU"/>
        </a:p>
      </dgm:t>
    </dgm:pt>
    <dgm:pt modelId="{A31CB936-D89D-43B4-8D50-2BFDEF68C71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C402B1-A22A-401F-A4D9-81F082ECE3BE}" type="sibTrans" cxnId="{48C65034-AD0D-4BDB-B5CF-3973BD07C385}">
      <dgm:prSet/>
      <dgm:spPr/>
      <dgm:t>
        <a:bodyPr/>
        <a:lstStyle/>
        <a:p>
          <a:endParaRPr lang="ru-RU"/>
        </a:p>
      </dgm:t>
    </dgm:pt>
    <dgm:pt modelId="{3D894A88-5D8E-45A4-A8B8-6C318B799A4B}" type="parTrans" cxnId="{48C65034-AD0D-4BDB-B5CF-3973BD07C385}">
      <dgm:prSet/>
      <dgm:spPr/>
      <dgm:t>
        <a:bodyPr/>
        <a:lstStyle/>
        <a:p>
          <a:endParaRPr lang="ru-RU"/>
        </a:p>
      </dgm:t>
    </dgm:pt>
    <dgm:pt modelId="{439258DD-5D44-4464-A337-767F770F5293}" type="pres">
      <dgm:prSet presAssocID="{33CEDBE3-FCBE-4323-9529-F07897988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B98CB-2F7A-4019-B030-79153AE05894}" type="pres">
      <dgm:prSet presAssocID="{A8F569C9-16AB-4FCD-959B-EE0E67419780}" presName="composite" presStyleCnt="0"/>
      <dgm:spPr/>
      <dgm:t>
        <a:bodyPr/>
        <a:lstStyle/>
        <a:p>
          <a:endParaRPr lang="ru-RU"/>
        </a:p>
      </dgm:t>
    </dgm:pt>
    <dgm:pt modelId="{02CAB6CF-1685-4100-A31C-BD4DCD4A94C8}" type="pres">
      <dgm:prSet presAssocID="{A8F569C9-16AB-4FCD-959B-EE0E67419780}" presName="parentText" presStyleLbl="alignNode1" presStyleIdx="0" presStyleCnt="2" custScaleX="67554" custScaleY="56546" custLinFactNeighborX="-42685" custLinFactNeighborY="-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FFDA-A5EE-4F62-887B-2CEA9A397B12}" type="pres">
      <dgm:prSet presAssocID="{A8F569C9-16AB-4FCD-959B-EE0E67419780}" presName="descendantText" presStyleLbl="alignAcc1" presStyleIdx="0" presStyleCnt="2" custScaleX="56133" custScaleY="47130" custLinFactNeighborX="-48797" custLinFactNeighborY="-25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0528-0D18-4C24-8A0D-5E6D1A869C02}" type="pres">
      <dgm:prSet presAssocID="{F6C9A600-15B2-4D73-BD35-9FCF3CA49B26}" presName="sp" presStyleCnt="0"/>
      <dgm:spPr/>
      <dgm:t>
        <a:bodyPr/>
        <a:lstStyle/>
        <a:p>
          <a:endParaRPr lang="ru-RU"/>
        </a:p>
      </dgm:t>
    </dgm:pt>
    <dgm:pt modelId="{35749CC7-E08A-46C9-A1CF-A9F3C3282B18}" type="pres">
      <dgm:prSet presAssocID="{777250E9-D8A8-46D6-A012-9DB8CD22DD48}" presName="composite" presStyleCnt="0"/>
      <dgm:spPr/>
      <dgm:t>
        <a:bodyPr/>
        <a:lstStyle/>
        <a:p>
          <a:endParaRPr lang="ru-RU"/>
        </a:p>
      </dgm:t>
    </dgm:pt>
    <dgm:pt modelId="{1D71E7AF-81AA-4C26-B504-C07842D7E256}" type="pres">
      <dgm:prSet presAssocID="{777250E9-D8A8-46D6-A012-9DB8CD22DD48}" presName="parentText" presStyleLbl="alignNode1" presStyleIdx="1" presStyleCnt="2" custScaleX="67123" custScaleY="57857" custLinFactNeighborX="-43235" custLinFactNeighborY="-58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244C9-7C49-4FC1-B124-DF3F3E06EAEF}" type="pres">
      <dgm:prSet presAssocID="{777250E9-D8A8-46D6-A012-9DB8CD22DD48}" presName="descendantText" presStyleLbl="alignAcc1" presStyleIdx="1" presStyleCnt="2" custScaleX="56863" custScaleY="49672" custLinFactNeighborX="-49014" custLinFactNeighborY="-30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793DC-E738-42BA-929C-0354A83DEEC3}" srcId="{33CEDBE3-FCBE-4323-9529-F07897988114}" destId="{A8F569C9-16AB-4FCD-959B-EE0E67419780}" srcOrd="0" destOrd="0" parTransId="{4FDBA06D-26F1-4F8D-8E2E-6F6F7E9CFA54}" sibTransId="{F6C9A600-15B2-4D73-BD35-9FCF3CA49B26}"/>
    <dgm:cxn modelId="{F37276DE-5866-432E-A0FE-6056CA5AB478}" srcId="{33CEDBE3-FCBE-4323-9529-F07897988114}" destId="{777250E9-D8A8-46D6-A012-9DB8CD22DD48}" srcOrd="1" destOrd="0" parTransId="{23001241-16DF-4C7F-9E64-E82730A6604F}" sibTransId="{BBA0ED98-E1FA-4BA5-B309-E3D6FCE1B4A2}"/>
    <dgm:cxn modelId="{6AFF71FF-5628-4D65-B1EA-C076AFC0B904}" type="presOf" srcId="{777250E9-D8A8-46D6-A012-9DB8CD22DD48}" destId="{1D71E7AF-81AA-4C26-B504-C07842D7E256}" srcOrd="0" destOrd="0" presId="urn:microsoft.com/office/officeart/2005/8/layout/chevron2"/>
    <dgm:cxn modelId="{F5BF7DD1-2FE0-49A5-9122-80025784B268}" type="presOf" srcId="{A31CB936-D89D-43B4-8D50-2BFDEF68C71D}" destId="{8FB244C9-7C49-4FC1-B124-DF3F3E06EAEF}" srcOrd="0" destOrd="0" presId="urn:microsoft.com/office/officeart/2005/8/layout/chevron2"/>
    <dgm:cxn modelId="{48C65034-AD0D-4BDB-B5CF-3973BD07C385}" srcId="{777250E9-D8A8-46D6-A012-9DB8CD22DD48}" destId="{A31CB936-D89D-43B4-8D50-2BFDEF68C71D}" srcOrd="0" destOrd="0" parTransId="{3D894A88-5D8E-45A4-A8B8-6C318B799A4B}" sibTransId="{68C402B1-A22A-401F-A4D9-81F082ECE3BE}"/>
    <dgm:cxn modelId="{4B806105-BFBD-4609-9F4B-3E9D6CB771EA}" type="presOf" srcId="{33CEDBE3-FCBE-4323-9529-F07897988114}" destId="{439258DD-5D44-4464-A337-767F770F5293}" srcOrd="0" destOrd="0" presId="urn:microsoft.com/office/officeart/2005/8/layout/chevron2"/>
    <dgm:cxn modelId="{30A79768-AC57-41F0-BDA6-AFC7DBC45FF4}" srcId="{A8F569C9-16AB-4FCD-959B-EE0E67419780}" destId="{7A466841-4B4E-415F-A6B3-EB2295C3FA12}" srcOrd="0" destOrd="0" parTransId="{43CA5478-7FAF-45F7-AAFB-60F5B8A9F42A}" sibTransId="{097DF640-003B-46E0-81BA-77EA302A33D0}"/>
    <dgm:cxn modelId="{DD6E15B3-CF2A-42BC-B6F9-4321D36031D6}" type="presOf" srcId="{7A466841-4B4E-415F-A6B3-EB2295C3FA12}" destId="{790AFFDA-A5EE-4F62-887B-2CEA9A397B12}" srcOrd="0" destOrd="0" presId="urn:microsoft.com/office/officeart/2005/8/layout/chevron2"/>
    <dgm:cxn modelId="{51F6F2FE-B95A-4928-BAEE-3FFA084D071E}" type="presOf" srcId="{A8F569C9-16AB-4FCD-959B-EE0E67419780}" destId="{02CAB6CF-1685-4100-A31C-BD4DCD4A94C8}" srcOrd="0" destOrd="0" presId="urn:microsoft.com/office/officeart/2005/8/layout/chevron2"/>
    <dgm:cxn modelId="{67742C70-8AE3-44B1-B056-AF92205730F2}" type="presParOf" srcId="{439258DD-5D44-4464-A337-767F770F5293}" destId="{8E9B98CB-2F7A-4019-B030-79153AE05894}" srcOrd="0" destOrd="0" presId="urn:microsoft.com/office/officeart/2005/8/layout/chevron2"/>
    <dgm:cxn modelId="{92BB0664-9605-4AD8-A521-676023C7A5A5}" type="presParOf" srcId="{8E9B98CB-2F7A-4019-B030-79153AE05894}" destId="{02CAB6CF-1685-4100-A31C-BD4DCD4A94C8}" srcOrd="0" destOrd="0" presId="urn:microsoft.com/office/officeart/2005/8/layout/chevron2"/>
    <dgm:cxn modelId="{BE0541E5-BDDF-434C-B20D-0406E18B971F}" type="presParOf" srcId="{8E9B98CB-2F7A-4019-B030-79153AE05894}" destId="{790AFFDA-A5EE-4F62-887B-2CEA9A397B12}" srcOrd="1" destOrd="0" presId="urn:microsoft.com/office/officeart/2005/8/layout/chevron2"/>
    <dgm:cxn modelId="{E3DA103A-F0C1-4021-8F9B-6E19F63054D3}" type="presParOf" srcId="{439258DD-5D44-4464-A337-767F770F5293}" destId="{D27A0528-0D18-4C24-8A0D-5E6D1A869C02}" srcOrd="1" destOrd="0" presId="urn:microsoft.com/office/officeart/2005/8/layout/chevron2"/>
    <dgm:cxn modelId="{FA71F34F-9883-46A4-ACE3-B5D3E64E02BA}" type="presParOf" srcId="{439258DD-5D44-4464-A337-767F770F5293}" destId="{35749CC7-E08A-46C9-A1CF-A9F3C3282B18}" srcOrd="2" destOrd="0" presId="urn:microsoft.com/office/officeart/2005/8/layout/chevron2"/>
    <dgm:cxn modelId="{61B25A94-CB3C-465F-AFB3-35CFD64B4C83}" type="presParOf" srcId="{35749CC7-E08A-46C9-A1CF-A9F3C3282B18}" destId="{1D71E7AF-81AA-4C26-B504-C07842D7E256}" srcOrd="0" destOrd="0" presId="urn:microsoft.com/office/officeart/2005/8/layout/chevron2"/>
    <dgm:cxn modelId="{B64E71D9-35D8-4229-BB37-75A83DB2A22A}" type="presParOf" srcId="{35749CC7-E08A-46C9-A1CF-A9F3C3282B18}" destId="{8FB244C9-7C49-4FC1-B124-DF3F3E06EAEF}" srcOrd="1" destOrd="0" presId="urn:microsoft.com/office/officeart/2005/8/layout/chevron2"/>
  </dgm:cxnLst>
  <dgm:bg>
    <a:noFill/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4A21F-8FE6-4E5E-A7F4-29DBB24C72B1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DC92B5-D0C5-49EA-8E35-D9194E078ADC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Отлов, транспортировка, передержка и возврат в места прежнего обитания безнадзорных собак и кошек на территории ЗГМО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E72596-255C-4CCF-AA72-5E0687BA675C}" type="parTrans" cxnId="{66454771-9868-4C16-A65B-A9C8CCAF1080}">
      <dgm:prSet/>
      <dgm:spPr/>
      <dgm:t>
        <a:bodyPr/>
        <a:lstStyle/>
        <a:p>
          <a:endParaRPr lang="ru-RU"/>
        </a:p>
      </dgm:t>
    </dgm:pt>
    <dgm:pt modelId="{3EA6965A-18B3-4CBD-9B41-56D1105D0781}" type="sibTrans" cxnId="{66454771-9868-4C16-A65B-A9C8CCAF1080}">
      <dgm:prSet/>
      <dgm:spPr/>
      <dgm:t>
        <a:bodyPr/>
        <a:lstStyle/>
        <a:p>
          <a:endParaRPr lang="ru-RU"/>
        </a:p>
      </dgm:t>
    </dgm:pt>
    <dgm:pt modelId="{2300C0CD-79F3-40B1-A5C0-BC60E574EDB7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городских территорий общего пользования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7E6734-2E06-4958-840F-352EFF5B54E2}" type="parTrans" cxnId="{08001508-3D3D-4121-84B5-FDDFC114C8DB}">
      <dgm:prSet/>
      <dgm:spPr/>
      <dgm:t>
        <a:bodyPr/>
        <a:lstStyle/>
        <a:p>
          <a:endParaRPr lang="ru-RU"/>
        </a:p>
      </dgm:t>
    </dgm:pt>
    <dgm:pt modelId="{E6C8460E-C38F-45ED-99F7-CE469ACD893A}" type="sibTrans" cxnId="{08001508-3D3D-4121-84B5-FDDFC114C8DB}">
      <dgm:prSet/>
      <dgm:spPr/>
      <dgm:t>
        <a:bodyPr/>
        <a:lstStyle/>
        <a:p>
          <a:endParaRPr lang="ru-RU"/>
        </a:p>
      </dgm:t>
    </dgm:pt>
    <dgm:pt modelId="{B7366496-C66F-4560-A193-12C741CD986C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содержание мест захоронения(муниципальные кладбища), общественных территорий города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81BBC-740D-42E0-B6E1-EBA134F8425A}" type="parTrans" cxnId="{230C069C-FF8E-4DD8-9A25-59EB448B5627}">
      <dgm:prSet/>
      <dgm:spPr/>
      <dgm:t>
        <a:bodyPr/>
        <a:lstStyle/>
        <a:p>
          <a:endParaRPr lang="ru-RU"/>
        </a:p>
      </dgm:t>
    </dgm:pt>
    <dgm:pt modelId="{9862FBDD-527C-4402-900F-68D7AC74271D}" type="sibTrans" cxnId="{230C069C-FF8E-4DD8-9A25-59EB448B5627}">
      <dgm:prSet/>
      <dgm:spPr/>
      <dgm:t>
        <a:bodyPr/>
        <a:lstStyle/>
        <a:p>
          <a:endParaRPr lang="ru-RU"/>
        </a:p>
      </dgm:t>
    </dgm:pt>
    <dgm:pt modelId="{0CCE6B1E-6EAF-4D79-88DF-5F462F22BC08}" type="pres">
      <dgm:prSet presAssocID="{9454A21F-8FE6-4E5E-A7F4-29DBB24C72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4B5F0-86F0-46EE-9761-066626DFE603}" type="pres">
      <dgm:prSet presAssocID="{4EDC92B5-D0C5-49EA-8E35-D9194E078ADC}" presName="composite" presStyleCnt="0"/>
      <dgm:spPr/>
    </dgm:pt>
    <dgm:pt modelId="{ACB4AB09-9BF8-4213-B2A3-EC7C5AFA9A2A}" type="pres">
      <dgm:prSet presAssocID="{4EDC92B5-D0C5-49EA-8E35-D9194E078ADC}" presName="imgShp" presStyleLbl="fgImgPlace1" presStyleIdx="0" presStyleCnt="3" custFlipVert="1" custFlipHor="0" custScaleX="22905" custScaleY="6570"/>
      <dgm:spPr/>
    </dgm:pt>
    <dgm:pt modelId="{0C2B8A2C-BDE1-4273-B8CE-19541FEA0D8A}" type="pres">
      <dgm:prSet presAssocID="{4EDC92B5-D0C5-49EA-8E35-D9194E078AD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3ADC-C9B5-4A8A-AB18-81ABC33345E0}" type="pres">
      <dgm:prSet presAssocID="{3EA6965A-18B3-4CBD-9B41-56D1105D0781}" presName="spacing" presStyleCnt="0"/>
      <dgm:spPr/>
    </dgm:pt>
    <dgm:pt modelId="{0C8C9C49-A693-41A9-9531-9F93F4F130DA}" type="pres">
      <dgm:prSet presAssocID="{2300C0CD-79F3-40B1-A5C0-BC60E574EDB7}" presName="composite" presStyleCnt="0"/>
      <dgm:spPr/>
    </dgm:pt>
    <dgm:pt modelId="{EB884186-6FB0-488F-A125-627F468AEE8A}" type="pres">
      <dgm:prSet presAssocID="{2300C0CD-79F3-40B1-A5C0-BC60E574EDB7}" presName="imgShp" presStyleLbl="fgImgPlace1" presStyleIdx="1" presStyleCnt="3" custFlipVert="1" custFlipHor="1" custScaleX="7215" custScaleY="21519"/>
      <dgm:spPr/>
    </dgm:pt>
    <dgm:pt modelId="{0EC46577-6F5F-4FD0-9E51-0894425DF830}" type="pres">
      <dgm:prSet presAssocID="{2300C0CD-79F3-40B1-A5C0-BC60E574EDB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4C7A-870C-4C15-B3F5-AF76BC3CCED8}" type="pres">
      <dgm:prSet presAssocID="{E6C8460E-C38F-45ED-99F7-CE469ACD893A}" presName="spacing" presStyleCnt="0"/>
      <dgm:spPr/>
    </dgm:pt>
    <dgm:pt modelId="{0D1E773C-BBFB-43E9-894E-1BDDEAC4E572}" type="pres">
      <dgm:prSet presAssocID="{B7366496-C66F-4560-A193-12C741CD986C}" presName="composite" presStyleCnt="0"/>
      <dgm:spPr/>
    </dgm:pt>
    <dgm:pt modelId="{EF6B5D51-E9C3-469D-B81B-9E062FB95CC7}" type="pres">
      <dgm:prSet presAssocID="{B7366496-C66F-4560-A193-12C741CD986C}" presName="imgShp" presStyleLbl="fgImgPlace1" presStyleIdx="2" presStyleCnt="3" custFlipVert="1" custFlipHor="0" custScaleX="6570" custScaleY="8100"/>
      <dgm:spPr/>
    </dgm:pt>
    <dgm:pt modelId="{48DD0123-F1A2-4F9E-B7C7-71C8437A08C9}" type="pres">
      <dgm:prSet presAssocID="{B7366496-C66F-4560-A193-12C741CD986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01508-3D3D-4121-84B5-FDDFC114C8DB}" srcId="{9454A21F-8FE6-4E5E-A7F4-29DBB24C72B1}" destId="{2300C0CD-79F3-40B1-A5C0-BC60E574EDB7}" srcOrd="1" destOrd="0" parTransId="{1E7E6734-2E06-4958-840F-352EFF5B54E2}" sibTransId="{E6C8460E-C38F-45ED-99F7-CE469ACD893A}"/>
    <dgm:cxn modelId="{7CF1D691-AA56-4FED-B384-04ECF1EB1A26}" type="presOf" srcId="{4EDC92B5-D0C5-49EA-8E35-D9194E078ADC}" destId="{0C2B8A2C-BDE1-4273-B8CE-19541FEA0D8A}" srcOrd="0" destOrd="0" presId="urn:microsoft.com/office/officeart/2005/8/layout/vList3"/>
    <dgm:cxn modelId="{66454771-9868-4C16-A65B-A9C8CCAF1080}" srcId="{9454A21F-8FE6-4E5E-A7F4-29DBB24C72B1}" destId="{4EDC92B5-D0C5-49EA-8E35-D9194E078ADC}" srcOrd="0" destOrd="0" parTransId="{97E72596-255C-4CCF-AA72-5E0687BA675C}" sibTransId="{3EA6965A-18B3-4CBD-9B41-56D1105D0781}"/>
    <dgm:cxn modelId="{0371CE0F-0249-480E-B699-07087460813B}" type="presOf" srcId="{9454A21F-8FE6-4E5E-A7F4-29DBB24C72B1}" destId="{0CCE6B1E-6EAF-4D79-88DF-5F462F22BC08}" srcOrd="0" destOrd="0" presId="urn:microsoft.com/office/officeart/2005/8/layout/vList3"/>
    <dgm:cxn modelId="{E22BC7B2-25C0-4404-B28E-88BC5493CB13}" type="presOf" srcId="{2300C0CD-79F3-40B1-A5C0-BC60E574EDB7}" destId="{0EC46577-6F5F-4FD0-9E51-0894425DF830}" srcOrd="0" destOrd="0" presId="urn:microsoft.com/office/officeart/2005/8/layout/vList3"/>
    <dgm:cxn modelId="{230C069C-FF8E-4DD8-9A25-59EB448B5627}" srcId="{9454A21F-8FE6-4E5E-A7F4-29DBB24C72B1}" destId="{B7366496-C66F-4560-A193-12C741CD986C}" srcOrd="2" destOrd="0" parTransId="{5F581BBC-740D-42E0-B6E1-EBA134F8425A}" sibTransId="{9862FBDD-527C-4402-900F-68D7AC74271D}"/>
    <dgm:cxn modelId="{4F33E914-2389-47DE-AE9F-CD85FFA177E2}" type="presOf" srcId="{B7366496-C66F-4560-A193-12C741CD986C}" destId="{48DD0123-F1A2-4F9E-B7C7-71C8437A08C9}" srcOrd="0" destOrd="0" presId="urn:microsoft.com/office/officeart/2005/8/layout/vList3"/>
    <dgm:cxn modelId="{93777C15-5454-4AB9-BE6C-CB5354FE2EB6}" type="presParOf" srcId="{0CCE6B1E-6EAF-4D79-88DF-5F462F22BC08}" destId="{8014B5F0-86F0-46EE-9761-066626DFE603}" srcOrd="0" destOrd="0" presId="urn:microsoft.com/office/officeart/2005/8/layout/vList3"/>
    <dgm:cxn modelId="{87FE7A6C-0D65-49A2-8D93-9482F61A3CDB}" type="presParOf" srcId="{8014B5F0-86F0-46EE-9761-066626DFE603}" destId="{ACB4AB09-9BF8-4213-B2A3-EC7C5AFA9A2A}" srcOrd="0" destOrd="0" presId="urn:microsoft.com/office/officeart/2005/8/layout/vList3"/>
    <dgm:cxn modelId="{ED25B3F0-233E-4D1A-8717-C8CEE9BA3865}" type="presParOf" srcId="{8014B5F0-86F0-46EE-9761-066626DFE603}" destId="{0C2B8A2C-BDE1-4273-B8CE-19541FEA0D8A}" srcOrd="1" destOrd="0" presId="urn:microsoft.com/office/officeart/2005/8/layout/vList3"/>
    <dgm:cxn modelId="{E01E1339-4781-4FA1-BC85-A4C2A25726ED}" type="presParOf" srcId="{0CCE6B1E-6EAF-4D79-88DF-5F462F22BC08}" destId="{19B53ADC-C9B5-4A8A-AB18-81ABC33345E0}" srcOrd="1" destOrd="0" presId="urn:microsoft.com/office/officeart/2005/8/layout/vList3"/>
    <dgm:cxn modelId="{88C9364F-7F0E-45ED-BBDD-B1D4F0EB3AFB}" type="presParOf" srcId="{0CCE6B1E-6EAF-4D79-88DF-5F462F22BC08}" destId="{0C8C9C49-A693-41A9-9531-9F93F4F130DA}" srcOrd="2" destOrd="0" presId="urn:microsoft.com/office/officeart/2005/8/layout/vList3"/>
    <dgm:cxn modelId="{14C01707-458C-48E3-94A4-F956C183563C}" type="presParOf" srcId="{0C8C9C49-A693-41A9-9531-9F93F4F130DA}" destId="{EB884186-6FB0-488F-A125-627F468AEE8A}" srcOrd="0" destOrd="0" presId="urn:microsoft.com/office/officeart/2005/8/layout/vList3"/>
    <dgm:cxn modelId="{C87EB2C0-F2BC-43F7-A5FE-32D2F77243EA}" type="presParOf" srcId="{0C8C9C49-A693-41A9-9531-9F93F4F130DA}" destId="{0EC46577-6F5F-4FD0-9E51-0894425DF830}" srcOrd="1" destOrd="0" presId="urn:microsoft.com/office/officeart/2005/8/layout/vList3"/>
    <dgm:cxn modelId="{55273D9C-CF44-4DF4-9400-AFD04645D98D}" type="presParOf" srcId="{0CCE6B1E-6EAF-4D79-88DF-5F462F22BC08}" destId="{85514C7A-870C-4C15-B3F5-AF76BC3CCED8}" srcOrd="3" destOrd="0" presId="urn:microsoft.com/office/officeart/2005/8/layout/vList3"/>
    <dgm:cxn modelId="{AB6323FD-0228-425E-8D64-D85FFD47BC24}" type="presParOf" srcId="{0CCE6B1E-6EAF-4D79-88DF-5F462F22BC08}" destId="{0D1E773C-BBFB-43E9-894E-1BDDEAC4E572}" srcOrd="4" destOrd="0" presId="urn:microsoft.com/office/officeart/2005/8/layout/vList3"/>
    <dgm:cxn modelId="{280E5781-C407-4745-9A80-5C03AB4491F9}" type="presParOf" srcId="{0D1E773C-BBFB-43E9-894E-1BDDEAC4E572}" destId="{EF6B5D51-E9C3-469D-B81B-9E062FB95CC7}" srcOrd="0" destOrd="0" presId="urn:microsoft.com/office/officeart/2005/8/layout/vList3"/>
    <dgm:cxn modelId="{10F1CFB3-65F7-4CD0-B9A9-74B93B0CD89A}" type="presParOf" srcId="{0D1E773C-BBFB-43E9-894E-1BDDEAC4E572}" destId="{48DD0123-F1A2-4F9E-B7C7-71C8437A08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B5359-4F29-4FD8-8E65-585E14F31B18}">
      <dsp:nvSpPr>
        <dsp:cNvPr id="0" name=""/>
        <dsp:cNvSpPr/>
      </dsp:nvSpPr>
      <dsp:spPr>
        <a:xfrm rot="5400000">
          <a:off x="383932" y="-127157"/>
          <a:ext cx="1112083" cy="639143"/>
        </a:xfrm>
        <a:prstGeom prst="chevron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272,9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403" y="-44056"/>
        <a:ext cx="639143" cy="472940"/>
      </dsp:txXfrm>
    </dsp:sp>
    <dsp:sp modelId="{10FF95ED-40D7-4B85-9C45-8490DDF3C51D}">
      <dsp:nvSpPr>
        <dsp:cNvPr id="0" name=""/>
        <dsp:cNvSpPr/>
      </dsp:nvSpPr>
      <dsp:spPr>
        <a:xfrm rot="5400000">
          <a:off x="2009245" y="-1082751"/>
          <a:ext cx="728246" cy="2190452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8142" y="-316098"/>
        <a:ext cx="2154902" cy="657146"/>
      </dsp:txXfrm>
    </dsp:sp>
    <dsp:sp modelId="{14A4CBFE-2D4C-4909-BADA-D74439CB4F0D}">
      <dsp:nvSpPr>
        <dsp:cNvPr id="0" name=""/>
        <dsp:cNvSpPr/>
      </dsp:nvSpPr>
      <dsp:spPr>
        <a:xfrm rot="5400000">
          <a:off x="335985" y="970255"/>
          <a:ext cx="1204766" cy="669563"/>
        </a:xfrm>
        <a:prstGeom prst="chevron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310,5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3587" y="1037436"/>
        <a:ext cx="669563" cy="535203"/>
      </dsp:txXfrm>
    </dsp:sp>
    <dsp:sp modelId="{FA47CB91-C184-4D9D-B6CF-6F5E42E02D77}">
      <dsp:nvSpPr>
        <dsp:cNvPr id="0" name=""/>
        <dsp:cNvSpPr/>
      </dsp:nvSpPr>
      <dsp:spPr>
        <a:xfrm rot="5400000">
          <a:off x="2000670" y="-10413"/>
          <a:ext cx="773155" cy="2218908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7794" y="750205"/>
        <a:ext cx="2181166" cy="697671"/>
      </dsp:txXfrm>
    </dsp:sp>
    <dsp:sp modelId="{0C200F6F-E219-476E-8355-58B95D7172F6}">
      <dsp:nvSpPr>
        <dsp:cNvPr id="0" name=""/>
        <dsp:cNvSpPr/>
      </dsp:nvSpPr>
      <dsp:spPr>
        <a:xfrm rot="5400000">
          <a:off x="363085" y="1983689"/>
          <a:ext cx="1140719" cy="659716"/>
        </a:xfrm>
        <a:prstGeom prst="chevron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103,9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3587" y="2073045"/>
        <a:ext cx="659716" cy="481003"/>
      </dsp:txXfrm>
    </dsp:sp>
    <dsp:sp modelId="{B81795EC-CEED-4741-98A4-7843F408B714}">
      <dsp:nvSpPr>
        <dsp:cNvPr id="0" name=""/>
        <dsp:cNvSpPr/>
      </dsp:nvSpPr>
      <dsp:spPr>
        <a:xfrm rot="5400000">
          <a:off x="1974375" y="1037238"/>
          <a:ext cx="814583" cy="2171056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6139" y="1755240"/>
        <a:ext cx="2131291" cy="735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CCDE-3183-4E99-BF85-9DD18077427F}">
      <dsp:nvSpPr>
        <dsp:cNvPr id="0" name=""/>
        <dsp:cNvSpPr/>
      </dsp:nvSpPr>
      <dsp:spPr>
        <a:xfrm rot="5400000">
          <a:off x="-93868" y="183620"/>
          <a:ext cx="1224135" cy="856895"/>
        </a:xfrm>
        <a:prstGeom prst="chevron">
          <a:avLst/>
        </a:prstGeom>
        <a:solidFill>
          <a:srgbClr val="9F57BF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210,0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9753" y="428448"/>
        <a:ext cx="856895" cy="367240"/>
      </dsp:txXfrm>
    </dsp:sp>
    <dsp:sp modelId="{3690E3B7-D5ED-4909-A4D9-40011229C1C4}">
      <dsp:nvSpPr>
        <dsp:cNvPr id="0" name=""/>
        <dsp:cNvSpPr/>
      </dsp:nvSpPr>
      <dsp:spPr>
        <a:xfrm rot="5400000">
          <a:off x="2180318" y="-1172193"/>
          <a:ext cx="795688" cy="3140075"/>
        </a:xfrm>
        <a:prstGeom prst="round2SameRect">
          <a:avLst/>
        </a:prstGeom>
        <a:solidFill>
          <a:srgbClr val="5CEFF6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125" y="38842"/>
        <a:ext cx="3101233" cy="718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650DA-C81C-477D-8487-EFC3BE0E44B8}">
      <dsp:nvSpPr>
        <dsp:cNvPr id="0" name=""/>
        <dsp:cNvSpPr/>
      </dsp:nvSpPr>
      <dsp:spPr>
        <a:xfrm>
          <a:off x="-5806266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7F99C-2088-4565-BCFE-052DD2895BA1}">
      <dsp:nvSpPr>
        <dsp:cNvPr id="0" name=""/>
        <dsp:cNvSpPr/>
      </dsp:nvSpPr>
      <dsp:spPr>
        <a:xfrm>
          <a:off x="1083744" y="216024"/>
          <a:ext cx="3734857" cy="690151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3744" y="216024"/>
        <a:ext cx="3734857" cy="690151"/>
      </dsp:txXfrm>
    </dsp:sp>
    <dsp:sp modelId="{53CB8311-8A33-403A-A74B-C4AEED6A9C66}">
      <dsp:nvSpPr>
        <dsp:cNvPr id="0" name=""/>
        <dsp:cNvSpPr/>
      </dsp:nvSpPr>
      <dsp:spPr>
        <a:xfrm>
          <a:off x="702256" y="576061"/>
          <a:ext cx="175780" cy="114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2A5A6-4B82-416F-B7CF-2801DDC09B94}">
      <dsp:nvSpPr>
        <dsp:cNvPr id="0" name=""/>
        <dsp:cNvSpPr/>
      </dsp:nvSpPr>
      <dsp:spPr>
        <a:xfrm>
          <a:off x="1710363" y="1152130"/>
          <a:ext cx="310561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0363" y="1152130"/>
        <a:ext cx="3105619" cy="560994"/>
      </dsp:txXfrm>
    </dsp:sp>
    <dsp:sp modelId="{48BC7093-756B-4B8F-9685-C360C7624DFF}">
      <dsp:nvSpPr>
        <dsp:cNvPr id="0" name=""/>
        <dsp:cNvSpPr/>
      </dsp:nvSpPr>
      <dsp:spPr>
        <a:xfrm flipV="1">
          <a:off x="882279" y="1364811"/>
          <a:ext cx="450618" cy="75348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A3E9-099B-4F85-8917-C36E56B801AC}">
      <dsp:nvSpPr>
        <dsp:cNvPr id="0" name=""/>
        <dsp:cNvSpPr/>
      </dsp:nvSpPr>
      <dsp:spPr>
        <a:xfrm>
          <a:off x="1782373" y="1944215"/>
          <a:ext cx="301006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2373" y="1944215"/>
        <a:ext cx="3010069" cy="560994"/>
      </dsp:txXfrm>
    </dsp:sp>
    <dsp:sp modelId="{7CB0C032-5F2B-4EC3-9CC3-8649E28A1540}">
      <dsp:nvSpPr>
        <dsp:cNvPr id="0" name=""/>
        <dsp:cNvSpPr/>
      </dsp:nvSpPr>
      <dsp:spPr>
        <a:xfrm>
          <a:off x="906883" y="2221009"/>
          <a:ext cx="823434" cy="45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ADC6E-136C-4284-B168-6458811F2221}">
      <dsp:nvSpPr>
        <dsp:cNvPr id="0" name=""/>
        <dsp:cNvSpPr/>
      </dsp:nvSpPr>
      <dsp:spPr>
        <a:xfrm>
          <a:off x="1768099" y="2804224"/>
          <a:ext cx="3038616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8099" y="2804224"/>
        <a:ext cx="3038616" cy="560994"/>
      </dsp:txXfrm>
    </dsp:sp>
    <dsp:sp modelId="{67A2C64E-1FA8-48F0-A7C0-0AE6D4383F39}">
      <dsp:nvSpPr>
        <dsp:cNvPr id="0" name=""/>
        <dsp:cNvSpPr/>
      </dsp:nvSpPr>
      <dsp:spPr>
        <a:xfrm flipH="1">
          <a:off x="1286869" y="2929084"/>
          <a:ext cx="63462" cy="311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D4FB-A966-497B-9243-42D5D33E1B80}">
      <dsp:nvSpPr>
        <dsp:cNvPr id="0" name=""/>
        <dsp:cNvSpPr/>
      </dsp:nvSpPr>
      <dsp:spPr>
        <a:xfrm>
          <a:off x="1782383" y="3585330"/>
          <a:ext cx="2961579" cy="735149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2383" y="3585330"/>
        <a:ext cx="2961579" cy="735149"/>
      </dsp:txXfrm>
    </dsp:sp>
    <dsp:sp modelId="{6DE66C83-0AE2-4861-AB24-F039B1B07321}">
      <dsp:nvSpPr>
        <dsp:cNvPr id="0" name=""/>
        <dsp:cNvSpPr/>
      </dsp:nvSpPr>
      <dsp:spPr>
        <a:xfrm flipH="1">
          <a:off x="1080871" y="3888432"/>
          <a:ext cx="53434" cy="7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E5B0-54D8-4B38-B58A-889D0286C42D}">
      <dsp:nvSpPr>
        <dsp:cNvPr id="0" name=""/>
        <dsp:cNvSpPr/>
      </dsp:nvSpPr>
      <dsp:spPr>
        <a:xfrm>
          <a:off x="1362193" y="4464498"/>
          <a:ext cx="344681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2193" y="4464498"/>
        <a:ext cx="3446819" cy="560994"/>
      </dsp:txXfrm>
    </dsp:sp>
    <dsp:sp modelId="{20D4B2CF-E521-4E03-924B-3EA92FD69A73}">
      <dsp:nvSpPr>
        <dsp:cNvPr id="0" name=""/>
        <dsp:cNvSpPr/>
      </dsp:nvSpPr>
      <dsp:spPr>
        <a:xfrm flipH="1" flipV="1">
          <a:off x="414228" y="4710445"/>
          <a:ext cx="463808" cy="114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327400" cy="2286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0.40845</cdr:x>
      <cdr:y>0.42857</cdr:y>
    </cdr:from>
    <cdr:to>
      <cdr:x>0.57746</cdr:x>
      <cdr:y>0.58929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088232" y="1728192"/>
          <a:ext cx="864096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0.40845</cdr:x>
      <cdr:y>0.78571</cdr:y>
    </cdr:from>
    <cdr:to>
      <cdr:x>0.59155</cdr:x>
      <cdr:y>0.80357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088232" y="3168352"/>
          <a:ext cx="93610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0.46479</cdr:x>
      <cdr:y>0.42857</cdr:y>
    </cdr:from>
    <cdr:to>
      <cdr:x>0.53521</cdr:x>
      <cdr:y>0.5</cdr:y>
    </cdr:to>
    <cdr:sp macro="" textlink="">
      <cdr:nvSpPr>
        <cdr:cNvPr id="9" name="TextBox 8"/>
        <cdr:cNvSpPr txBox="1"/>
      </cdr:nvSpPr>
      <cdr:spPr>
        <a:xfrm xmlns:a="http://schemas.openxmlformats.org/drawingml/2006/main" rot="2281991">
          <a:off x="2376264" y="172819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-3%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0.45285</cdr:x>
      <cdr:y>0.73875</cdr:y>
    </cdr:from>
    <cdr:to>
      <cdr:x>0.55145</cdr:x>
      <cdr:y>0.79582</cdr:y>
    </cdr:to>
    <cdr:sp macro="" textlink="">
      <cdr:nvSpPr>
        <cdr:cNvPr id="10" name="TextBox 9"/>
        <cdr:cNvSpPr txBox="1"/>
      </cdr:nvSpPr>
      <cdr:spPr>
        <a:xfrm xmlns:a="http://schemas.openxmlformats.org/drawingml/2006/main" rot="21226400">
          <a:off x="2315249" y="2978985"/>
          <a:ext cx="504056" cy="23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+2%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0.39365</cdr:x>
      <cdr:y>0.36486</cdr:y>
    </cdr:from>
    <cdr:to>
      <cdr:x>0.39365</cdr:x>
      <cdr:y>0.55059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459336" y="1944216"/>
          <a:ext cx="0" cy="98965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0.43119</cdr:x>
      <cdr:y>0.39437</cdr:y>
    </cdr:from>
    <cdr:to>
      <cdr:x>0.49398</cdr:x>
      <cdr:y>0.46479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84376" y="2016224"/>
          <a:ext cx="49281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0.35268</cdr:x>
      <cdr:y>0.39368</cdr:y>
    </cdr:from>
    <cdr:to>
      <cdr:x>0.38573</cdr:x>
      <cdr:y>0.53453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2869251" y="2327801"/>
          <a:ext cx="750532" cy="290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+58%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0.12325</cdr:x>
      <cdr:y>0.36486</cdr:y>
    </cdr:from>
    <cdr:to>
      <cdr:x>0.12325</cdr:x>
      <cdr:y>0.54861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1083072" y="1944216"/>
          <a:ext cx="0" cy="979099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0.09047</cdr:x>
      <cdr:y>0.40939</cdr:y>
    </cdr:from>
    <cdr:to>
      <cdr:x>0.1103</cdr:x>
      <cdr:y>0.51882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590603" y="2385883"/>
          <a:ext cx="583151" cy="174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+15%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0.46106</cdr:x>
      <cdr:y>0.4358</cdr:y>
    </cdr:from>
    <cdr:to>
      <cdr:x>0.55921</cdr:x>
      <cdr:y>0.49241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751750">
          <a:off x="4051797" y="2322196"/>
          <a:ext cx="862535" cy="301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   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+884 986,7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0.12325</cdr:x>
      <cdr:y>0.36486</cdr:y>
    </cdr:from>
    <cdr:to>
      <cdr:x>0.18935</cdr:x>
      <cdr:y>0.55624</cdr:y>
    </cdr:to>
    <cdr:sp macro="" textlink="">
      <cdr:nvSpPr>
        <cdr:cNvPr id="16" name="Стрелка вверх 15"/>
        <cdr:cNvSpPr/>
      </cdr:nvSpPr>
      <cdr:spPr>
        <a:xfrm xmlns:a="http://schemas.openxmlformats.org/drawingml/2006/main">
          <a:off x="1083072" y="1944216"/>
          <a:ext cx="580882" cy="1019756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0.13421</cdr:x>
      <cdr:y>0.38057</cdr:y>
    </cdr:from>
    <cdr:to>
      <cdr:x>0.179</cdr:x>
      <cdr:y>0.52696</cdr:y>
    </cdr:to>
    <cdr:sp macro="" textlink="">
      <cdr:nvSpPr>
        <cdr:cNvPr id="18" name="TextBox 17"/>
        <cdr:cNvSpPr txBox="1"/>
      </cdr:nvSpPr>
      <cdr:spPr>
        <a:xfrm xmlns:a="http://schemas.openxmlformats.org/drawingml/2006/main" rot="16200000">
          <a:off x="986189" y="2221136"/>
          <a:ext cx="780053" cy="393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35 554,1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0.63331</cdr:x>
      <cdr:y>0.50704</cdr:y>
    </cdr:from>
    <cdr:to>
      <cdr:x>0.99683</cdr:x>
      <cdr:y>0.90231</cdr:y>
    </cdr:to>
    <cdr:pic>
      <cdr:nvPicPr>
        <cdr:cNvPr id="14" name="Рисунок 13" descr="D:\Doc\image_3658940.pn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19919" y="2592288"/>
          <a:ext cx="3168351" cy="2020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0.30081</cdr:x>
      <cdr:y>0.51495</cdr:y>
    </cdr:from>
    <cdr:to>
      <cdr:x>0.35772</cdr:x>
      <cdr:y>0.57804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2752080"/>
          <a:ext cx="504056" cy="33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0.12195</cdr:x>
      <cdr:y>0.42063</cdr:y>
    </cdr:from>
    <cdr:to>
      <cdr:x>0.17073</cdr:x>
      <cdr:y>0.46106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2248024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7%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0.11382</cdr:x>
      <cdr:y>0.32632</cdr:y>
    </cdr:from>
    <cdr:to>
      <cdr:x>0.1626</cdr:x>
      <cdr:y>0.38021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174396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9%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0.1626</cdr:x>
      <cdr:y>0.25895</cdr:y>
    </cdr:from>
    <cdr:to>
      <cdr:x>0.20325</cdr:x>
      <cdr:y>0.29937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1383928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0.21138</cdr:x>
      <cdr:y>0.25895</cdr:y>
    </cdr:from>
    <cdr:to>
      <cdr:x>0.27642</cdr:x>
      <cdr:y>0.29937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38392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0.232</cdr:y>
    </cdr:from>
    <cdr:to>
      <cdr:x>0.2439</cdr:x>
      <cdr:y>0.27242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28192" y="1239912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0.26829</cdr:x>
      <cdr:y>0.21853</cdr:y>
    </cdr:from>
    <cdr:to>
      <cdr:x>0.30081</cdr:x>
      <cdr:y>0.2859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76264" y="1167904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0.33333</cdr:x>
      <cdr:y>0.20506</cdr:y>
    </cdr:from>
    <cdr:to>
      <cdr:x>0.37398</cdr:x>
      <cdr:y>0.25895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952328" y="109589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0.65041</cdr:x>
      <cdr:y>0.65278</cdr:y>
    </cdr:from>
    <cdr:to>
      <cdr:x>0.99187</cdr:x>
      <cdr:y>0.98611</cdr:y>
    </cdr:to>
    <cdr:pic>
      <cdr:nvPicPr>
        <cdr:cNvPr id="11" name="Рисунок 10" descr="Налоги картинки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0640" y="3384376"/>
          <a:ext cx="3024335" cy="17281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0.71722</cdr:x>
      <cdr:y>0.42506</cdr:y>
    </cdr:from>
    <cdr:to>
      <cdr:x>0.77863</cdr:x>
      <cdr:y>0.49964</cdr:y>
    </cdr:to>
    <cdr:sp macro="" textlink="">
      <cdr:nvSpPr>
        <cdr:cNvPr id="2" name="TextBox 1"/>
        <cdr:cNvSpPr txBox="1"/>
      </cdr:nvSpPr>
      <cdr:spPr>
        <a:xfrm xmlns:a="http://schemas.openxmlformats.org/drawingml/2006/main" rot="20943201">
          <a:off x="6325455" y="2084754"/>
          <a:ext cx="541602" cy="365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6%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0.46308</cdr:x>
      <cdr:y>0.11176</cdr:y>
    </cdr:from>
    <cdr:to>
      <cdr:x>0.50391</cdr:x>
      <cdr:y>0.20651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4153" y="548141"/>
          <a:ext cx="360040" cy="464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2%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0.54599</cdr:x>
      <cdr:y>0.33023</cdr:y>
    </cdr:from>
    <cdr:to>
      <cdr:x>0.61625</cdr:x>
      <cdr:y>0.40364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757182" y="1584176"/>
          <a:ext cx="612191" cy="352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59%</a:t>
          </a:r>
        </a:p>
      </cdr:txBody>
    </cdr:sp>
  </cdr:relSizeAnchor>
  <cdr:relSizeAnchor xmlns:cdr="http://schemas.openxmlformats.org/drawingml/2006/chartDrawing">
    <cdr:from>
      <cdr:x>0.33111</cdr:x>
      <cdr:y>0.1501</cdr:y>
    </cdr:from>
    <cdr:to>
      <cdr:x>0.39783</cdr:x>
      <cdr:y>0.21243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2884974" y="720080"/>
          <a:ext cx="581304" cy="29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29%</a:t>
          </a:r>
        </a:p>
      </cdr:txBody>
    </cdr:sp>
  </cdr:relSizeAnchor>
  <cdr:relSizeAnchor xmlns:cdr="http://schemas.openxmlformats.org/drawingml/2006/chartDrawing">
    <cdr:from>
      <cdr:x>0.53772</cdr:x>
      <cdr:y>0.09006</cdr:y>
    </cdr:from>
    <cdr:to>
      <cdr:x>0.62037</cdr:x>
      <cdr:y>0.1501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685174" y="43204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0.49468</cdr:x>
      <cdr:y>0.07341</cdr:y>
    </cdr:from>
    <cdr:to>
      <cdr:x>0.52876</cdr:x>
      <cdr:y>0.09696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039262" y="421420"/>
          <a:ext cx="278296" cy="135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  <cdr:relSizeAnchor xmlns:cdr="http://schemas.openxmlformats.org/drawingml/2006/chartDrawing">
    <cdr:from>
      <cdr:x>0.48814</cdr:x>
      <cdr:y>0.04503</cdr:y>
    </cdr:from>
    <cdr:to>
      <cdr:x>0.54462</cdr:x>
      <cdr:y>0.08935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4253126" y="216024"/>
          <a:ext cx="492108" cy="212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0.53659</cdr:x>
      <cdr:y>0.72301</cdr:y>
    </cdr:from>
    <cdr:to>
      <cdr:x>0.56098</cdr:x>
      <cdr:y>0.76732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4752528" y="4698851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0.09756</cdr:x>
      <cdr:y>0.20226</cdr:y>
    </cdr:from>
    <cdr:to>
      <cdr:x>0.1626</cdr:x>
      <cdr:y>0.21334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864096" y="1314475"/>
          <a:ext cx="57606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0.38211</cdr:x>
      <cdr:y>0.16902</cdr:y>
    </cdr:from>
    <cdr:to>
      <cdr:x>0.4065</cdr:x>
      <cdr:y>0.1801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3384376" y="1098451"/>
          <a:ext cx="21602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0.38211</cdr:x>
      <cdr:y>0.1247</cdr:y>
    </cdr:from>
    <cdr:to>
      <cdr:x>0.4065</cdr:x>
      <cdr:y>0.16902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H="1">
          <a:off x="3384376" y="810419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0.29268</cdr:x>
      <cdr:y>0.14686</cdr:y>
    </cdr:from>
    <cdr:to>
      <cdr:x>0.31707</cdr:x>
      <cdr:y>0.15794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2592288" y="954435"/>
          <a:ext cx="21602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0.27642</cdr:x>
      <cdr:y>0.11362</cdr:y>
    </cdr:from>
    <cdr:to>
      <cdr:x>0.28455</cdr:x>
      <cdr:y>0.16902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>
          <a:off x="2448272" y="738411"/>
          <a:ext cx="72008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0.19512</cdr:x>
      <cdr:y>0.1247</cdr:y>
    </cdr:from>
    <cdr:to>
      <cdr:x>0.21138</cdr:x>
      <cdr:y>0.1801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1728192" y="810419"/>
          <a:ext cx="144016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0.17073</cdr:x>
      <cdr:y>0.15794</cdr:y>
    </cdr:from>
    <cdr:to>
      <cdr:x>0.18699</cdr:x>
      <cdr:y>0.19118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>
          <a:off x="1512168" y="1026443"/>
          <a:ext cx="144016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0.22355</cdr:x>
      <cdr:y>0.26501</cdr:y>
    </cdr:from>
    <cdr:to>
      <cdr:x>0.32897</cdr:x>
      <cdr:y>0.34194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rot="693410">
          <a:off x="1964659" y="1240228"/>
          <a:ext cx="926431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72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(списано)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0.2278</cdr:x>
      <cdr:y>0.26345</cdr:y>
    </cdr:from>
    <cdr:to>
      <cdr:x>0.33744</cdr:x>
      <cdr:y>0.30961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001997" y="1232944"/>
          <a:ext cx="963597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0.22936</cdr:x>
      <cdr:y>0.23268</cdr:y>
    </cdr:from>
    <cdr:to>
      <cdr:x>0.33588</cdr:x>
      <cdr:y>0.27884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562112">
          <a:off x="2015744" y="1088928"/>
          <a:ext cx="93610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- 54 251,3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0.22936</cdr:x>
      <cdr:y>0.23268</cdr:y>
    </cdr:from>
    <cdr:to>
      <cdr:x>0.3113</cdr:x>
      <cdr:y>0.27884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015744" y="1088928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0.22936</cdr:x>
      <cdr:y>0.38654</cdr:y>
    </cdr:from>
    <cdr:to>
      <cdr:x>0.33588</cdr:x>
      <cdr:y>0.45139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2015744" y="1809008"/>
          <a:ext cx="936104" cy="3035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- 3 366,8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0.10646</cdr:x>
      <cdr:y>0.89873</cdr:y>
    </cdr:from>
    <cdr:to>
      <cdr:x>0.22117</cdr:x>
      <cdr:y>0.98952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935624" y="4473303"/>
          <a:ext cx="1008112" cy="451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2018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0.28262</cdr:x>
      <cdr:y>0.90272</cdr:y>
    </cdr:from>
    <cdr:to>
      <cdr:x>0.38504</cdr:x>
      <cdr:y>0.96059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483796" y="4493166"/>
          <a:ext cx="9001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0.44841</cdr:x>
      <cdr:y>0.91719</cdr:y>
    </cdr:from>
    <cdr:to>
      <cdr:x>0.54077</cdr:x>
      <cdr:y>0.97506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940850" y="4565173"/>
          <a:ext cx="81167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0.44841</cdr:x>
      <cdr:y>0.88825</cdr:y>
    </cdr:from>
    <cdr:to>
      <cdr:x>0.54897</cdr:x>
      <cdr:y>0.98952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940850" y="4421157"/>
          <a:ext cx="88368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0.44841</cdr:x>
      <cdr:y>0.90507</cdr:y>
    </cdr:from>
    <cdr:to>
      <cdr:x>0.55716</cdr:x>
      <cdr:y>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940850" y="4392488"/>
          <a:ext cx="955694" cy="460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0.60632</cdr:x>
      <cdr:y>0.91045</cdr:y>
    </cdr:from>
    <cdr:to>
      <cdr:x>0.71284</cdr:x>
      <cdr:y>0.98507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328592" y="4392487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0.77838</cdr:x>
      <cdr:y>0.91045</cdr:y>
    </cdr:from>
    <cdr:to>
      <cdr:x>0.87671</cdr:x>
      <cdr:y>0.98507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6840760" y="4392487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2022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5EB5D-9E63-4142-BE11-551184EA63EE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345A4ED-0D4E-4B9B-9EA9-4799F1463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3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B39D11-872F-4D9D-AF11-197A88ECD39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926B-294E-43DA-9EAD-99EA9460141C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755245F-8ACC-4158-9855-3E11CEFBB72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24FA168-6729-4A2F-97E0-8B1943E27C35}" type="slidenum">
              <a:rPr lang="ru-RU" altLang="ru-RU" smtClean="0"/>
              <a:pPr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5A4ED-0D4E-4B9B-9EA9-4799F146309B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1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49E9-4EEA-49AD-B116-8B2CE1EB5291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4B83-1E1C-4887-92B9-29164E15F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7613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7C2C-92EA-46CD-BC9A-E9CDE45C859E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98A3-E453-486D-A46E-9B9BEAF0B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31695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664C-7F89-4FB2-B7F3-28A86B91BAE9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5F0C-CD7C-4F33-986E-DF79FE928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70521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29F1-7158-4531-8E5E-9BC38658B6C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DB02C-E3BB-43DB-B6D2-E7BA420F0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37080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7FB2-B43D-4149-BAB9-D75081E8DEA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5FDAC9-8CE3-497D-9432-740B5FFAA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396849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868F-07AA-480A-BA8C-4524BD3078C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5E1DD-185C-43D4-B432-2C52BEFD9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41451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E49B-7436-4423-9022-A1F927450BD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5C1224-10DA-4ECF-A0D5-35DBC5485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68764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35ED-4754-4987-B6EB-EAB1B43987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F7D0A-3BA9-464C-B296-13623BC697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826912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E54B-042C-4990-BCD6-5ED990948C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86AF-F3AC-4776-A04D-F85993492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09251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1F6F-82C5-4514-9596-483322D1E4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A69B0-ECF8-4E3E-80A6-6CE20C9F9C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52771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E352-BFAE-450C-968A-FF563A1F584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0854-1649-4837-9A7B-88B8F00DF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91835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DD42-BB7F-424C-A9FC-29AC6FFFCA3D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1B87-A4AE-4DD4-8B90-B42A0E29D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360595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688C-949C-4371-A1D3-C6516B15FF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F634-1BEF-4385-A711-AB5888425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795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113-D471-4AA2-A994-A07CBB5C51E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D57D-DF4C-49E3-84E8-142432AA9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1315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AE7A-ADA2-44C1-9465-EED82DF3904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A5BCB-A47E-4AD3-872A-34481030E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8305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950C-FB4B-4624-9DCE-A8C4C6BC7243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9819-A249-4168-9AD9-167520238F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04941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474B-98AB-471C-B940-34362644A2D6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739B-9650-42EF-AC53-9850DFBA6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98540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1584-2551-4CC7-B267-49FBA9AD2A91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9BB5-F582-44FC-A571-4B4416CB56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16772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7356-382F-4D91-B797-A63A901C910C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39DF-198F-49DE-B5B7-ED81A75E2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32090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0F70-39B0-4263-88C3-53357BD0B514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E282-C1F4-40DC-AAE9-167BC6192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83451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40E4-A350-40AA-883C-66C5EB02C9C7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301D-C1A9-4581-85E1-26F704644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50480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5A97-4CD0-4A47-80D0-26E6ED092795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352C-A823-4D0D-B59F-C86DE6C6E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06947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A8AC8"/>
            </a:gs>
            <a:gs pos="39000">
              <a:srgbClr val="EA8AC8"/>
            </a:gs>
            <a:gs pos="60001">
              <a:srgbClr val="FFFFFF"/>
            </a:gs>
            <a:gs pos="100000">
              <a:srgbClr val="81D3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2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C3616-C5FD-40A3-B7DE-58BDAB1308CC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cs typeface="+mn-cs"/>
              </a:defRPr>
            </a:lvl1pPr>
          </a:lstStyle>
          <a:p>
            <a:pPr>
              <a:defRPr/>
            </a:pPr>
            <a:fld id="{188890D4-2AD6-4A55-93FA-08E0DAAA1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7" r:id="rId2"/>
    <p:sldLayoutId id="2147484366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7" r:id="rId9"/>
    <p:sldLayoutId id="2147484363" r:id="rId10"/>
    <p:sldLayoutId id="214748436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A8AC8"/>
            </a:gs>
            <a:gs pos="39000">
              <a:srgbClr val="EA8AC8"/>
            </a:gs>
            <a:gs pos="60001">
              <a:srgbClr val="FFFFFF"/>
            </a:gs>
            <a:gs pos="100000">
              <a:srgbClr val="81D3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5E4FF-1E70-4B35-B962-2AB54BB72FC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>
                <a:defRPr/>
              </a:pPr>
              <a:t>16.05.2023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5F45256B-F771-41E9-8805-6CE064625FE3}" type="slidenum">
              <a:rPr lang="ru-RU" altLang="ru-RU">
                <a:cs typeface="+mn-cs"/>
              </a:rPr>
              <a:pPr/>
              <a:t>‹#›</a:t>
            </a:fld>
            <a:endParaRPr lang="ru-RU" alt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6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11" Type="http://schemas.openxmlformats.org/officeDocument/2006/relationships/chart" Target="../charts/chart17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2.png"/><Relationship Id="rId4" Type="http://schemas.openxmlformats.org/officeDocument/2006/relationships/diagramData" Target="../diagrams/data4.xml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04@gfu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8860" y="785794"/>
            <a:ext cx="3500462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ГОРОДСКОГО МУНИЦИПАЛЬНОГО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9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42852"/>
            <a:ext cx="71287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480660"/>
              </p:ext>
            </p:extLst>
          </p:nvPr>
        </p:nvGraphicFramePr>
        <p:xfrm>
          <a:off x="5783763" y="712317"/>
          <a:ext cx="3327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D:\Doc\IBN Полученные файлы\школа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9" y="2852936"/>
            <a:ext cx="399603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zima-info.ru/media/resized/N8V_Rl5OMg3o1bmTc5AfmjNQtSn9kDgbxoN2MK8eTb4/rs:fit:730/aHR0cHM6Ly96aW1h/LWluZm8ucnUvbWVk/aWEvcHJvamVjdF9z/bWlfMjYwL2YzL2M2/LzI0L2RjLzE5LzVm/LzAtMDItMDUtZGQ2/MGE2ZjQzMTM3ZDE5/MzM0ZDY4OWUwYjg5/ZDQyN2JjYTJmOTU0/ZGU0MzZlZGEzZjU0/MGU1OTMxNDM0MTEw/Zl82ODRiMjEyYzRj/ZWNjMjZmLmpwZ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" y="4725144"/>
            <a:ext cx="40178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D:\Рабочий стол\фото площадь мкр Ангарский\IMG_20221123_153955_6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62" y="5157192"/>
            <a:ext cx="331428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s://i.mycdn.me/i?r=AyH4iRPQ2q0otWIFepML2LxR5xnSwm2JMALBhOS1s6va5Q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62" y="2967469"/>
            <a:ext cx="3314289" cy="210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55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БЕЗВОЗМЕЗДНЫХ ПОСТУПЛЕНИЙ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ОТ ДРУГИХ БЮДЖЕТОВ БЮДЖЕТНОЙ СИСТЕМЫ В БЮДЖЕТ ЗГМО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2022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29481"/>
              </p:ext>
            </p:extLst>
          </p:nvPr>
        </p:nvGraphicFramePr>
        <p:xfrm>
          <a:off x="714374" y="928688"/>
          <a:ext cx="5929314" cy="8525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3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204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</a:t>
                      </a:r>
                    </a:p>
                    <a:p>
                      <a:pPr algn="ctr"/>
                      <a:r>
                        <a:rPr lang="ru-RU" sz="1100" dirty="0" smtClean="0"/>
                        <a:t>2022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 </a:t>
                      </a:r>
                    </a:p>
                    <a:p>
                      <a:pPr algn="ctr"/>
                      <a:r>
                        <a:rPr lang="ru-RU" sz="1100" dirty="0" smtClean="0"/>
                        <a:t>2022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44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Безвозмездные поступления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2 480 346,1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2 401 449,1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97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920080"/>
              </p:ext>
            </p:extLst>
          </p:nvPr>
        </p:nvGraphicFramePr>
        <p:xfrm>
          <a:off x="246866" y="1844824"/>
          <a:ext cx="8712968" cy="486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9003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1592775"/>
              </p:ext>
            </p:extLst>
          </p:nvPr>
        </p:nvGraphicFramePr>
        <p:xfrm>
          <a:off x="214313" y="571500"/>
          <a:ext cx="8786811" cy="60647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69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98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9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04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</a:t>
                      </a:r>
                      <a:r>
                        <a:rPr lang="ru-RU" sz="1300" b="1" baseline="0" dirty="0" smtClean="0"/>
                        <a:t> </a:t>
                      </a:r>
                      <a:endParaRPr lang="ru-RU" sz="13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Исполнение </a:t>
                      </a:r>
                    </a:p>
                    <a:p>
                      <a:pPr algn="ctr"/>
                      <a:r>
                        <a:rPr lang="ru-RU" sz="1300" b="1" dirty="0" smtClean="0"/>
                        <a:t>за 2021 год</a:t>
                      </a:r>
                      <a:endParaRPr lang="ru-RU" sz="13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План</a:t>
                      </a:r>
                      <a:r>
                        <a:rPr lang="ru-RU" sz="1300" b="1" baseline="0" dirty="0" smtClean="0"/>
                        <a:t>             </a:t>
                      </a:r>
                    </a:p>
                    <a:p>
                      <a:pPr algn="ctr"/>
                      <a:r>
                        <a:rPr lang="ru-RU" sz="1300" b="1" baseline="0" dirty="0" smtClean="0"/>
                        <a:t>  на 2022 год</a:t>
                      </a:r>
                      <a:endParaRPr lang="ru-RU" sz="13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Исполнение за  2022 год</a:t>
                      </a:r>
                      <a:endParaRPr lang="ru-RU" sz="13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% исполне-ния годовых показате-лей</a:t>
                      </a:r>
                      <a:endParaRPr lang="ru-RU" sz="13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Темп роста/снижения доходов 2022/2021 гг.</a:t>
                      </a:r>
                      <a:endParaRPr lang="ru-RU" sz="11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ysClr val="windowText" lastClr="000000"/>
                          </a:solidFill>
                        </a:rPr>
                        <a:t>%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7" marR="91447" marT="45729" marB="4572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ysClr val="windowText" lastClr="000000"/>
                          </a:solidFill>
                        </a:rPr>
                        <a:t>сумма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7" marR="91447" marT="45729" marB="45729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03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Безвозмездные поступления – всего:</a:t>
                      </a:r>
                      <a:endParaRPr lang="ru-RU" sz="1200" b="1" dirty="0"/>
                    </a:p>
                  </a:txBody>
                  <a:tcPr marL="91447" marR="91447" marT="45729" marB="45729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1 513 107,40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2 480 346,1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2 398 094,1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884 986,7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298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229 709,30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268 380,0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268 380,0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38 670,7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821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Субсидии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610 355,50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1 486 348,1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1 407 476,8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797 121,3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344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Субвенции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646 559,60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695 859,8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695 859,6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49 300,0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344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Иные МБТ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28 399,00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29 758,2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29 672,4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1 273,4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поступления и доходы от возврата остатков субсидий, субвенций и иных МБТ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60,2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217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1267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Возврат МБТ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-1 943,80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-3 354,9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-1 411,1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2022 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0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8175" y="44624"/>
            <a:ext cx="62372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ДИНАМИКА ДОХОДОВ БЮДЖЕТА ЗИМИНСКОГО  ГОРОДСКОГО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 МУНИЦИПАЛЬНОГО ОБРАЗОВАНИЯ </a:t>
            </a: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2018-2022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гг., тыс.руб.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652921"/>
              </p:ext>
            </p:extLst>
          </p:nvPr>
        </p:nvGraphicFramePr>
        <p:xfrm>
          <a:off x="395536" y="764704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7520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23958"/>
              </p:ext>
            </p:extLst>
          </p:nvPr>
        </p:nvGraphicFramePr>
        <p:xfrm>
          <a:off x="214313" y="214313"/>
          <a:ext cx="8713788" cy="63674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18044">
                  <a:extLst>
                    <a:ext uri="{9D8B030D-6E8A-4147-A177-3AD203B41FA5}"/>
                  </a:extLst>
                </a:gridCol>
                <a:gridCol w="1487449">
                  <a:extLst>
                    <a:ext uri="{9D8B030D-6E8A-4147-A177-3AD203B41FA5}"/>
                  </a:extLst>
                </a:gridCol>
                <a:gridCol w="1420846">
                  <a:extLst>
                    <a:ext uri="{9D8B030D-6E8A-4147-A177-3AD203B41FA5}"/>
                  </a:extLst>
                </a:gridCol>
                <a:gridCol w="1487449">
                  <a:extLst>
                    <a:ext uri="{9D8B030D-6E8A-4147-A177-3AD203B41FA5}"/>
                  </a:extLst>
                </a:gridCol>
              </a:tblGrid>
              <a:tr h="281830">
                <a:tc gridSpan="4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1830">
                <a:tc gridSpan="4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1830">
                <a:tc gridSpan="4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2" marR="5982" marT="598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31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за 2021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Рост(+), снижение(-)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122 908,1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136 519,8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Национальная оборона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56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6 474,5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6 648,9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+174,4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Национальная экономика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133 434,6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121 292,9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-12 141,7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204 641,8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604 917,4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+400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Охрана окружающей среды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27 872,6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-24 360,8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Образование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1 038 512,8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1 561 430,9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+522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Культура</a:t>
                      </a:r>
                      <a:r>
                        <a:rPr lang="ru-RU" sz="1800" u="none" strike="noStrike" dirty="0" smtClean="0">
                          <a:effectLst/>
                        </a:rPr>
                        <a:t>, кинематография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109 573,1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72 024,5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-37 548,6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Здравоохранение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-4 080,9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Социальная политика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56 880,7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59 934,8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23 683,0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90 054,3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+66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Средства массовой информации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9 498,9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8 776,7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-722,2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6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3416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1 740 694,7</a:t>
                      </a:r>
                    </a:p>
                  </a:txBody>
                  <a:tcPr marL="9525" marR="9525" marT="952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2 667 728,3</a:t>
                      </a:r>
                    </a:p>
                  </a:txBody>
                  <a:tcPr marL="9525" marR="9525" marT="9525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+927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033,6</a:t>
                      </a:r>
                    </a:p>
                  </a:txBody>
                  <a:tcPr marL="9525" marR="9525" marT="9525" marB="0" anchor="b">
                    <a:solidFill>
                      <a:srgbClr val="CC99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8712399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Динамика исполнения расходов бюджета ЗГМО за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2021-2022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г.г.             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основным функциям,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тыс.руб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2594026"/>
              </p:ext>
            </p:extLst>
          </p:nvPr>
        </p:nvGraphicFramePr>
        <p:xfrm>
          <a:off x="6072198" y="3000372"/>
          <a:ext cx="2990892" cy="210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87469846"/>
              </p:ext>
            </p:extLst>
          </p:nvPr>
        </p:nvGraphicFramePr>
        <p:xfrm>
          <a:off x="0" y="2928934"/>
          <a:ext cx="33575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52846442"/>
              </p:ext>
            </p:extLst>
          </p:nvPr>
        </p:nvGraphicFramePr>
        <p:xfrm>
          <a:off x="1428728" y="4786322"/>
          <a:ext cx="328614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3997636"/>
              </p:ext>
            </p:extLst>
          </p:nvPr>
        </p:nvGraphicFramePr>
        <p:xfrm>
          <a:off x="2643174" y="1071546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991380"/>
              </p:ext>
            </p:extLst>
          </p:nvPr>
        </p:nvGraphicFramePr>
        <p:xfrm>
          <a:off x="4143372" y="5000636"/>
          <a:ext cx="4214842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500" y="1428750"/>
            <a:ext cx="3714750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25" y="2643188"/>
            <a:ext cx="2857500" cy="642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dirty="0"/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38" y="4714875"/>
            <a:ext cx="357187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" y="2643188"/>
            <a:ext cx="2643188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42910" y="285728"/>
            <a:ext cx="8001056" cy="8572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Расходы ЗГМО за </a:t>
            </a:r>
            <a:r>
              <a:rPr lang="ru-RU" dirty="0" smtClean="0">
                <a:solidFill>
                  <a:schemeClr val="tx1"/>
                </a:solidFill>
              </a:rPr>
              <a:t>2021-2022г.г</a:t>
            </a:r>
            <a:r>
              <a:rPr lang="ru-RU" dirty="0">
                <a:solidFill>
                  <a:schemeClr val="tx1"/>
                </a:solidFill>
              </a:rPr>
              <a:t>. по видам экономической направленности, млн.руб.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3" y="4714875"/>
            <a:ext cx="1928812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Прочие расходы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570246"/>
              </p:ext>
            </p:extLst>
          </p:nvPr>
        </p:nvGraphicFramePr>
        <p:xfrm>
          <a:off x="5925319" y="2643188"/>
          <a:ext cx="3294112" cy="230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1863"/>
              </p:ext>
            </p:extLst>
          </p:nvPr>
        </p:nvGraphicFramePr>
        <p:xfrm>
          <a:off x="2857500" y="1556792"/>
          <a:ext cx="3538538" cy="211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366604"/>
              </p:ext>
            </p:extLst>
          </p:nvPr>
        </p:nvGraphicFramePr>
        <p:xfrm>
          <a:off x="3426618" y="2602706"/>
          <a:ext cx="2290763" cy="165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567755"/>
              </p:ext>
            </p:extLst>
          </p:nvPr>
        </p:nvGraphicFramePr>
        <p:xfrm>
          <a:off x="4860303" y="4876174"/>
          <a:ext cx="3423894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106594"/>
              </p:ext>
            </p:extLst>
          </p:nvPr>
        </p:nvGraphicFramePr>
        <p:xfrm>
          <a:off x="642910" y="4869160"/>
          <a:ext cx="4176464" cy="224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85674"/>
              </p:ext>
            </p:extLst>
          </p:nvPr>
        </p:nvGraphicFramePr>
        <p:xfrm>
          <a:off x="179512" y="314325"/>
          <a:ext cx="8856984" cy="649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504" y="0"/>
            <a:ext cx="5904656" cy="836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видов расходов в общем объеме расходов бюджета ЗГМО в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году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183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38" y="285750"/>
            <a:ext cx="6929437" cy="785813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программных расходов бюджета </a:t>
            </a:r>
            <a:r>
              <a:rPr lang="ru-RU" sz="20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778861"/>
              </p:ext>
            </p:extLst>
          </p:nvPr>
        </p:nvGraphicFramePr>
        <p:xfrm>
          <a:off x="251520" y="1268760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18010"/>
              </p:ext>
            </p:extLst>
          </p:nvPr>
        </p:nvGraphicFramePr>
        <p:xfrm>
          <a:off x="71438" y="782638"/>
          <a:ext cx="9001124" cy="5932487"/>
        </p:xfrm>
        <a:graphic>
          <a:graphicData uri="http://schemas.openxmlformats.org/drawingml/2006/table">
            <a:tbl>
              <a:tblPr firstRow="1" firstCol="1" lastCol="1" bandRow="1">
                <a:tableStyleId>{8799B23B-EC83-4686-B30A-512413B5E67A}</a:tableStyleId>
              </a:tblPr>
              <a:tblGrid>
                <a:gridCol w="428623"/>
                <a:gridCol w="5214939"/>
                <a:gridCol w="1285875"/>
                <a:gridCol w="1214438"/>
                <a:gridCol w="857249"/>
              </a:tblGrid>
              <a:tr h="433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28920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"Молодежная политика"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84,20%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культуры"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101 180,6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100 895,0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99,72%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 физической культуры и спорта"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88 531,8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88 492,9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"Социальная поддержка населения"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50 830,1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50 487,6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99,33%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"Жилищно-коммунальное хозяйство"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151 984,4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151 762,3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99,85%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"Обеспечение населения города доступным жильем"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456 520,5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408 958,7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89,58%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дорожного хозяйства"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126 794,8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125 848,1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99,25%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95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"Содействие развитию малого и среднего предпринимательства г.Зимы"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97,67%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"Охрана труда"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99,78%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"Безопасность" 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9 946,9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96,33%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 </a:t>
                      </a:r>
                      <a:r>
                        <a:rPr lang="ru-RU" sz="1300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ЗГМО" </a:t>
                      </a:r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15 075,7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99,05%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образования"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1 537 450,5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1 499 676,1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97,54%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95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"Оказание содействия по сохранению и улучшению здоровья населения г.Зимы"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91,12%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411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"Охрана окружающей среды ЗГМО" 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28 777,4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98,57%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93057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2 570 057,7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2 481 801,4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96,57%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1520" y="5671"/>
            <a:ext cx="8572560" cy="714356"/>
          </a:xfrm>
          <a:prstGeom prst="round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                                                                         </a:t>
            </a:r>
            <a:r>
              <a:rPr lang="ru-RU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(тыс.руб.)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rcro.tomsk.ru/wp-content/uploads/2016/03/000244181_1-b64ec4d56a290311b0a8a674e8fb9a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312046" cy="26809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323725" y="20264"/>
            <a:ext cx="3357586" cy="3143248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1 115 894,1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942" y="2643182"/>
            <a:ext cx="3214710" cy="30718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321 234,9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42910" y="4643422"/>
            <a:ext cx="2428892" cy="2214578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функций управления     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18 089,5</a:t>
            </a:r>
            <a:endParaRPr lang="ru-RU" b="1" i="1" u="sng" dirty="0"/>
          </a:p>
        </p:txBody>
      </p:sp>
      <p:sp>
        <p:nvSpPr>
          <p:cNvPr id="14" name="Овал 13"/>
          <p:cNvSpPr/>
          <p:nvPr/>
        </p:nvSpPr>
        <p:spPr>
          <a:xfrm>
            <a:off x="2857488" y="4071942"/>
            <a:ext cx="3000396" cy="27860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44 457,8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115888"/>
            <a:ext cx="8496300" cy="369887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>
              <a:ln>
                <a:solidFill>
                  <a:srgbClr val="451ED2"/>
                </a:solidFill>
              </a:ln>
              <a:solidFill>
                <a:schemeClr val="accent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4" name="Picture 29" descr="https://avatars.mds.yandex.net/get-pdb/1534889/8aa0ae6e-67af-4349-93e5-0490cd15e1e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1249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43608" y="45477"/>
            <a:ext cx="4286280" cy="2143140"/>
          </a:xfrm>
          <a:prstGeom prst="roundRect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образования»   на 2020-2024г.г.                                                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1 499 676,1 тыс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2" name="AutoShape 2" descr="https://pegas.bsu.edu.ru/pluginfile.php/1138919/course/overviewfiles/222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44624"/>
            <a:ext cx="5328592" cy="1328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«Молодежная политика» на 2020-2024 гг.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( 687,3 тыс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исполнено по подпрограммам: </a:t>
            </a:r>
            <a:endParaRPr lang="ru-RU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9911996"/>
              </p:ext>
            </p:extLst>
          </p:nvPr>
        </p:nvGraphicFramePr>
        <p:xfrm>
          <a:off x="107504" y="1844824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788024" y="3081536"/>
            <a:ext cx="435597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малого и среднего предпринимательства г. Зимы на 2020-2024 гг.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210,0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сновное мероприятие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.):</a:t>
            </a:r>
            <a:endParaRPr lang="ru-RU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25085"/>
              </p:ext>
            </p:extLst>
          </p:nvPr>
        </p:nvGraphicFramePr>
        <p:xfrm>
          <a:off x="4788024" y="4653136"/>
          <a:ext cx="4355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4" descr="http://inzoloto.ru/wp-content/uploads/2014/07/1253096661phpERTpjO1-1024x7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06980">
            <a:off x="5684539" y="322448"/>
            <a:ext cx="2969586" cy="22271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AutoShape 2" descr="https://tatarstan.ru/file/news/761_n1989184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tatarstan.ru/file/news/761_n1989184_bi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9" y="4840115"/>
            <a:ext cx="4369190" cy="18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199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116632"/>
            <a:ext cx="8280920" cy="9350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культуры» на 2020-2024 гг</a:t>
            </a:r>
            <a:r>
              <a:rPr lang="ru-RU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( 100 895,0 тыс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 (тыс.руб.):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020"/>
          <a:stretch/>
        </p:blipFill>
        <p:spPr bwMode="auto">
          <a:xfrm rot="21159622">
            <a:off x="-20916" y="1515389"/>
            <a:ext cx="5310062" cy="5412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11573869"/>
              </p:ext>
            </p:extLst>
          </p:nvPr>
        </p:nvGraphicFramePr>
        <p:xfrm>
          <a:off x="3707904" y="1340768"/>
          <a:ext cx="51125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Овал 1"/>
          <p:cNvSpPr/>
          <p:nvPr/>
        </p:nvSpPr>
        <p:spPr>
          <a:xfrm>
            <a:off x="3851920" y="1556792"/>
            <a:ext cx="1512168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10 853,6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33328" y="2348880"/>
            <a:ext cx="151216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11 359,1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9992" y="3212976"/>
            <a:ext cx="144016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4 598,8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1847" y="4077072"/>
            <a:ext cx="1458162" cy="757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44 296,6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4941168"/>
            <a:ext cx="141751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21 010,2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5733256"/>
            <a:ext cx="136815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8 776,7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855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honoteka.org/uploads/posts/2021-04/1619690267_18-phonoteka_org-p-fon-dlya-teksta-meditsina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300020"/>
            <a:ext cx="7096872" cy="127159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«Оказание содействия по сохранению и улучшению здоровья населения г.Зимы» на 2020-2024 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( 225,7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тыс. руб.)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AutoShape 6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1" name="AutoShape 8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2" name="AutoShape 10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3" name="AutoShape 12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4" name="AutoShape 14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5" name="AutoShape 16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6" name="AutoShape 18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7" name="AutoShape 20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8" name="AutoShape 22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9" name="AutoShape 24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786058"/>
            <a:ext cx="4357718" cy="157163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заболеваний и укрепление здоровья населения г. Зимы»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139,7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71934" y="1857364"/>
            <a:ext cx="3571900" cy="1214446"/>
          </a:xfrm>
          <a:prstGeom prst="roundRect">
            <a:avLst/>
          </a:prstGeom>
          <a:solidFill>
            <a:srgbClr val="2FF12F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медицинскими кадрами»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86,0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s://main-cdn.sbermegamarket.ru/hlr-system/107/667/400/182/511/41/600004381760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1544">
            <a:off x="7382686" y="2652689"/>
            <a:ext cx="1875716" cy="2714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6564" name="Picture 4" descr="https://thumbs.dreamstime.com/b/%D1%87%D0%B5%D1%80%D0%BD%D0%BE-%D0%B1%D0%B5%D0%BB%D1%8B%D0%B9-%D1%84%D1%83%D1%82%D0%B1%D0%BE%D0%BB%D1%8C%D0%BD%D1%8B%D0%B9-%D0%BC%D1%8F%D1%87-%D1%81-%D1%82%D0%B2%D0%BE%D1%80%D1%87%D0%B5%D1%81%D0%BA%D0%B8%D0%BC%D0%B8-%D1%8D%D0%BB%D0%B5%D0%BC%D0%B5%D0%BD%D1%82%D0%B0%D0%BC%D0%B8-%D0%B4%D0%B8%D0%B7%D0%B0%D0%B9%D0%BD%D0%B0-115757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71810"/>
            <a:ext cx="4286280" cy="3500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9390886"/>
              </p:ext>
            </p:extLst>
          </p:nvPr>
        </p:nvGraphicFramePr>
        <p:xfrm>
          <a:off x="142844" y="857232"/>
          <a:ext cx="900115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88 492,9 тыс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66566" name="Picture 6" descr="https://main-cdn.sbermegamarket.ru/hlr-system/107/757/061/482/511/44/600004381853b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13463">
            <a:off x="285720" y="4714885"/>
            <a:ext cx="1357322" cy="18093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633" name="Picture 10" descr="https://education.vita-travel.com/wp-content/uploads/2019/06/liga-sport-2-1600x6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>
            <a:fillRect/>
          </a:stretch>
        </p:blipFill>
        <p:spPr bwMode="auto">
          <a:xfrm>
            <a:off x="0" y="1571625"/>
            <a:ext cx="37814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ages.hub.ldpr.ru/display?path=media/images/komi/1d029f3d303fcfbcf79e9db447709df8a8ade27cbaa41c3b4f3244fd656e21dd.jpg&amp;op=resize&amp;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3"/>
          <a:stretch/>
        </p:blipFill>
        <p:spPr bwMode="auto">
          <a:xfrm>
            <a:off x="4932040" y="3611201"/>
            <a:ext cx="4211960" cy="31648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116632"/>
            <a:ext cx="8352928" cy="108012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2020-2024 гг. 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(151 762,3 тыс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01770192"/>
              </p:ext>
            </p:extLst>
          </p:nvPr>
        </p:nvGraphicFramePr>
        <p:xfrm>
          <a:off x="0" y="1478215"/>
          <a:ext cx="8928992" cy="537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3488">
            <a:off x="5534576" y="4425246"/>
            <a:ext cx="2473780" cy="23617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274" y="259234"/>
            <a:ext cx="7560890" cy="1008112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дорожного хозяйства» на 2020-2024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( 125 848,1 </a:t>
            </a:r>
            <a:r>
              <a:rPr lang="ru-RU" sz="2000" i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тыс.руб</a:t>
            </a:r>
            <a:r>
              <a:rPr lang="ru-RU" sz="2000" i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.)</a:t>
            </a:r>
            <a:endParaRPr lang="ru-RU" sz="2000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8977" y="1267346"/>
            <a:ext cx="3888742" cy="3221482"/>
          </a:xfrm>
          <a:prstGeom prst="downArrow">
            <a:avLst>
              <a:gd name="adj1" fmla="val 7306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муниципальном образовании»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1 679,0 тыс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16016" y="1267346"/>
            <a:ext cx="3816424" cy="3221482"/>
          </a:xfrm>
          <a:prstGeom prst="downArrow">
            <a:avLst>
              <a:gd name="adj1" fmla="val 74881"/>
              <a:gd name="adj2" fmla="val 4996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Дорожное хозяйство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городского муниципального образования»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124 169,1 тыс</a:t>
            </a:r>
            <a:r>
              <a:rPr lang="ru-RU" b="1" i="1" u="sng" dirty="0">
                <a:latin typeface="Times New Roman" panose="02020603050405020304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0242" name="Picture 2" descr="https://phonoteka.org/uploads/posts/2021-05/1620639615_7-phonoteka_org-p-dorozhnoe-dvizhenie-fon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994409" cy="24965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5256584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«Охрана труда» на 2020-2024г.г. 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(1 122,6  </a:t>
            </a:r>
            <a:r>
              <a:rPr lang="ru-RU" b="1" i="1" u="sng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828" y="982670"/>
            <a:ext cx="1922302" cy="33843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Формирование и развитие методической, организационной и мотивационной основ для функционирования системы управления охраной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37,5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84576" y="980729"/>
            <a:ext cx="1800200" cy="3384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«Проведение специальной оценки условий труда в муниципальных учреждениях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168,8 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293095"/>
            <a:ext cx="1728192" cy="25017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«Профилактика правонарушений в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2 993,1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7992" y="4293095"/>
            <a:ext cx="1728192" cy="25017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г.Зимы от ЧС природного и техногенного характера»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6 588,9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68610" name="Picture 2" descr="https://im3-tub-ru.yandex.net/i?id=6bfc035d0a1b51e177dbe8e8271697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3105">
            <a:off x="6241868" y="129501"/>
            <a:ext cx="2232248" cy="2205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8612" name="Picture 4" descr="http://evpatoriya.ru/images/news/evpatoriya1301152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708" y="4783843"/>
            <a:ext cx="2941916" cy="19612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45624" y="990513"/>
            <a:ext cx="1656184" cy="33648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«Обеспечение функции управления по исполнению отдельных областных государственных полномочий в сфере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915,3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2276872"/>
            <a:ext cx="3096344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«Безопасность»                          на 2020-2024 гг. </a:t>
            </a:r>
            <a:endParaRPr lang="ru-RU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(9 582,0 </a:t>
            </a:r>
            <a:r>
              <a:rPr lang="ru-RU" b="1" i="1" u="sng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5575" y="116632"/>
            <a:ext cx="8808913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«Социальная поддержка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2020-2024 гг.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(50 487,6 </a:t>
            </a:r>
            <a:r>
              <a:rPr lang="ru-RU" sz="16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2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776" name="AutoShape 4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0242" name="Picture 2" descr="https://ds05.infourok.ru/uploads/ex/0481/00115618-67a2cdc9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23" y="2287892"/>
            <a:ext cx="3723181" cy="2792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273052" y="4077072"/>
            <a:ext cx="2880320" cy="255187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«Функционирование детского оздоровительного лагеря палаточного типа «Тихоокеанец»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8 105,0 </a:t>
            </a:r>
            <a:r>
              <a:rPr lang="ru-RU" sz="1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Овал 8"/>
          <p:cNvSpPr/>
          <p:nvPr/>
        </p:nvSpPr>
        <p:spPr>
          <a:xfrm>
            <a:off x="6407696" y="1207510"/>
            <a:ext cx="2736304" cy="2476575"/>
          </a:xfrm>
          <a:prstGeom prst="ellipse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отдельных категорий граждан»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36 870,0 </a:t>
            </a:r>
            <a:r>
              <a:rPr lang="ru-RU" sz="1400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82801" y="1207510"/>
            <a:ext cx="2711912" cy="2461432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5">
                <a:shade val="30000"/>
                <a:satMod val="12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социально-ориентированных некоммерческих организаций»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1 311,6  </a:t>
            </a:r>
            <a:r>
              <a:rPr lang="ru-RU" sz="14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rgbClr val="451ED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Овал 9"/>
          <p:cNvSpPr/>
          <p:nvPr/>
        </p:nvSpPr>
        <p:spPr>
          <a:xfrm>
            <a:off x="27039" y="4005064"/>
            <a:ext cx="2880319" cy="2505137"/>
          </a:xfrm>
          <a:prstGeom prst="ellipse">
            <a:avLst/>
          </a:prstGeom>
          <a:solidFill>
            <a:srgbClr val="6699FF"/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«Отдых оздоровление и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занятость детей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подростков 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летних каникул»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3 593,6 </a:t>
            </a:r>
            <a:r>
              <a:rPr lang="ru-RU" sz="1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03620" y="692696"/>
            <a:ext cx="2925188" cy="17531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«Социальная поддержка и доступная среда для инвалидов»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57,5  </a:t>
            </a:r>
            <a:r>
              <a:rPr lang="ru-RU" sz="1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53421" y="4901267"/>
            <a:ext cx="3213220" cy="1991734"/>
          </a:xfrm>
          <a:prstGeom prst="ellipse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«Обеспечение педагогическими кадрами»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550,0  </a:t>
            </a:r>
            <a:r>
              <a:rPr lang="ru-RU" sz="1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8928992" cy="1065643"/>
            <a:chOff x="1933" y="-860511"/>
            <a:chExt cx="3956572" cy="4244887"/>
          </a:xfrm>
          <a:gradFill>
            <a:gsLst>
              <a:gs pos="18000">
                <a:srgbClr val="FFFF00"/>
              </a:gs>
              <a:gs pos="11000">
                <a:schemeClr val="accent3">
                  <a:lumMod val="60000"/>
                  <a:lumOff val="40000"/>
                </a:schemeClr>
              </a:gs>
              <a:gs pos="60001">
                <a:srgbClr val="FFFFFF"/>
              </a:gs>
              <a:gs pos="100000">
                <a:srgbClr val="81D31A"/>
              </a:gs>
            </a:gsLst>
            <a:lin ang="2700000" scaled="1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933" y="0"/>
              <a:ext cx="3956572" cy="3384376"/>
            </a:xfrm>
            <a:prstGeom prst="roundRect">
              <a:avLst>
                <a:gd name="adj" fmla="val 10000"/>
              </a:avLst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1933" y="-860511"/>
              <a:ext cx="3956572" cy="1875821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Муниципальная программа «Охрана окружающей среды ЗГМО» на 2020-2024 гг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(28 777,4 тыс. руб.)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i="1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сновные мероприятия (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.):</a:t>
              </a:r>
              <a:endParaRPr 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55492979"/>
              </p:ext>
            </p:extLst>
          </p:nvPr>
        </p:nvGraphicFramePr>
        <p:xfrm>
          <a:off x="395536" y="1340768"/>
          <a:ext cx="8568952" cy="521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827584" y="1628800"/>
            <a:ext cx="1224136" cy="8584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3 511,8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1620" y="3501008"/>
            <a:ext cx="12241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16 751,7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6846" y="5373216"/>
            <a:ext cx="1224136" cy="828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513,9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59832" y="1535587"/>
            <a:ext cx="3241129" cy="3600252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03439"/>
            <a:ext cx="4824536" cy="1080120"/>
          </a:xfrm>
          <a:prstGeom prst="roundRect">
            <a:avLst/>
          </a:prstGeom>
          <a:solidFill>
            <a:srgbClr val="66FF33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ЗГМО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  2020-2024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(15 075,7 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сполнено по подпрограммам(тыс.руб.):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35587"/>
            <a:ext cx="1152128" cy="741285"/>
          </a:xfrm>
          <a:prstGeom prst="rect">
            <a:avLst/>
          </a:prstGeom>
          <a:solidFill>
            <a:srgbClr val="6699FF"/>
          </a:solidFill>
          <a:effectLst>
            <a:glow rad="139700">
              <a:srgbClr val="5329ED">
                <a:alpha val="53725"/>
              </a:srgbClr>
            </a:glow>
            <a:reflection blurRad="38100" stA="26000" endPos="23000" dist="25400" dir="5400000" sy="-100000" rotWithShape="0"/>
            <a:softEdge rad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7 902,3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48880"/>
            <a:ext cx="1152128" cy="792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7 173,4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03648" y="1546188"/>
            <a:ext cx="3240360" cy="730683"/>
          </a:xfrm>
          <a:prstGeom prst="snip2DiagRect">
            <a:avLst/>
          </a:prstGeom>
          <a:solidFill>
            <a:srgbClr val="6699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территорий многоквартирных домов» 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403648" y="2348880"/>
            <a:ext cx="3288778" cy="786190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общественных территорий»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3284984"/>
            <a:ext cx="4390374" cy="115212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населения города доступным жильем» на 2020-2024г.г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( 408 958,7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.mycdn.me/i?r=AzEPZsRbOZEKgBhR0XGMT1RkPgo20iXeoPLSjztF28puT6aKTM5SRkZCeTgDn6uOy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3" r="15346"/>
          <a:stretch/>
        </p:blipFill>
        <p:spPr bwMode="auto">
          <a:xfrm rot="951291">
            <a:off x="7369676" y="1722013"/>
            <a:ext cx="1605751" cy="1457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2835" y="4581128"/>
            <a:ext cx="1103710" cy="648072"/>
          </a:xfrm>
          <a:prstGeom prst="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11 482,8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2835" y="5335379"/>
            <a:ext cx="1103710" cy="1296144"/>
          </a:xfrm>
          <a:prstGeom prst="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397 475,9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796136" y="4581128"/>
            <a:ext cx="3168352" cy="648072"/>
          </a:xfrm>
          <a:prstGeom prst="snip2Diag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«Молодым семьям-доступное жилье»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796136" y="5335379"/>
            <a:ext cx="3168352" cy="1296144"/>
          </a:xfrm>
          <a:prstGeom prst="snip2Diag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Переселение граждан, проживающих на территории ЗГМО, из аварийного жилищного фонда, непригодного для проживания»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6691" r="24170"/>
          <a:stretch/>
        </p:blipFill>
        <p:spPr>
          <a:xfrm>
            <a:off x="5162311" y="369171"/>
            <a:ext cx="2674630" cy="243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4" descr="https://klv-oboi.kz/img/gallery/17/thumbs/thumb_l_17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thumbs.dreamstime.com/b/bench-%D1%81-%D0%B4%D0%B5%D1%80%D0%B5%D0%B2%D0%BE%D0%BC-%D0%B8-%D1%84%D0%BE%D0%BD%D0%B0%D1%80%D0%B8%D0%BA%D0%BE%D0%BC-%D0%B2-%D0%BF%D0%B0%D1%80%D0%BA%D0%B5-%D0%B8%D0%BB%D0%BB%D1%8E%D1%81%D1%82%D1%80%D0%B0%D1%86%D0%B8%D1%8F-%D0%B2%D0%B5%D0%BA%D1%82%D0%BE%D1%80%D0%B0-%D0%BF%D0%BB%D0%BE%D1%81%D0%BA%D0%BE%D0%BC-%D1%81%D1%82%D0%B8%D0%BB%D0%B5-143216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168352" cy="266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Национальные проекты стратегического развития страны реализуются на основании Указа Президента Российской Федерации от 07.05.2018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712879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80782" y="2924944"/>
            <a:ext cx="2664296" cy="1368152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 национальных проектов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492896"/>
            <a:ext cx="5184576" cy="23762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Здравоохранение; Образование; Демография; Культура; Безопасные и качественные автомобильные дороги; Жильё и городская среда; Экология; Наука и университеты; Малое и среднее предпринимательство и поддержка индивидуальной предпринимательской инициативы; Производительность труда и поддержка занятости; Международная кооперация и экспорт; Цифровая экономика; Туризм и индустрия гостеприимства; Комплексный план модернизации и расширения магистральной инфраструктуры.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95936" y="5291418"/>
            <a:ext cx="3600400" cy="11521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830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межбюджетных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межбюджетные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трансферты, предоставляемые бюджетам муниципальных образований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387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63901"/>
              </p:ext>
            </p:extLst>
          </p:nvPr>
        </p:nvGraphicFramePr>
        <p:xfrm>
          <a:off x="467544" y="836711"/>
          <a:ext cx="8136904" cy="56166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4502"/>
                <a:gridCol w="4607509"/>
                <a:gridCol w="998672"/>
                <a:gridCol w="1055413"/>
                <a:gridCol w="1100808"/>
              </a:tblGrid>
              <a:tr h="515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  </a:t>
                      </a:r>
                      <a:r>
                        <a:rPr lang="ru-RU" sz="1100" b="1" u="none" strike="noStrike" dirty="0">
                          <a:effectLst/>
                        </a:rPr>
                        <a:t>Исполнено        за 2020г.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 Исполнено          </a:t>
                      </a:r>
                      <a:r>
                        <a:rPr lang="ru-RU" sz="1100" b="1" u="none" strike="noStrike" dirty="0">
                          <a:effectLst/>
                        </a:rPr>
                        <a:t>за 2021г.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Исполнено            за 2022г.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7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по национальным проектам: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  25 174,10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 120 221,20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  412 245,50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  <a:tr h="387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Национальный проект "Жилье и городская среда"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15 458,9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118 354,4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411 175,6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7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Федеральный </a:t>
                      </a:r>
                      <a:r>
                        <a:rPr lang="ru-RU" sz="1100" u="none" strike="noStrike" dirty="0">
                          <a:effectLst/>
                        </a:rPr>
                        <a:t>проект "Формирование современной городской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15 458,9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19 928,7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13 699,7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  <a:tr h="471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  Федеральный </a:t>
                      </a:r>
                      <a:r>
                        <a:rPr lang="ru-RU" sz="1100" u="none" strike="noStrike" dirty="0">
                          <a:effectLst/>
                        </a:rPr>
                        <a:t>проект "Обеспечение устойчивого сокращения непригодного для проживания жилищного фонда"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98 425,7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397 475,9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  <a:tr h="345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 dirty="0">
                          <a:effectLst/>
                        </a:rPr>
                        <a:t>Национальный проект "Демография"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9 715,2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1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   Федеральный </a:t>
                      </a:r>
                      <a:r>
                        <a:rPr lang="ru-RU" sz="1100" u="none" strike="noStrike" dirty="0">
                          <a:effectLst/>
                        </a:rPr>
                        <a:t>проект "Финансовая поддержка семей при рождении детей"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9 715,2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  <a:tr h="946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   Федеральный </a:t>
                      </a:r>
                      <a:r>
                        <a:rPr lang="ru-RU" sz="1100" u="none" strike="noStrike" dirty="0">
                          <a:effectLst/>
                        </a:rPr>
                        <a:t>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  <a:tr h="513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 dirty="0">
                          <a:effectLst/>
                        </a:rPr>
                        <a:t>Национальный проект "Безопасные и качественные автомобильные дороги"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1 824,5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Федеральный </a:t>
                      </a:r>
                      <a:r>
                        <a:rPr lang="ru-RU" sz="1100" u="none" strike="noStrike" dirty="0">
                          <a:effectLst/>
                        </a:rPr>
                        <a:t>проект "Безопасность дорожного движения"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1 824,5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  <a:tr h="29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Национальный проект "Образование"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1 023,3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64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Федеральный </a:t>
                      </a:r>
                      <a:r>
                        <a:rPr lang="ru-RU" sz="1100" u="none" strike="noStrike" dirty="0">
                          <a:effectLst/>
                        </a:rPr>
                        <a:t>проект "Патриотическое воспитание граждан Российской Федерации"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1 023,3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7" marR="5187" marT="5187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национальных проекта России,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реализуемых  в 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городском муниципальном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образовании (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312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04048" y="4291239"/>
            <a:ext cx="936104" cy="30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- 2 586,6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160819"/>
            <a:ext cx="982071" cy="30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+ 7 737,9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989730"/>
              </p:ext>
            </p:extLst>
          </p:nvPr>
        </p:nvGraphicFramePr>
        <p:xfrm>
          <a:off x="251520" y="1556793"/>
          <a:ext cx="878841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267744" y="378904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84258" y="4452081"/>
            <a:ext cx="100811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(переоформление)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90827" y="4462207"/>
            <a:ext cx="9820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4047" y="4593386"/>
            <a:ext cx="9100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444208" y="46532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88224" y="4328485"/>
            <a:ext cx="648072" cy="30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Объем муниципального долга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Зиминского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городского муниципального образования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.)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363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>
            <a:lum bright="6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6624737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12969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1547813" y="2349500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Лазо, д. 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:8(39554)3-60-90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fin04@gfu.ru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097160"/>
            <a:ext cx="45720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00314" y="399077"/>
            <a:ext cx="4950991" cy="1301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является Управление по финансам и налогам администрации </a:t>
            </a:r>
            <a:r>
              <a:rPr lang="ru-RU" sz="1600" b="1" i="1" dirty="0" err="1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  <a:endParaRPr lang="ru-RU" sz="1600" b="1" i="1" dirty="0">
              <a:solidFill>
                <a:srgbClr val="F2249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1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2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3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4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5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pic>
        <p:nvPicPr>
          <p:cNvPr id="8194" name="Picture 2" descr="http://regionsamara.ru/wp-content/uploads/2017/12/1506678701_inx960x64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rcRect/>
          <a:stretch>
            <a:fillRect/>
          </a:stretch>
        </p:blipFill>
        <p:spPr bwMode="auto">
          <a:xfrm>
            <a:off x="107504" y="116632"/>
            <a:ext cx="8893496" cy="655272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24032"/>
              </p:ext>
            </p:extLst>
          </p:nvPr>
        </p:nvGraphicFramePr>
        <p:xfrm>
          <a:off x="527538" y="1758462"/>
          <a:ext cx="8185639" cy="3719146"/>
        </p:xfrm>
        <a:graphic>
          <a:graphicData uri="http://schemas.openxmlformats.org/drawingml/2006/table">
            <a:tbl>
              <a:tblPr/>
              <a:tblGrid>
                <a:gridCol w="8185639"/>
              </a:tblGrid>
              <a:tr h="371914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8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в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altLang="ru-RU" sz="20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i="1" dirty="0">
              <a:solidFill>
                <a:srgbClr val="9900CC"/>
              </a:solidFill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66518"/>
              </p:ext>
            </p:extLst>
          </p:nvPr>
        </p:nvGraphicFramePr>
        <p:xfrm>
          <a:off x="527538" y="1784838"/>
          <a:ext cx="2637693" cy="3692770"/>
        </p:xfrm>
        <a:graphic>
          <a:graphicData uri="http://schemas.openxmlformats.org/drawingml/2006/table">
            <a:tbl>
              <a:tblPr/>
              <a:tblGrid>
                <a:gridCol w="2637693"/>
              </a:tblGrid>
              <a:tr h="36927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26521"/>
              </p:ext>
            </p:extLst>
          </p:nvPr>
        </p:nvGraphicFramePr>
        <p:xfrm>
          <a:off x="539552" y="1772816"/>
          <a:ext cx="8136136" cy="36724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34558"/>
                <a:gridCol w="2047558"/>
                <a:gridCol w="1995656"/>
                <a:gridCol w="1458364"/>
              </a:tblGrid>
              <a:tr h="98193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                     в </a:t>
                      </a:r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Исполнено                   в </a:t>
                      </a:r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году</a:t>
                      </a:r>
                      <a:endParaRPr lang="ru-RU" dirty="0" smtClean="0"/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роста </a:t>
                      </a:r>
                      <a:r>
                        <a:rPr lang="ru-RU" dirty="0" smtClean="0"/>
                        <a:t>2022г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 </a:t>
                      </a:r>
                      <a:r>
                        <a:rPr lang="ru-RU" dirty="0" smtClean="0"/>
                        <a:t>2021г</a:t>
                      </a:r>
                      <a:r>
                        <a:rPr lang="ru-RU" dirty="0" smtClean="0"/>
                        <a:t>.,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66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1 746 584,6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2 667 125,4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152,7%</a:t>
                      </a:r>
                    </a:p>
                  </a:txBody>
                  <a:tcPr anchor="ctr"/>
                </a:tc>
              </a:tr>
              <a:tr h="8966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Расходы,</a:t>
                      </a:r>
                      <a:r>
                        <a:rPr lang="ru-RU" b="1" baseline="0" dirty="0" smtClean="0"/>
                        <a:t>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1 740 694,7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2 667 728,3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153,3%</a:t>
                      </a:r>
                    </a:p>
                  </a:txBody>
                  <a:tcPr anchor="ctr"/>
                </a:tc>
              </a:tr>
              <a:tr h="8971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b="1" dirty="0" smtClean="0"/>
                        <a:t>Профицит (+)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+ 5 889,9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- 602,9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8276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30182"/>
              </p:ext>
            </p:extLst>
          </p:nvPr>
        </p:nvGraphicFramePr>
        <p:xfrm>
          <a:off x="107504" y="3140968"/>
          <a:ext cx="4968552" cy="2646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3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7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2022 год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2022 год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3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2 743 464,5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263 118,4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2 480 346,1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2 667 125,4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269 031,3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2 398 094,1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088" y="188913"/>
            <a:ext cx="7921625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ИСПОЛНЕНИЕ ДОХОДОВ БЮДЖЕТА ЗИМИНСКОГО  ГОРОДСКОГО  МУНИЦИПАЛЬНОГО ОБРАЗОВАНИЯ 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2022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год., тыс.руб.</a:t>
            </a:r>
          </a:p>
        </p:txBody>
      </p:sp>
      <p:pic>
        <p:nvPicPr>
          <p:cNvPr id="2069" name="Рисунок 3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900113"/>
            <a:ext cx="2643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6085694"/>
              </p:ext>
            </p:extLst>
          </p:nvPr>
        </p:nvGraphicFramePr>
        <p:xfrm>
          <a:off x="4247456" y="2060848"/>
          <a:ext cx="47890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0943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142875"/>
            <a:ext cx="792088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ДИНАМИКА 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ПОСТУПЛЕНИЯ ДОХОДОВ В БЮДЖЕТ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ЗИМИНСКОГО 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ГОРОДСКОГО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МУНИЦИПАЛЬНОГО ОБРАЗОВАНИЯ </a:t>
            </a:r>
            <a:endParaRPr lang="ru-RU" b="1" dirty="0" smtClean="0">
              <a:solidFill>
                <a:srgbClr val="4E67C8">
                  <a:lumMod val="50000"/>
                </a:srgb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2021-2022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гг.,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12573209"/>
              </p:ext>
            </p:extLst>
          </p:nvPr>
        </p:nvGraphicFramePr>
        <p:xfrm>
          <a:off x="248568" y="1196752"/>
          <a:ext cx="8787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верх 4"/>
          <p:cNvSpPr/>
          <p:nvPr/>
        </p:nvSpPr>
        <p:spPr>
          <a:xfrm rot="3620309">
            <a:off x="4488103" y="2906113"/>
            <a:ext cx="678753" cy="1527322"/>
          </a:xfrm>
          <a:prstGeom prst="upArrow">
            <a:avLst>
              <a:gd name="adj1" fmla="val 50000"/>
              <a:gd name="adj2" fmla="val 51436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18896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0"/>
            <a:ext cx="8208911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НАЛОГОВЫХ 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ГОРОДСКОГО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МУНИЦИПАЛЬНОГО ОБРАЗОВАНИЯ ЗА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2022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06367"/>
              </p:ext>
            </p:extLst>
          </p:nvPr>
        </p:nvGraphicFramePr>
        <p:xfrm>
          <a:off x="755576" y="620688"/>
          <a:ext cx="8208910" cy="9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7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47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14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226 417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232 302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5143500" y="42862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dirty="0">
                <a:solidFill>
                  <a:prstClr val="white"/>
                </a:solidFill>
                <a:cs typeface="+mn-cs"/>
              </a:rPr>
              <a:t>68,6%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23204261"/>
              </p:ext>
            </p:extLst>
          </p:nvPr>
        </p:nvGraphicFramePr>
        <p:xfrm>
          <a:off x="179512" y="155679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9403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47963"/>
            <a:ext cx="792088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СТРУКТУРА  НЕНАЛОГОВЫХ  ДОХОДОВ БЮДЖЕТА ЗИМИНСКОГО  ГОРОДСКОГО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 МУНИЦИПАЛЬНОГО ОБРАЗОВАНИЯ ЗА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2022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г.          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80428"/>
              </p:ext>
            </p:extLst>
          </p:nvPr>
        </p:nvGraphicFramePr>
        <p:xfrm>
          <a:off x="899592" y="878960"/>
          <a:ext cx="7920881" cy="109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241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23" marR="91423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/>
                        <a:t>2022 год</a:t>
                      </a:r>
                      <a:endParaRPr lang="ru-RU" sz="1200" b="1" dirty="0"/>
                    </a:p>
                  </a:txBody>
                  <a:tcPr marL="91423" marR="91423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Факт </a:t>
                      </a:r>
                    </a:p>
                    <a:p>
                      <a:pPr algn="ctr"/>
                      <a:r>
                        <a:rPr lang="ru-RU" sz="1200" b="1" dirty="0" smtClean="0"/>
                        <a:t>2022 год</a:t>
                      </a:r>
                      <a:endParaRPr lang="ru-RU" sz="1200" b="1" dirty="0"/>
                    </a:p>
                  </a:txBody>
                  <a:tcPr marL="91423" marR="91423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исполнения</a:t>
                      </a:r>
                      <a:endParaRPr lang="ru-RU" sz="1200" b="1" dirty="0"/>
                    </a:p>
                  </a:txBody>
                  <a:tcPr marL="91423" marR="91423" marT="45671" marB="4567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Неналоговые доходы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3" marR="91423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36 701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3" marR="91423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36 729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3" marR="91423" marT="45671" marB="4567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100,1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3" marR="91423" marT="45671" marB="456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267471"/>
              </p:ext>
            </p:extLst>
          </p:nvPr>
        </p:nvGraphicFramePr>
        <p:xfrm>
          <a:off x="165345" y="1809296"/>
          <a:ext cx="8819446" cy="49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10" name="TextBox 7"/>
          <p:cNvSpPr txBox="1">
            <a:spLocks noChangeArrowheads="1"/>
          </p:cNvSpPr>
          <p:nvPr/>
        </p:nvSpPr>
        <p:spPr bwMode="auto">
          <a:xfrm>
            <a:off x="7092280" y="3645024"/>
            <a:ext cx="4459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1600" b="1" dirty="0" smtClean="0">
                <a:cs typeface="+mn-cs"/>
              </a:rPr>
              <a:t>3%</a:t>
            </a:r>
            <a:endParaRPr lang="ru-RU" altLang="ru-RU" sz="1600" b="1" dirty="0">
              <a:cs typeface="+mn-cs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3131840" y="3798912"/>
            <a:ext cx="792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b="1" dirty="0" smtClean="0">
                <a:solidFill>
                  <a:prstClr val="white"/>
                </a:solidFill>
                <a:cs typeface="+mn-cs"/>
              </a:rPr>
              <a:t>59%</a:t>
            </a:r>
            <a:endParaRPr lang="ru-RU" altLang="ru-RU" sz="20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2313" name="TextBox 14"/>
          <p:cNvSpPr txBox="1">
            <a:spLocks noChangeArrowheads="1"/>
          </p:cNvSpPr>
          <p:nvPr/>
        </p:nvSpPr>
        <p:spPr bwMode="auto">
          <a:xfrm>
            <a:off x="5627008" y="2852936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b="1" dirty="0" smtClean="0">
                <a:solidFill>
                  <a:prstClr val="white"/>
                </a:solidFill>
                <a:cs typeface="+mn-cs"/>
              </a:rPr>
              <a:t>26%</a:t>
            </a:r>
            <a:endParaRPr lang="ru-RU" altLang="ru-RU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2314" name="TextBox 18"/>
          <p:cNvSpPr txBox="1">
            <a:spLocks noChangeArrowheads="1"/>
          </p:cNvSpPr>
          <p:nvPr/>
        </p:nvSpPr>
        <p:spPr bwMode="auto">
          <a:xfrm>
            <a:off x="3923928" y="2374241"/>
            <a:ext cx="46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1600" b="1" dirty="0" smtClean="0">
                <a:solidFill>
                  <a:prstClr val="white"/>
                </a:solidFill>
                <a:cs typeface="+mn-cs"/>
              </a:rPr>
              <a:t>4%</a:t>
            </a:r>
            <a:endParaRPr lang="ru-RU" altLang="ru-RU" sz="16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65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2881225"/>
              </p:ext>
            </p:extLst>
          </p:nvPr>
        </p:nvGraphicFramePr>
        <p:xfrm>
          <a:off x="107950" y="433400"/>
          <a:ext cx="9000554" cy="64979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1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91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50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доходов</a:t>
                      </a:r>
                      <a:endParaRPr lang="ru-RU" sz="12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за 2021 год</a:t>
                      </a:r>
                      <a:endParaRPr lang="ru-RU" sz="12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r>
                        <a:rPr lang="ru-RU" sz="1200" baseline="0" dirty="0" smtClean="0"/>
                        <a:t>                на 2022 год</a:t>
                      </a:r>
                      <a:endParaRPr lang="ru-RU" sz="12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за  2022 год</a:t>
                      </a:r>
                      <a:endParaRPr lang="ru-RU" sz="1200" dirty="0"/>
                    </a:p>
                  </a:txBody>
                  <a:tcPr marL="91447" marR="91447" marT="45723" marB="4572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годовых показателей</a:t>
                      </a:r>
                      <a:endParaRPr lang="ru-RU" sz="12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Темп роста/снижения</a:t>
                      </a:r>
                    </a:p>
                    <a:p>
                      <a:pPr algn="ctr"/>
                      <a:r>
                        <a:rPr lang="ru-RU" sz="1000" b="1" dirty="0" smtClean="0"/>
                        <a:t>2022/2021</a:t>
                      </a:r>
                      <a:endParaRPr lang="ru-RU" sz="1000" b="1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сумма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Налоговые и неналоговые доходы, в </a:t>
                      </a:r>
                      <a:r>
                        <a:rPr lang="ru-RU" sz="1100" b="1" dirty="0" err="1" smtClean="0"/>
                        <a:t>т.ч</a:t>
                      </a:r>
                      <a:r>
                        <a:rPr lang="ru-RU" sz="1100" b="1" dirty="0" smtClean="0"/>
                        <a:t>.: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233 477,2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263 118,4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269 031,3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35 554,1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 на доходы физических лиц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145 239,3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154 000,0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157 778,6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12 539,3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 от уплаты акцизов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13 301,1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15 450,0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15 625,8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2 324,7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УСН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18 559,5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19 530,0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19 918,3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1 358,8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ЕНВД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2 636,7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370,1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383,5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-2 253,2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Единый сельскохозяйственный налог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24,5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24,5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6 330,1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6 300,0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7 182,8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113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852,7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 на имущество физических лиц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4 474,7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7 220,0</a:t>
                      </a:r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7 434,5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2 959,8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Земельный налог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13 586,5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14 150,0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14 358,8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77 2,3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66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Государственная пошлина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7 248,8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/>
                        <a:t> 9 371,5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9 595,4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2 346,6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ЗАДОЛЖЕННОСТЬ И ПЕРЕРАСЧЕТЫ ПО ОТМЕНЕННЫМ НАЛОГАМ, СБОРАМ 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1,2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491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Доходы, от использовании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имущества, находящегося в государственной</a:t>
                      </a:r>
                      <a:r>
                        <a:rPr lang="ru-RU" sz="1050" baseline="0" dirty="0" smtClean="0"/>
                        <a:t> и муниципальной собственности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9 897,2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9 550,0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9 717,5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-179,7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Платежи при пользовании природными ресурсами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69,7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1 014,4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1 014,4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В 4,6 раза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944,7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9 110,4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21 981,3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21 813,9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В 2,4 раза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12 703,5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 от продажи материальных и нематериальных активов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1 760,4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1 320,0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1 322,3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-438,1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Штрафы, санкции, возмещение ущерба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1 188,2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570,9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590,5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-597,7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Прочие неналоговые доходы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58,2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2 264,5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2 269,3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В 39 раз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2 211,1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406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cs typeface="+mn-cs"/>
              </a:rPr>
              <a:t>                       </a:t>
            </a:r>
            <a:r>
              <a:rPr lang="ru-RU" b="1" dirty="0" smtClean="0">
                <a:solidFill>
                  <a:prstClr val="black"/>
                </a:solidFill>
                <a:cs typeface="+mn-cs"/>
              </a:rPr>
              <a:t>Налоговые и неналоговые доходы ЗГМО</a:t>
            </a:r>
            <a:r>
              <a:rPr lang="ru-RU" dirty="0" smtClean="0">
                <a:solidFill>
                  <a:prstClr val="black"/>
                </a:solidFill>
                <a:cs typeface="+mn-cs"/>
              </a:rPr>
              <a:t>              тыс. руб.</a:t>
            </a:r>
            <a:endParaRPr lang="ru-RU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9406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28779</TotalTime>
  <Words>2570</Words>
  <Application>Microsoft Office PowerPoint</Application>
  <PresentationFormat>Экран (4:3)</PresentationFormat>
  <Paragraphs>813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Зиминского городского муниципального образования за 2022 г.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Ирина Сергеевна</dc:creator>
  <cp:lastModifiedBy>OIS</cp:lastModifiedBy>
  <cp:revision>1305</cp:revision>
  <cp:lastPrinted>2022-05-17T02:47:22Z</cp:lastPrinted>
  <dcterms:created xsi:type="dcterms:W3CDTF">2016-04-14T05:38:08Z</dcterms:created>
  <dcterms:modified xsi:type="dcterms:W3CDTF">2023-05-16T01:35:06Z</dcterms:modified>
</cp:coreProperties>
</file>