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88" r:id="rId2"/>
    <p:sldId id="289" r:id="rId3"/>
    <p:sldId id="290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56" r:id="rId13"/>
    <p:sldId id="267" r:id="rId14"/>
    <p:sldId id="258" r:id="rId15"/>
    <p:sldId id="259" r:id="rId16"/>
    <p:sldId id="268" r:id="rId17"/>
    <p:sldId id="260" r:id="rId18"/>
    <p:sldId id="269" r:id="rId19"/>
    <p:sldId id="270" r:id="rId20"/>
    <p:sldId id="271" r:id="rId21"/>
    <p:sldId id="273" r:id="rId22"/>
    <p:sldId id="274" r:id="rId23"/>
    <p:sldId id="272" r:id="rId24"/>
    <p:sldId id="275" r:id="rId25"/>
    <p:sldId id="276" r:id="rId26"/>
    <p:sldId id="277" r:id="rId27"/>
    <p:sldId id="278" r:id="rId28"/>
    <p:sldId id="279" r:id="rId29"/>
    <p:sldId id="262" r:id="rId30"/>
    <p:sldId id="263" r:id="rId31"/>
    <p:sldId id="264" r:id="rId32"/>
    <p:sldId id="266" r:id="rId3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15E1"/>
    <a:srgbClr val="66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IS\Desktop\&#1048;&#1089;&#1087;&#1086;&#1083;&#1085;&#1077;&#1085;&#1080;&#1077;%202023\&#1050;&#1085;&#1080;&#1075;&#1072;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IS\Desktop\&#1048;&#1089;&#1087;&#1086;&#1083;&#1085;&#1077;&#1085;&#1080;&#1077;%202023\&#1050;&#1085;&#1080;&#1075;&#1072;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IS\Desktop\&#1048;&#1089;&#1087;&#1086;&#1083;&#1085;&#1077;&#1085;&#1080;&#1077;%202023\&#1057;&#1083;&#1072;&#1081;&#1076;,&#1091;&#1076;&#1077;&#1083;&#1100;&#1085;.&#1074;&#1077;&#1089;%20&#1087;&#1088;&#1086;&#1075;&#1088;.&#1088;&#1072;&#1089;&#1093;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OIS\Desktop\&#1048;&#1089;&#1087;&#1086;&#1083;&#1085;&#1077;&#1085;&#1080;&#1077;%202023\&#1057;&#1083;&#1072;&#1081;&#1076;,&#1084;&#1091;&#1085;.&#1076;&#1086;&#1083;&#1075;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OIS\Desktop\&#1048;&#1089;&#1087;&#1086;&#1083;&#1085;&#1077;&#1085;&#1080;&#1077;%202023\&#1050;&#1085;&#1080;&#1075;&#1072;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IS\Desktop\&#1048;&#1089;&#1087;&#1086;&#1083;&#1085;&#1077;&#1085;&#1080;&#1077;%202023\&#1050;&#1085;&#1080;&#1075;&#1072;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IS\Desktop\&#1048;&#1089;&#1087;&#1086;&#1083;&#1085;&#1077;&#1085;&#1080;&#1077;%202023\&#1050;&#1085;&#1080;&#1075;&#1072;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IS\Desktop\&#1048;&#1089;&#1087;&#1086;&#1083;&#1085;&#1077;&#1085;&#1080;&#1077;%202023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74712109020862"/>
          <c:y val="1.7492459378477026E-2"/>
          <c:w val="0.49016438645352572"/>
          <c:h val="0.908625202506521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bubble3D val="0"/>
            <c:explosion val="10"/>
            <c:spPr>
              <a:solidFill>
                <a:srgbClr val="FFCC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5.676932359317282E-2"/>
                  <c:y val="0.1075976938234933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275 726</a:t>
                    </a:r>
                    <a:endParaRPr lang="en-US" sz="14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45168302227051E-2"/>
                  <c:y val="6.533868312877519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42 </a:t>
                    </a:r>
                    <a:r>
                      <a:rPr lang="en-US" sz="1600" b="1" dirty="0" smtClean="0"/>
                      <a:t>521</a:t>
                    </a:r>
                    <a:endParaRPr lang="ru-RU" sz="1600" b="1" dirty="0" smtClean="0"/>
                  </a:p>
                  <a:p>
                    <a:r>
                      <a:rPr lang="ru-RU" sz="1600" b="1" dirty="0" smtClean="0"/>
                      <a:t>1%</a:t>
                    </a:r>
                    <a:endParaRPr lang="en-US" sz="16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722046721819969"/>
                  <c:y val="-0.341566940323380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170708940621138E-2"/>
                  <c:y val="-2.3202889273325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275726</c:v>
                </c:pt>
                <c:pt idx="1">
                  <c:v>42521</c:v>
                </c:pt>
                <c:pt idx="2">
                  <c:v>2534778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14757166133907"/>
          <c:y val="0.43135111853243502"/>
          <c:w val="0.27850707730814861"/>
          <c:h val="0.4951757018706048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45919191652906"/>
          <c:y val="0.21523760232602882"/>
          <c:w val="0.8097716072978709"/>
          <c:h val="0.61286076614793483"/>
        </c:manualLayout>
      </c:layout>
      <c:pie3DChart>
        <c:varyColors val="1"/>
        <c:ser>
          <c:idx val="0"/>
          <c:order val="0"/>
          <c:tx>
            <c:strRef>
              <c:f>Лист2!$B$53</c:f>
              <c:strCache>
                <c:ptCount val="1"/>
                <c:pt idx="0">
                  <c:v>Прочие расходы</c:v>
                </c:pt>
              </c:strCache>
            </c:strRef>
          </c:tx>
          <c:dLbls>
            <c:dLbl>
              <c:idx val="0"/>
              <c:layout>
                <c:manualLayout>
                  <c:x val="-0.26705094361496068"/>
                  <c:y val="5.207116480892672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5346187380146162"/>
                  <c:y val="-4.464220048540119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Лист2!$C$52:$D$52</c:f>
              <c:strCache>
                <c:ptCount val="2"/>
                <c:pt idx="0">
                  <c:v>2022г.</c:v>
                </c:pt>
                <c:pt idx="1">
                  <c:v>2023г.</c:v>
                </c:pt>
              </c:strCache>
            </c:strRef>
          </c:cat>
          <c:val>
            <c:numRef>
              <c:f>Лист2!$C$53:$D$53</c:f>
              <c:numCache>
                <c:formatCode>_-* #,##0.0\ _₽_-;\-* #,##0.0\ _₽_-;_-* "-"?\ _₽_-;_-@_-</c:formatCode>
                <c:ptCount val="2"/>
                <c:pt idx="0">
                  <c:v>21.6</c:v>
                </c:pt>
                <c:pt idx="1">
                  <c:v>21.9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Лист2!$B$58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dLbls>
            <c:dLbl>
              <c:idx val="0"/>
              <c:layout>
                <c:manualLayout>
                  <c:x val="-0.25434754665502285"/>
                  <c:y val="4.100842618546944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1771353570533505"/>
                  <c:y val="-0.1158786170955441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Лист2!$C$57:$D$57</c:f>
              <c:strCache>
                <c:ptCount val="2"/>
                <c:pt idx="0">
                  <c:v>2022г.</c:v>
                </c:pt>
                <c:pt idx="1">
                  <c:v>2023г.</c:v>
                </c:pt>
              </c:strCache>
            </c:strRef>
          </c:cat>
          <c:val>
            <c:numRef>
              <c:f>Лист2!$C$58:$D$58</c:f>
              <c:numCache>
                <c:formatCode>_-* #,##0.0\ _₽_-;\-* #,##0.0\ _₽_-;_-* "-"?\ _₽_-;_-@_-</c:formatCode>
                <c:ptCount val="2"/>
                <c:pt idx="0">
                  <c:v>121.3</c:v>
                </c:pt>
                <c:pt idx="1">
                  <c:v>140.30000000000001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01888484125547E-2"/>
          <c:y val="1.5117101416592192E-2"/>
          <c:w val="0.57883468600954668"/>
          <c:h val="0.98488289858340783"/>
        </c:manualLayout>
      </c:layout>
      <c:doughnutChart>
        <c:varyColors val="1"/>
        <c:ser>
          <c:idx val="0"/>
          <c:order val="0"/>
          <c:spPr>
            <a:pattFill prst="trellis">
              <a:fgClr>
                <a:srgbClr val="3215E1"/>
              </a:fgClr>
              <a:bgClr>
                <a:srgbClr val="66FFFF"/>
              </a:bgClr>
            </a:pattFill>
            <a:effectLst>
              <a:glow rad="228600">
                <a:srgbClr val="66FFFF">
                  <a:alpha val="40000"/>
                </a:srgbClr>
              </a:glow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 prstMaterial="flat">
              <a:bevelT w="114300" h="88900"/>
              <a:bevelB/>
              <a:contourClr>
                <a:srgbClr val="000000"/>
              </a:contourClr>
            </a:sp3d>
          </c:spPr>
          <c:explosion val="25"/>
          <c:dPt>
            <c:idx val="0"/>
            <c:bubble3D val="0"/>
            <c:spPr>
              <a:pattFill prst="trellis">
                <a:fgClr>
                  <a:srgbClr val="3215E1"/>
                </a:fgClr>
                <a:bgClr>
                  <a:srgbClr val="66FFFF"/>
                </a:bgClr>
              </a:pattFill>
              <a:ln>
                <a:solidFill>
                  <a:srgbClr val="3215E1"/>
                </a:solidFill>
              </a:ln>
              <a:effectLst>
                <a:glow rad="228600">
                  <a:srgbClr val="66FFFF">
                    <a:alpha val="40000"/>
                  </a:srgbClr>
                </a:glow>
              </a:effectLst>
              <a:scene3d>
                <a:camera prst="orthographicFront"/>
                <a:lightRig rig="threePt" dir="t">
                  <a:rot lat="0" lon="0" rev="1800000"/>
                </a:lightRig>
              </a:scene3d>
              <a:sp3d prstMaterial="flat">
                <a:bevelT w="114300" h="88900"/>
                <a:bevelB/>
                <a:contourClr>
                  <a:srgbClr val="000000"/>
                </a:contourClr>
              </a:sp3d>
            </c:spPr>
          </c:dPt>
          <c:dPt>
            <c:idx val="1"/>
            <c:bubble3D val="0"/>
          </c:dPt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Лист2!$B$5:$B$6</c:f>
              <c:strCache>
                <c:ptCount val="2"/>
                <c:pt idx="0">
                  <c:v>Программные расходы (2 602 214,0)</c:v>
                </c:pt>
                <c:pt idx="1">
                  <c:v>Не программные расходы (249 873,1)</c:v>
                </c:pt>
              </c:strCache>
            </c:strRef>
          </c:cat>
          <c:val>
            <c:numRef>
              <c:f>Лист2!$C$5:$C$6</c:f>
              <c:numCache>
                <c:formatCode>#,##0.0</c:formatCode>
                <c:ptCount val="2"/>
                <c:pt idx="0">
                  <c:v>2602214</c:v>
                </c:pt>
                <c:pt idx="1">
                  <c:v>249873.1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8368475627464398"/>
          <c:y val="0.37503793110881545"/>
          <c:w val="0.31012684750427338"/>
          <c:h val="0.38154301263375379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220"/>
      <c:depthPercent val="1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968403933379053E-2"/>
          <c:y val="0.11342592592592593"/>
          <c:w val="0.88127526624868302"/>
          <c:h val="0.81018518518518523"/>
        </c:manualLayout>
      </c:layout>
      <c:pie3DChart>
        <c:varyColors val="1"/>
        <c:ser>
          <c:idx val="0"/>
          <c:order val="0"/>
          <c:spPr>
            <a:ln w="22225"/>
            <a:effectLst>
              <a:outerShdw blurRad="304800" dist="1155700" dir="14580000" sx="150000" sy="150000" rotWithShape="0">
                <a:srgbClr val="000000">
                  <a:alpha val="30000"/>
                </a:srgbClr>
              </a:outerShdw>
            </a:effectLst>
            <a:scene3d>
              <a:camera prst="orthographicFront"/>
              <a:lightRig rig="glow" dir="t">
                <a:rot lat="0" lon="0" rev="6360000"/>
              </a:lightRig>
            </a:scene3d>
            <a:sp3d prstMaterial="flat">
              <a:bevelT w="120650" h="152400"/>
              <a:bevelB w="25400" h="101600"/>
              <a:contourClr>
                <a:srgbClr val="000000"/>
              </a:contourClr>
            </a:sp3d>
          </c:spPr>
          <c:explosion val="16"/>
          <c:dPt>
            <c:idx val="0"/>
            <c:bubble3D val="0"/>
            <c:explosion val="17"/>
          </c:dPt>
          <c:dPt>
            <c:idx val="1"/>
            <c:bubble3D val="0"/>
            <c:explosion val="24"/>
          </c:dPt>
          <c:dPt>
            <c:idx val="2"/>
            <c:bubble3D val="0"/>
            <c:explosion val="27"/>
          </c:dPt>
          <c:dLbls>
            <c:dLbl>
              <c:idx val="0"/>
              <c:layout>
                <c:manualLayout>
                  <c:x val="-0.14382129008676758"/>
                  <c:y val="4.47459171770195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395038967786309E-2"/>
                  <c:y val="-0.104200933216681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3170166806805673E-2"/>
                  <c:y val="-2.26202974628171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4741351804754549"/>
                  <c:y val="-4.324074074074073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  <c:txPr>
              <a:bodyPr/>
              <a:lstStyle/>
              <a:p>
                <a:pPr>
                  <a:defRPr sz="1400" b="1" i="1" u="sng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Лист5!$C$22:$C$25</c:f>
              <c:strCache>
                <c:ptCount val="4"/>
                <c:pt idx="0">
                  <c:v>Фонд оплаты труда</c:v>
                </c:pt>
                <c:pt idx="1">
                  <c:v>Коммунальные платежи</c:v>
                </c:pt>
                <c:pt idx="2">
                  <c:v>Софинансирование</c:v>
                </c:pt>
                <c:pt idx="3">
                  <c:v>Иные расходы</c:v>
                </c:pt>
              </c:strCache>
            </c:strRef>
          </c:cat>
          <c:val>
            <c:numRef>
              <c:f>Лист5!$D$22:$D$25</c:f>
              <c:numCache>
                <c:formatCode>#,##0</c:formatCode>
                <c:ptCount val="4"/>
                <c:pt idx="0">
                  <c:v>400429</c:v>
                </c:pt>
                <c:pt idx="1">
                  <c:v>62283</c:v>
                </c:pt>
                <c:pt idx="2">
                  <c:v>54676</c:v>
                </c:pt>
                <c:pt idx="3">
                  <c:v>202947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accent1">
          <a:lumMod val="50000"/>
          <a:alpha val="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0"/>
      <c:rotY val="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scene3d>
          <a:camera prst="orthographicFront"/>
          <a:lightRig rig="threePt" dir="t"/>
        </a:scene3d>
        <a:sp3d>
          <a:bevelT w="6350"/>
        </a:sp3d>
      </c:spPr>
    </c:backWall>
    <c:plotArea>
      <c:layout>
        <c:manualLayout>
          <c:layoutTarget val="inner"/>
          <c:xMode val="edge"/>
          <c:yMode val="edge"/>
          <c:x val="1.5645663026688791E-2"/>
          <c:y val="2.6217056963640677E-2"/>
          <c:w val="0.96870867394662241"/>
          <c:h val="0.89136604941793252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600" b="1" i="0" u="none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893320097050146E-3"/>
                  <c:y val="2.383368814876414E-3"/>
                </c:manualLayout>
              </c:layout>
              <c:spPr/>
              <c:txPr>
                <a:bodyPr/>
                <a:lstStyle/>
                <a:p>
                  <a:pPr>
                    <a:defRPr sz="1600" b="1" i="0" u="none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199472460049242E-7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 i="0" u="none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223330024262537E-3"/>
                  <c:y val="-4.7667376297528506E-3"/>
                </c:manualLayout>
              </c:layout>
              <c:spPr/>
              <c:txPr>
                <a:bodyPr/>
                <a:lstStyle/>
                <a:p>
                  <a:pPr>
                    <a:defRPr sz="1600" b="1" i="0" u="none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9563310169837761E-3"/>
                  <c:y val="-7.1501064446292751E-3"/>
                </c:manualLayout>
              </c:layout>
              <c:spPr/>
              <c:txPr>
                <a:bodyPr/>
                <a:lstStyle/>
                <a:p>
                  <a:pPr>
                    <a:defRPr sz="1600" b="1" i="0" u="none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1" u="none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Лист1!$D$3:$D$7</c:f>
              <c:numCache>
                <c:formatCode>#,##0.0</c:formatCode>
                <c:ptCount val="5"/>
                <c:pt idx="0">
                  <c:v>5195.2</c:v>
                </c:pt>
                <c:pt idx="1">
                  <c:v>12993.1</c:v>
                </c:pt>
                <c:pt idx="2">
                  <c:v>10346.5</c:v>
                </c:pt>
                <c:pt idx="3">
                  <c:v>10046.5</c:v>
                </c:pt>
                <c:pt idx="4">
                  <c:v>3419.7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90231936"/>
        <c:axId val="90233472"/>
        <c:axId val="0"/>
      </c:bar3DChart>
      <c:catAx>
        <c:axId val="90231936"/>
        <c:scaling>
          <c:orientation val="minMax"/>
        </c:scaling>
        <c:delete val="1"/>
        <c:axPos val="b"/>
        <c:majorTickMark val="none"/>
        <c:minorTickMark val="none"/>
        <c:tickLblPos val="nextTo"/>
        <c:crossAx val="90233472"/>
        <c:crosses val="autoZero"/>
        <c:auto val="1"/>
        <c:lblAlgn val="ctr"/>
        <c:lblOffset val="100"/>
        <c:noMultiLvlLbl val="0"/>
      </c:catAx>
      <c:valAx>
        <c:axId val="9023347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90231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536386745252429E-2"/>
          <c:y val="4.7384293311452698E-4"/>
          <c:w val="0.98346361325474752"/>
          <c:h val="0.91427181640904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7004283474675653E-3"/>
                  <c:y val="-1.0631683494337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218611987082158E-3"/>
                  <c:y val="-2.3534868281034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193510312719299E-4"/>
                  <c:y val="-1.88114975176787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876509195041178E-3"/>
                  <c:y val="4.725705320821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211393.1</c:v>
                </c:pt>
                <c:pt idx="1">
                  <c:v>232302.3</c:v>
                </c:pt>
                <c:pt idx="2">
                  <c:v>275725.8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dLbl>
              <c:idx val="0"/>
              <c:layout>
                <c:manualLayout>
                  <c:x val="2.9549185892925483E-3"/>
                  <c:y val="-7.6290050770797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4157163923856519E-3"/>
                  <c:y val="-2.9958184030422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8837546065631875E-4"/>
                  <c:y val="-1.7556616868540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21859770011763E-3"/>
                  <c:y val="1.8002686936463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529154645894026E-2"/>
                  <c:y val="-3.062744570056157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22084.1</c:v>
                </c:pt>
                <c:pt idx="1">
                  <c:v>36729</c:v>
                </c:pt>
                <c:pt idx="2">
                  <c:v>42521.2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5.8001627549455577E-3"/>
                  <c:y val="1.99258315341133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9.00134346823176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574157477278254E-3"/>
                  <c:y val="-3.794759082993456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616934611678728E-3"/>
                  <c:y val="1.3501960903535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0840032530340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1515023.4</c:v>
                </c:pt>
                <c:pt idx="1">
                  <c:v>2401388.7999999998</c:v>
                </c:pt>
                <c:pt idx="2">
                  <c:v>2535118.2999999998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0570880"/>
        <c:axId val="32126080"/>
      </c:barChart>
      <c:catAx>
        <c:axId val="1105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99" b="1">
                <a:solidFill>
                  <a:srgbClr val="002060"/>
                </a:solidFill>
              </a:defRPr>
            </a:pPr>
            <a:endParaRPr lang="ru-RU"/>
          </a:p>
        </c:txPr>
        <c:crossAx val="32126080"/>
        <c:crosses val="autoZero"/>
        <c:auto val="1"/>
        <c:lblAlgn val="ctr"/>
        <c:lblOffset val="100"/>
        <c:noMultiLvlLbl val="0"/>
      </c:catAx>
      <c:valAx>
        <c:axId val="3212608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10570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6581728335977871E-2"/>
          <c:y val="4.9613797931421309E-2"/>
          <c:w val="0.23978081257827955"/>
          <c:h val="0.2162468895691643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58541302079941"/>
          <c:y val="9.6794029058499667E-2"/>
          <c:w val="0.55216895822717371"/>
          <c:h val="0.821109382908071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rgbClr val="5329ED"/>
              </a:solidFill>
            </c:spPr>
          </c:dPt>
          <c:dLbls>
            <c:dLbl>
              <c:idx val="0"/>
              <c:layout>
                <c:manualLayout>
                  <c:x val="-0.14743856373682063"/>
                  <c:y val="0.2005328883210507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697441025071287E-3"/>
                  <c:y val="-9.73187100888261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246278868743585E-2"/>
                  <c:y val="-6.95462849806811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723953436068079E-2"/>
                  <c:y val="-3.20402711789307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212334130896046E-2"/>
                  <c:y val="-0.1208249237739016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231060144175496E-2"/>
                  <c:y val="-0.1238743534668987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1450091814549966E-2"/>
                  <c:y val="-9.74129803478625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675307982943177E-2"/>
                  <c:y val="-0.117047703301868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Прочие (ЕНВД, ЕСХН, госпошлина)</c:v>
                </c:pt>
                <c:pt idx="4">
                  <c:v>Патент</c:v>
                </c:pt>
                <c:pt idx="5">
                  <c:v>Налог на иущество ФЛ</c:v>
                </c:pt>
                <c:pt idx="6">
                  <c:v>Земельный 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190653</c:v>
                </c:pt>
                <c:pt idx="1">
                  <c:v>16581</c:v>
                </c:pt>
                <c:pt idx="2">
                  <c:v>35649</c:v>
                </c:pt>
                <c:pt idx="3">
                  <c:v>9216</c:v>
                </c:pt>
                <c:pt idx="4">
                  <c:v>2028</c:v>
                </c:pt>
                <c:pt idx="5">
                  <c:v>9027</c:v>
                </c:pt>
                <c:pt idx="6">
                  <c:v>12572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240639733133675"/>
          <c:y val="2.887989297485466E-2"/>
          <c:w val="0.22246803163772433"/>
          <c:h val="0.6790136744065474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2.8039449912173445E-2"/>
                  <c:y val="-0.139880684169855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082472388908914E-2"/>
                  <c:y val="-7.2843619192477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6644417811546847"/>
                  <c:y val="9.5902647090606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9821714921109773E-2"/>
                  <c:y val="-8.070945208914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гос. и муницип.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Прочие неналоговые доходы (от продажи матер. и нематер. активов, штрафы, инициативные платежи,прочие)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11007</c:v>
                </c:pt>
                <c:pt idx="1">
                  <c:v>563</c:v>
                </c:pt>
                <c:pt idx="2">
                  <c:v>24593</c:v>
                </c:pt>
                <c:pt idx="3">
                  <c:v>6358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5">
          <a:noFill/>
        </a:ln>
      </c:spPr>
    </c:plotArea>
    <c:legend>
      <c:legendPos val="r"/>
      <c:layout>
        <c:manualLayout>
          <c:xMode val="edge"/>
          <c:yMode val="edge"/>
          <c:x val="0.68332850575156201"/>
          <c:y val="7.723538778664242E-2"/>
          <c:w val="0.29759609535481107"/>
          <c:h val="0.79892020397053409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14821974310199"/>
          <c:y val="3.0654346863615494E-2"/>
          <c:w val="0.49016438645352572"/>
          <c:h val="0.908625202506521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7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dPt>
            <c:idx val="2"/>
            <c:bubble3D val="0"/>
            <c:explosion val="0"/>
          </c:dPt>
          <c:dPt>
            <c:idx val="3"/>
            <c:bubble3D val="0"/>
            <c:explosion val="0"/>
          </c:dPt>
          <c:dLbls>
            <c:dLbl>
              <c:idx val="0"/>
              <c:layout>
                <c:manualLayout>
                  <c:x val="3.9794411826664745E-2"/>
                  <c:y val="-2.4921774860836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956479677113058E-2"/>
                  <c:y val="5.5017104235516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340100249169324"/>
                  <c:y val="-2.3049263183029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170708940621135E-2"/>
                  <c:y val="-2.3202889273325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МБТ, прочие безвозмездные поступления и доходы от возврата остатков субсидий, субвенций и иных МБТ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329820</c:v>
                </c:pt>
                <c:pt idx="1">
                  <c:v>1331833</c:v>
                </c:pt>
                <c:pt idx="2">
                  <c:v>750197</c:v>
                </c:pt>
                <c:pt idx="3">
                  <c:v>123268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txPr>
          <a:bodyPr/>
          <a:lstStyle/>
          <a:p>
            <a:pPr>
              <a:defRPr sz="1000"/>
            </a:pPr>
            <a:endParaRPr lang="ru-RU"/>
          </a:p>
        </c:txPr>
      </c:legendEntry>
      <c:layout>
        <c:manualLayout>
          <c:xMode val="edge"/>
          <c:yMode val="edge"/>
          <c:x val="0.72561665046834978"/>
          <c:y val="0.14968672635047181"/>
          <c:w val="0.2657266052099691"/>
          <c:h val="0.65551733886947883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40"/>
      <c:rotY val="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99937820612467"/>
          <c:w val="0.8415506514601826"/>
          <c:h val="0.8285981338212024"/>
        </c:manualLayout>
      </c:layout>
      <c:pie3DChart>
        <c:varyColors val="1"/>
        <c:ser>
          <c:idx val="0"/>
          <c:order val="0"/>
          <c:explosion val="6"/>
          <c:dPt>
            <c:idx val="10"/>
            <c:bubble3D val="0"/>
            <c:explosion val="10"/>
          </c:dPt>
          <c:dLbls>
            <c:dLbl>
              <c:idx val="0"/>
              <c:layout>
                <c:manualLayout>
                  <c:x val="6.2559245209313663E-2"/>
                  <c:y val="2.0454427690553913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/>
                      <a:t>Общегосударственные вопросы  </a:t>
                    </a:r>
                    <a:r>
                      <a:rPr lang="ru-RU" dirty="0" smtClean="0"/>
                      <a:t>(</a:t>
                    </a:r>
                    <a:r>
                      <a:rPr lang="ru-RU" dirty="0"/>
                      <a:t>182 115,7)
</a:t>
                    </a:r>
                    <a:r>
                      <a:rPr lang="ru-RU" dirty="0" smtClean="0"/>
                      <a:t>6,39%</a:t>
                    </a:r>
                    <a:endParaRPr lang="ru-RU" dirty="0"/>
                  </a:p>
                </c:rich>
              </c:tx>
              <c:spPr>
                <a:ln>
                  <a:solidFill>
                    <a:schemeClr val="accent1">
                      <a:lumMod val="75000"/>
                    </a:schemeClr>
                  </a:solidFill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06958680218327E-2"/>
                  <c:y val="5.5444947991193913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оборона (3236,6)
</a:t>
                    </a:r>
                    <a:r>
                      <a:rPr lang="ru-RU" dirty="0" smtClean="0"/>
                      <a:t>0,11%</a:t>
                    </a:r>
                    <a:endParaRPr lang="ru-RU" dirty="0"/>
                  </a:p>
                </c:rich>
              </c:tx>
              <c:spPr>
                <a:ln>
                  <a:solidFill>
                    <a:schemeClr val="accent1">
                      <a:lumMod val="75000"/>
                    </a:schemeClr>
                  </a:solidFill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2763160724077256E-2"/>
                  <c:y val="0.23508724379235804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безопасность и правоохранительная деятельность           (8388,7)
</a:t>
                    </a:r>
                    <a:r>
                      <a:rPr lang="ru-RU" dirty="0" smtClean="0"/>
                      <a:t>0,29%</a:t>
                    </a:r>
                    <a:endParaRPr lang="ru-RU" dirty="0"/>
                  </a:p>
                </c:rich>
              </c:tx>
              <c:spPr>
                <a:ln>
                  <a:solidFill>
                    <a:schemeClr val="accent1">
                      <a:lumMod val="75000"/>
                    </a:schemeClr>
                  </a:solidFill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21342166463296794"/>
                  <c:y val="4.0712717943403469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dirty="0" smtClean="0">
                        <a:solidFill>
                          <a:schemeClr val="bg1"/>
                        </a:solidFill>
                      </a:rPr>
                      <a:t>Национальная </a:t>
                    </a:r>
                    <a:r>
                      <a:rPr lang="ru-RU" sz="1200" dirty="0">
                        <a:solidFill>
                          <a:schemeClr val="bg1"/>
                        </a:solidFill>
                      </a:rPr>
                      <a:t>экономика    (140 296,9)
</a:t>
                    </a:r>
                    <a:r>
                      <a:rPr lang="ru-RU" sz="1200" dirty="0" smtClean="0">
                        <a:solidFill>
                          <a:schemeClr val="bg1"/>
                        </a:solidFill>
                      </a:rPr>
                      <a:t>4,92%</a:t>
                    </a:r>
                    <a:endParaRPr lang="ru-RU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ln>
                  <a:solidFill>
                    <a:schemeClr val="accent1">
                      <a:lumMod val="75000"/>
                    </a:schemeClr>
                  </a:solidFill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>
                        <a:solidFill>
                          <a:schemeClr val="bg1"/>
                        </a:solidFill>
                      </a:rPr>
                      <a:t>Жилищно-коммунальное хозяйство      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             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(1 088 695,1)
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38,17%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ln>
                  <a:solidFill>
                    <a:schemeClr val="accent1">
                      <a:lumMod val="75000"/>
                    </a:schemeClr>
                  </a:solidFill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6849651114033923E-4"/>
                  <c:y val="8.8291076593579321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Охрана 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окружающей среды(6 093,3)
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0,21%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ln>
                  <a:solidFill>
                    <a:schemeClr val="accent1">
                      <a:lumMod val="75000"/>
                    </a:schemeClr>
                  </a:solidFill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9.1335789954244115E-2"/>
                  <c:y val="0.15230263026780977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dirty="0" smtClean="0">
                        <a:solidFill>
                          <a:schemeClr val="bg1"/>
                        </a:solidFill>
                      </a:rPr>
                      <a:t>Образование                           (</a:t>
                    </a:r>
                    <a:r>
                      <a:rPr lang="ru-RU" sz="1200" dirty="0">
                        <a:solidFill>
                          <a:schemeClr val="bg1"/>
                        </a:solidFill>
                      </a:rPr>
                      <a:t>1 126 965,7)
</a:t>
                    </a:r>
                    <a:r>
                      <a:rPr lang="ru-RU" sz="1200" dirty="0" smtClean="0">
                        <a:solidFill>
                          <a:schemeClr val="bg1"/>
                        </a:solidFill>
                      </a:rPr>
                      <a:t>39,51%</a:t>
                    </a:r>
                    <a:endParaRPr lang="ru-RU" sz="12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ln>
                  <a:solidFill>
                    <a:schemeClr val="accent1">
                      <a:lumMod val="75000"/>
                    </a:schemeClr>
                  </a:solidFill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36119171866057831"/>
                  <c:y val="2.1091832843737088E-3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  Культура</a:t>
                    </a:r>
                    <a:r>
                      <a:rPr lang="ru-RU" dirty="0"/>
                      <a:t>, </a:t>
                    </a:r>
                    <a:r>
                      <a:rPr lang="ru-RU" dirty="0" smtClean="0"/>
                      <a:t>кинематография            (</a:t>
                    </a:r>
                    <a:r>
                      <a:rPr lang="ru-RU" dirty="0"/>
                      <a:t>83 </a:t>
                    </a:r>
                    <a:r>
                      <a:rPr lang="ru-RU" dirty="0" smtClean="0"/>
                      <a:t>861,9)                 </a:t>
                    </a:r>
                  </a:p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2,94%</a:t>
                    </a:r>
                    <a:endParaRPr lang="ru-RU" dirty="0"/>
                  </a:p>
                </c:rich>
              </c:tx>
              <c:spPr>
                <a:ln>
                  <a:solidFill>
                    <a:schemeClr val="accent1">
                      <a:lumMod val="75000"/>
                    </a:schemeClr>
                  </a:solidFill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20260752837498341"/>
                  <c:y val="-6.0299391093732772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Здравоохранение(61</a:t>
                    </a:r>
                    <a:r>
                      <a:rPr lang="ru-RU" dirty="0"/>
                      <a:t>)
</a:t>
                    </a:r>
                    <a:r>
                      <a:rPr lang="ru-RU" dirty="0" smtClean="0"/>
                      <a:t>0,002%</a:t>
                    </a:r>
                    <a:endParaRPr lang="ru-RU" dirty="0"/>
                  </a:p>
                </c:rich>
              </c:tx>
              <c:spPr>
                <a:ln>
                  <a:solidFill>
                    <a:schemeClr val="accent1">
                      <a:lumMod val="75000"/>
                    </a:schemeClr>
                  </a:solidFill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5.1480727051832952E-2"/>
                  <c:y val="-8.206284103999012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 Социальная политика  (</a:t>
                    </a:r>
                    <a:r>
                      <a:rPr lang="ru-RU" dirty="0"/>
                      <a:t>28 734,2)
</a:t>
                    </a:r>
                    <a:r>
                      <a:rPr lang="ru-RU" dirty="0" smtClean="0"/>
                      <a:t>1,01%</a:t>
                    </a:r>
                    <a:endParaRPr lang="ru-RU" dirty="0"/>
                  </a:p>
                </c:rich>
              </c:tx>
              <c:spPr>
                <a:ln>
                  <a:solidFill>
                    <a:schemeClr val="accent1">
                      <a:lumMod val="75000"/>
                    </a:schemeClr>
                  </a:solidFill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3.3823582773957014E-2"/>
                  <c:y val="-2.871412229410053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/>
                      <a:t>Физическая культура и спорт(179 546,0)
</a:t>
                    </a:r>
                    <a:r>
                      <a:rPr lang="ru-RU" smtClean="0"/>
                      <a:t>6,3%</a:t>
                    </a:r>
                    <a:endParaRPr lang="ru-RU"/>
                  </a:p>
                </c:rich>
              </c:tx>
              <c:spPr>
                <a:ln>
                  <a:solidFill>
                    <a:schemeClr val="accent1">
                      <a:lumMod val="75000"/>
                    </a:schemeClr>
                  </a:solidFill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0.18518417308471102"/>
                  <c:y val="-0.14473215697372391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Средства </a:t>
                    </a:r>
                    <a:r>
                      <a:rPr lang="ru-RU" dirty="0"/>
                      <a:t>массовой информации(4 089,8)
</a:t>
                    </a:r>
                    <a:r>
                      <a:rPr lang="ru-RU" dirty="0" smtClean="0"/>
                      <a:t>0,14%</a:t>
                    </a:r>
                    <a:endParaRPr lang="ru-RU" dirty="0"/>
                  </a:p>
                </c:rich>
              </c:tx>
              <c:spPr>
                <a:ln>
                  <a:solidFill>
                    <a:schemeClr val="accent1">
                      <a:lumMod val="75000"/>
                    </a:schemeClr>
                  </a:solidFill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5374176614784749"/>
                  <c:y val="-2.0006849032964374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/>
                      <a:t>Обслуживание </a:t>
                    </a:r>
                    <a:r>
                      <a:rPr lang="ru-RU" dirty="0" smtClean="0"/>
                      <a:t>муниципального </a:t>
                    </a:r>
                    <a:r>
                      <a:rPr lang="ru-RU" dirty="0"/>
                      <a:t>долга(2,2)
</a:t>
                    </a:r>
                    <a:r>
                      <a:rPr lang="ru-RU" dirty="0" smtClean="0"/>
                      <a:t>0,0001%</a:t>
                    </a:r>
                    <a:endParaRPr lang="ru-RU" dirty="0"/>
                  </a:p>
                </c:rich>
              </c:tx>
              <c:spPr>
                <a:ln>
                  <a:solidFill>
                    <a:schemeClr val="accent1">
                      <a:lumMod val="75000"/>
                    </a:schemeClr>
                  </a:solidFill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ln>
                <a:solidFill>
                  <a:schemeClr val="accent1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Лист3!$B$5:$B$17</c:f>
              <c:strCache>
                <c:ptCount val="13"/>
                <c:pt idx="0">
                  <c:v>Общегосударственные вопросы                    (182 115,7)</c:v>
                </c:pt>
                <c:pt idx="1">
                  <c:v>Национальная оборона (3236,6)</c:v>
                </c:pt>
                <c:pt idx="2">
                  <c:v>Национальная безопасность и правоохранительная деятельность           (8388,7)</c:v>
                </c:pt>
                <c:pt idx="3">
                  <c:v>Национальная экономика    (140 296,9)</c:v>
                </c:pt>
                <c:pt idx="4">
                  <c:v>Жилищно-коммунальное хозяйство           (1 088 695,1)</c:v>
                </c:pt>
                <c:pt idx="5">
                  <c:v>Охрана окружающей среды(6 093,3)</c:v>
                </c:pt>
                <c:pt idx="6">
                  <c:v>Образование(1 126 965,7)</c:v>
                </c:pt>
                <c:pt idx="7">
                  <c:v>Культура, кинематография(83 861,9)</c:v>
                </c:pt>
                <c:pt idx="8">
                  <c:v>Здравоохранение(61)</c:v>
                </c:pt>
                <c:pt idx="9">
                  <c:v>Социальная политика(28 734,2)</c:v>
                </c:pt>
                <c:pt idx="10">
                  <c:v>Физическая культура и спорт(179 546,0)</c:v>
                </c:pt>
                <c:pt idx="11">
                  <c:v>Средства массовой информации(4 089,8)</c:v>
                </c:pt>
                <c:pt idx="12">
                  <c:v>Обслуживание государственного и муниципального долга(2,2)</c:v>
                </c:pt>
              </c:strCache>
            </c:strRef>
          </c:cat>
          <c:val>
            <c:numRef>
              <c:f>Лист3!$C$5:$C$17</c:f>
              <c:numCache>
                <c:formatCode>0.00%</c:formatCode>
                <c:ptCount val="13"/>
                <c:pt idx="0">
                  <c:v>6.3853484698977114E-2</c:v>
                </c:pt>
                <c:pt idx="1">
                  <c:v>1.134818077610603E-3</c:v>
                </c:pt>
                <c:pt idx="2">
                  <c:v>2.9412495852598614E-3</c:v>
                </c:pt>
                <c:pt idx="3">
                  <c:v>4.9190959140062725E-2</c:v>
                </c:pt>
                <c:pt idx="4">
                  <c:v>0.38171874203982059</c:v>
                </c:pt>
                <c:pt idx="5">
                  <c:v>2.1364354545834172E-3</c:v>
                </c:pt>
                <c:pt idx="6">
                  <c:v>0.39513719619572624</c:v>
                </c:pt>
                <c:pt idx="7">
                  <c:v>2.9403695279853127E-2</c:v>
                </c:pt>
                <c:pt idx="8">
                  <c:v>2.1387846114517331E-5</c:v>
                </c:pt>
                <c:pt idx="9">
                  <c:v>1.0074797505307605E-2</c:v>
                </c:pt>
                <c:pt idx="10">
                  <c:v>6.2952495384870952E-2</c:v>
                </c:pt>
                <c:pt idx="11">
                  <c:v>1.4339674268713603E-3</c:v>
                </c:pt>
                <c:pt idx="12">
                  <c:v>7.7136494183505127E-7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Лист2!$B$40</c:f>
              <c:strCache>
                <c:ptCount val="1"/>
                <c:pt idx="0">
                  <c:v>Социальная направленность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400" b="1" baseline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553141588787155"/>
                  <c:y val="7.6240417731363183E-2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1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2023г  1 </a:t>
                    </a:r>
                    <a:r>
                      <a:rPr lang="ru-RU" sz="1400" b="1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419,1   </a:t>
                    </a:r>
                    <a:endParaRPr lang="ru-RU" b="1" baseline="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Лист2!$C$39:$D$39</c:f>
              <c:strCache>
                <c:ptCount val="2"/>
                <c:pt idx="0">
                  <c:v>2022г.</c:v>
                </c:pt>
                <c:pt idx="1">
                  <c:v>2023г.</c:v>
                </c:pt>
              </c:strCache>
            </c:strRef>
          </c:cat>
          <c:val>
            <c:numRef>
              <c:f>Лист2!$C$40:$D$40</c:f>
              <c:numCache>
                <c:formatCode>_-* #,##0.0\ _₽_-;\-* #,##0.0\ _₽_-;_-* "-"?\ _₽_-;_-@_-</c:formatCode>
                <c:ptCount val="2"/>
                <c:pt idx="0">
                  <c:v>1783.4</c:v>
                </c:pt>
                <c:pt idx="1">
                  <c:v>1419.1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Лист2!$B$29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dLbls>
            <c:dLbl>
              <c:idx val="0"/>
              <c:layout>
                <c:manualLayout>
                  <c:x val="-0.21591456850666826"/>
                  <c:y val="8.515716843511375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1965372884396867"/>
                  <c:y val="-0.19960575284752097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  2023г</a:t>
                    </a:r>
                    <a:r>
                      <a:rPr lang="ru-RU" sz="1400" dirty="0"/>
                      <a:t>.;  1 088,7   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Лист2!$C$28:$D$28</c:f>
              <c:strCache>
                <c:ptCount val="2"/>
                <c:pt idx="0">
                  <c:v>2022г.</c:v>
                </c:pt>
                <c:pt idx="1">
                  <c:v>2023г.</c:v>
                </c:pt>
              </c:strCache>
            </c:strRef>
          </c:cat>
          <c:val>
            <c:numRef>
              <c:f>Лист2!$C$29:$D$29</c:f>
              <c:numCache>
                <c:formatCode>_-* #,##0.0\ _₽_-;\-* #,##0.0\ _₽_-;_-* "-"?\ _₽_-;_-@_-</c:formatCode>
                <c:ptCount val="2"/>
                <c:pt idx="0">
                  <c:v>604.9</c:v>
                </c:pt>
                <c:pt idx="1">
                  <c:v>1088.7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Лист2!$B$45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dLbls>
            <c:dLbl>
              <c:idx val="0"/>
              <c:layout>
                <c:manualLayout>
                  <c:x val="-0.25346505951960763"/>
                  <c:y val="6.848138820335211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5662879530640897"/>
                  <c:y val="-0.149872005462326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Лист2!$C$44:$D$44</c:f>
              <c:strCache>
                <c:ptCount val="2"/>
                <c:pt idx="0">
                  <c:v>2022г.</c:v>
                </c:pt>
                <c:pt idx="1">
                  <c:v>2023г.</c:v>
                </c:pt>
              </c:strCache>
            </c:strRef>
          </c:cat>
          <c:val>
            <c:numRef>
              <c:f>Лист2!$C$45:$D$45</c:f>
              <c:numCache>
                <c:formatCode>_-* #,##0.0\ _₽_-;\-* #,##0.0\ _₽_-;_-* "-"?\ _₽_-;_-@_-</c:formatCode>
                <c:ptCount val="2"/>
                <c:pt idx="0">
                  <c:v>136.5</c:v>
                </c:pt>
                <c:pt idx="1">
                  <c:v>182.1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60B64-D332-4414-9424-32698DFD547E}" type="doc">
      <dgm:prSet loTypeId="urn:microsoft.com/office/officeart/2005/8/layout/chevron2" loCatId="process" qsTypeId="urn:microsoft.com/office/officeart/2005/8/quickstyle/3d2#1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BD4FD5-275C-453C-AEBA-54BD13F91E4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«Молодежь города Зимы»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2BA1FDE-003C-408E-B651-7DAD9B9CF3D0}" type="parTrans" cxnId="{17101F7D-5DFD-498F-A843-C5BDD403F6EA}">
      <dgm:prSet/>
      <dgm:spPr/>
      <dgm:t>
        <a:bodyPr/>
        <a:lstStyle/>
        <a:p>
          <a:endParaRPr lang="ru-RU"/>
        </a:p>
      </dgm:t>
    </dgm:pt>
    <dgm:pt modelId="{E21AABA7-8C45-4D65-8FC3-34311BF26928}" type="sibTrans" cxnId="{17101F7D-5DFD-498F-A843-C5BDD403F6EA}">
      <dgm:prSet/>
      <dgm:spPr/>
      <dgm:t>
        <a:bodyPr/>
        <a:lstStyle/>
        <a:p>
          <a:endParaRPr lang="ru-RU"/>
        </a:p>
      </dgm:t>
    </dgm:pt>
    <dgm:pt modelId="{CBED3D6B-AB9E-41C3-BE7B-B9CD300563D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«Патриотическое воспитание и допризывная подготовка молодежи города Зимы»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24597F0-E5B5-43C8-A0A9-54BDF714AE8B}" type="parTrans" cxnId="{B61503C8-E154-4646-A485-7DF6201C91F2}">
      <dgm:prSet/>
      <dgm:spPr/>
      <dgm:t>
        <a:bodyPr/>
        <a:lstStyle/>
        <a:p>
          <a:endParaRPr lang="ru-RU"/>
        </a:p>
      </dgm:t>
    </dgm:pt>
    <dgm:pt modelId="{B28497FC-B3F3-4026-89A6-B9244F2DCA25}" type="sibTrans" cxnId="{B61503C8-E154-4646-A485-7DF6201C91F2}">
      <dgm:prSet/>
      <dgm:spPr/>
      <dgm:t>
        <a:bodyPr/>
        <a:lstStyle/>
        <a:p>
          <a:endParaRPr lang="ru-RU"/>
        </a:p>
      </dgm:t>
    </dgm:pt>
    <dgm:pt modelId="{77C69B1E-2B9F-41FF-A195-539B5BD438CC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54,6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337D40-1B64-45EA-A8A4-64734E6840CD}" type="parTrans" cxnId="{1C0ACCD1-7FD4-4C62-AB06-830A9C01627C}">
      <dgm:prSet/>
      <dgm:spPr/>
      <dgm:t>
        <a:bodyPr/>
        <a:lstStyle/>
        <a:p>
          <a:endParaRPr lang="ru-RU"/>
        </a:p>
      </dgm:t>
    </dgm:pt>
    <dgm:pt modelId="{368F8C4D-D294-4765-9A21-3472BC1EA722}" type="sibTrans" cxnId="{1C0ACCD1-7FD4-4C62-AB06-830A9C01627C}">
      <dgm:prSet/>
      <dgm:spPr/>
      <dgm:t>
        <a:bodyPr/>
        <a:lstStyle/>
        <a:p>
          <a:endParaRPr lang="ru-RU"/>
        </a:p>
      </dgm:t>
    </dgm:pt>
    <dgm:pt modelId="{9E786375-C752-4951-8631-8553E15CA75D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«Профилактика наркомании «Под знаком Единства»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49E35CC-315A-4152-A104-155BD1C69FD3}" type="parTrans" cxnId="{C0B6873A-70A6-46D2-A1F2-58A2B4DA0C8F}">
      <dgm:prSet/>
      <dgm:spPr/>
      <dgm:t>
        <a:bodyPr/>
        <a:lstStyle/>
        <a:p>
          <a:endParaRPr lang="ru-RU"/>
        </a:p>
      </dgm:t>
    </dgm:pt>
    <dgm:pt modelId="{73703C7F-BE86-4FD0-9074-6D2329B0FF7A}" type="sibTrans" cxnId="{C0B6873A-70A6-46D2-A1F2-58A2B4DA0C8F}">
      <dgm:prSet/>
      <dgm:spPr/>
      <dgm:t>
        <a:bodyPr/>
        <a:lstStyle/>
        <a:p>
          <a:endParaRPr lang="ru-RU"/>
        </a:p>
      </dgm:t>
    </dgm:pt>
    <dgm:pt modelId="{31CCABBF-D933-4644-BA50-FBFDD806400C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217,5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9C2B6C-0B0A-43D6-83B1-2C8BCFEEE284}" type="sibTrans" cxnId="{EE8B7745-43BB-411A-8AF6-5D929C667B4A}">
      <dgm:prSet/>
      <dgm:spPr/>
      <dgm:t>
        <a:bodyPr/>
        <a:lstStyle/>
        <a:p>
          <a:endParaRPr lang="ru-RU"/>
        </a:p>
      </dgm:t>
    </dgm:pt>
    <dgm:pt modelId="{35B6496D-0E0B-424C-8813-1E69E2BD7EE0}" type="parTrans" cxnId="{EE8B7745-43BB-411A-8AF6-5D929C667B4A}">
      <dgm:prSet/>
      <dgm:spPr/>
      <dgm:t>
        <a:bodyPr/>
        <a:lstStyle/>
        <a:p>
          <a:endParaRPr lang="ru-RU"/>
        </a:p>
      </dgm:t>
    </dgm:pt>
    <dgm:pt modelId="{61FFD13A-1792-427A-A1F3-2E34F191C689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228,7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854A56-32AB-46E4-8A57-8BCBAA849DE1}" type="sibTrans" cxnId="{8E5972B3-23C9-490E-86D6-3759660DE8B2}">
      <dgm:prSet/>
      <dgm:spPr/>
      <dgm:t>
        <a:bodyPr/>
        <a:lstStyle/>
        <a:p>
          <a:endParaRPr lang="ru-RU"/>
        </a:p>
      </dgm:t>
    </dgm:pt>
    <dgm:pt modelId="{4D004A6B-0044-4BB5-B1E0-EA10879577EC}" type="parTrans" cxnId="{8E5972B3-23C9-490E-86D6-3759660DE8B2}">
      <dgm:prSet/>
      <dgm:spPr/>
      <dgm:t>
        <a:bodyPr/>
        <a:lstStyle/>
        <a:p>
          <a:endParaRPr lang="ru-RU"/>
        </a:p>
      </dgm:t>
    </dgm:pt>
    <dgm:pt modelId="{8571194E-E6AD-428D-9247-2619ACEDF2EC}" type="pres">
      <dgm:prSet presAssocID="{71760B64-D332-4414-9424-32698DFD54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ADAED9-5829-43D7-A6D3-E00735DF853E}" type="pres">
      <dgm:prSet presAssocID="{61FFD13A-1792-427A-A1F3-2E34F191C689}" presName="composite" presStyleCnt="0"/>
      <dgm:spPr/>
      <dgm:t>
        <a:bodyPr/>
        <a:lstStyle/>
        <a:p>
          <a:endParaRPr lang="ru-RU"/>
        </a:p>
      </dgm:t>
    </dgm:pt>
    <dgm:pt modelId="{EAAB5359-4F29-4FD8-8E65-585E14F31B18}" type="pres">
      <dgm:prSet presAssocID="{61FFD13A-1792-427A-A1F3-2E34F191C689}" presName="parentText" presStyleLbl="alignNode1" presStyleIdx="0" presStyleCnt="3" custScaleX="129615" custScaleY="127839" custLinFactNeighborX="-60550" custLinFactNeighborY="-97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F95ED-40D7-4B85-9C45-8490DDF3C51D}" type="pres">
      <dgm:prSet presAssocID="{61FFD13A-1792-427A-A1F3-2E34F191C689}" presName="descendantText" presStyleLbl="alignAcc1" presStyleIdx="0" presStyleCnt="3" custScaleX="96090" custScaleY="142785" custLinFactNeighborX="-11034" custLinFactNeighborY="-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CC77F-4DEC-4A8F-B23F-094C2E3CFF9A}" type="pres">
      <dgm:prSet presAssocID="{04854A56-32AB-46E4-8A57-8BCBAA849DE1}" presName="sp" presStyleCnt="0"/>
      <dgm:spPr/>
      <dgm:t>
        <a:bodyPr/>
        <a:lstStyle/>
        <a:p>
          <a:endParaRPr lang="ru-RU"/>
        </a:p>
      </dgm:t>
    </dgm:pt>
    <dgm:pt modelId="{9563E132-9FCA-4B37-817A-64BA69BB2BB3}" type="pres">
      <dgm:prSet presAssocID="{31CCABBF-D933-4644-BA50-FBFDD806400C}" presName="composite" presStyleCnt="0"/>
      <dgm:spPr/>
      <dgm:t>
        <a:bodyPr/>
        <a:lstStyle/>
        <a:p>
          <a:endParaRPr lang="ru-RU"/>
        </a:p>
      </dgm:t>
    </dgm:pt>
    <dgm:pt modelId="{14A4CBFE-2D4C-4909-BADA-D74439CB4F0D}" type="pres">
      <dgm:prSet presAssocID="{31CCABBF-D933-4644-BA50-FBFDD806400C}" presName="parentText" presStyleLbl="alignNode1" presStyleIdx="1" presStyleCnt="3" custScaleX="135784" custScaleY="133615" custLinFactNeighborX="-63960" custLinFactNeighborY="81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7CB91-C184-4D9D-B6CF-6F5E42E02D77}" type="pres">
      <dgm:prSet presAssocID="{31CCABBF-D933-4644-BA50-FBFDD806400C}" presName="descendantText" presStyleLbl="alignAcc1" presStyleIdx="1" presStyleCnt="3" custScaleX="96326" custScaleY="152345" custLinFactNeighborX="-11497" custLinFactNeighborY="12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37C63-9EF0-4B6B-B416-D5D55E82BBA6}" type="pres">
      <dgm:prSet presAssocID="{AC9C2B6C-0B0A-43D6-83B1-2C8BCFEEE284}" presName="sp" presStyleCnt="0"/>
      <dgm:spPr/>
      <dgm:t>
        <a:bodyPr/>
        <a:lstStyle/>
        <a:p>
          <a:endParaRPr lang="ru-RU"/>
        </a:p>
      </dgm:t>
    </dgm:pt>
    <dgm:pt modelId="{3819634B-90E4-42D6-A847-A9592A4024CB}" type="pres">
      <dgm:prSet presAssocID="{77C69B1E-2B9F-41FF-A195-539B5BD438CC}" presName="composite" presStyleCnt="0"/>
      <dgm:spPr/>
      <dgm:t>
        <a:bodyPr/>
        <a:lstStyle/>
        <a:p>
          <a:endParaRPr lang="ru-RU"/>
        </a:p>
      </dgm:t>
    </dgm:pt>
    <dgm:pt modelId="{0C200F6F-E219-476E-8355-58B95D7172F6}" type="pres">
      <dgm:prSet presAssocID="{77C69B1E-2B9F-41FF-A195-539B5BD438CC}" presName="parentText" presStyleLbl="alignNode1" presStyleIdx="2" presStyleCnt="3" custScaleX="133787" custScaleY="127686" custLinFactNeighborX="-63960" custLinFactNeighborY="116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795EC-CEED-4741-98A4-7843F408B714}" type="pres">
      <dgm:prSet presAssocID="{77C69B1E-2B9F-41FF-A195-539B5BD438CC}" presName="descendantText" presStyleLbl="alignAcc1" presStyleIdx="2" presStyleCnt="3" custScaleX="95928" custScaleY="159155" custLinFactNeighborX="-10840" custLinFactNeighborY="2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0D0800-FB8F-435C-8872-C288C97E2DBE}" type="presOf" srcId="{9E786375-C752-4951-8631-8553E15CA75D}" destId="{B81795EC-CEED-4741-98A4-7843F408B714}" srcOrd="0" destOrd="0" presId="urn:microsoft.com/office/officeart/2005/8/layout/chevron2"/>
    <dgm:cxn modelId="{1C0ACCD1-7FD4-4C62-AB06-830A9C01627C}" srcId="{71760B64-D332-4414-9424-32698DFD547E}" destId="{77C69B1E-2B9F-41FF-A195-539B5BD438CC}" srcOrd="2" destOrd="0" parTransId="{FB337D40-1B64-45EA-A8A4-64734E6840CD}" sibTransId="{368F8C4D-D294-4765-9A21-3472BC1EA722}"/>
    <dgm:cxn modelId="{C0B6873A-70A6-46D2-A1F2-58A2B4DA0C8F}" srcId="{77C69B1E-2B9F-41FF-A195-539B5BD438CC}" destId="{9E786375-C752-4951-8631-8553E15CA75D}" srcOrd="0" destOrd="0" parTransId="{C49E35CC-315A-4152-A104-155BD1C69FD3}" sibTransId="{73703C7F-BE86-4FD0-9074-6D2329B0FF7A}"/>
    <dgm:cxn modelId="{6D4A93C7-9CE2-4B0E-A013-7FF34E32F70B}" type="presOf" srcId="{B8BD4FD5-275C-453C-AEBA-54BD13F91E43}" destId="{10FF95ED-40D7-4B85-9C45-8490DDF3C51D}" srcOrd="0" destOrd="0" presId="urn:microsoft.com/office/officeart/2005/8/layout/chevron2"/>
    <dgm:cxn modelId="{CA7D0927-BBA0-4327-A6D9-900592BF12FD}" type="presOf" srcId="{CBED3D6B-AB9E-41C3-BE7B-B9CD300563D1}" destId="{FA47CB91-C184-4D9D-B6CF-6F5E42E02D77}" srcOrd="0" destOrd="0" presId="urn:microsoft.com/office/officeart/2005/8/layout/chevron2"/>
    <dgm:cxn modelId="{A84CC3D0-DDED-4A3C-A647-8DFAF80A13E3}" type="presOf" srcId="{61FFD13A-1792-427A-A1F3-2E34F191C689}" destId="{EAAB5359-4F29-4FD8-8E65-585E14F31B18}" srcOrd="0" destOrd="0" presId="urn:microsoft.com/office/officeart/2005/8/layout/chevron2"/>
    <dgm:cxn modelId="{B61503C8-E154-4646-A485-7DF6201C91F2}" srcId="{31CCABBF-D933-4644-BA50-FBFDD806400C}" destId="{CBED3D6B-AB9E-41C3-BE7B-B9CD300563D1}" srcOrd="0" destOrd="0" parTransId="{324597F0-E5B5-43C8-A0A9-54BDF714AE8B}" sibTransId="{B28497FC-B3F3-4026-89A6-B9244F2DCA25}"/>
    <dgm:cxn modelId="{17101F7D-5DFD-498F-A843-C5BDD403F6EA}" srcId="{61FFD13A-1792-427A-A1F3-2E34F191C689}" destId="{B8BD4FD5-275C-453C-AEBA-54BD13F91E43}" srcOrd="0" destOrd="0" parTransId="{72BA1FDE-003C-408E-B651-7DAD9B9CF3D0}" sibTransId="{E21AABA7-8C45-4D65-8FC3-34311BF26928}"/>
    <dgm:cxn modelId="{C6679220-CDA8-4C43-9BD8-5E1BD229797C}" type="presOf" srcId="{31CCABBF-D933-4644-BA50-FBFDD806400C}" destId="{14A4CBFE-2D4C-4909-BADA-D74439CB4F0D}" srcOrd="0" destOrd="0" presId="urn:microsoft.com/office/officeart/2005/8/layout/chevron2"/>
    <dgm:cxn modelId="{8E5972B3-23C9-490E-86D6-3759660DE8B2}" srcId="{71760B64-D332-4414-9424-32698DFD547E}" destId="{61FFD13A-1792-427A-A1F3-2E34F191C689}" srcOrd="0" destOrd="0" parTransId="{4D004A6B-0044-4BB5-B1E0-EA10879577EC}" sibTransId="{04854A56-32AB-46E4-8A57-8BCBAA849DE1}"/>
    <dgm:cxn modelId="{EE8B7745-43BB-411A-8AF6-5D929C667B4A}" srcId="{71760B64-D332-4414-9424-32698DFD547E}" destId="{31CCABBF-D933-4644-BA50-FBFDD806400C}" srcOrd="1" destOrd="0" parTransId="{35B6496D-0E0B-424C-8813-1E69E2BD7EE0}" sibTransId="{AC9C2B6C-0B0A-43D6-83B1-2C8BCFEEE284}"/>
    <dgm:cxn modelId="{44A3CF25-AC9D-4E95-8E12-F5866BD0F3D5}" type="presOf" srcId="{77C69B1E-2B9F-41FF-A195-539B5BD438CC}" destId="{0C200F6F-E219-476E-8355-58B95D7172F6}" srcOrd="0" destOrd="0" presId="urn:microsoft.com/office/officeart/2005/8/layout/chevron2"/>
    <dgm:cxn modelId="{A30AD93D-8CB3-4A75-A9E0-75A384588BD1}" type="presOf" srcId="{71760B64-D332-4414-9424-32698DFD547E}" destId="{8571194E-E6AD-428D-9247-2619ACEDF2EC}" srcOrd="0" destOrd="0" presId="urn:microsoft.com/office/officeart/2005/8/layout/chevron2"/>
    <dgm:cxn modelId="{9C9C9F57-2E7B-42F7-B9F0-85831ED23C3F}" type="presParOf" srcId="{8571194E-E6AD-428D-9247-2619ACEDF2EC}" destId="{3EADAED9-5829-43D7-A6D3-E00735DF853E}" srcOrd="0" destOrd="0" presId="urn:microsoft.com/office/officeart/2005/8/layout/chevron2"/>
    <dgm:cxn modelId="{1844D498-8B6D-4E07-B948-96CFFC024547}" type="presParOf" srcId="{3EADAED9-5829-43D7-A6D3-E00735DF853E}" destId="{EAAB5359-4F29-4FD8-8E65-585E14F31B18}" srcOrd="0" destOrd="0" presId="urn:microsoft.com/office/officeart/2005/8/layout/chevron2"/>
    <dgm:cxn modelId="{268DC209-242B-4FDA-9333-5E7A4948E4A5}" type="presParOf" srcId="{3EADAED9-5829-43D7-A6D3-E00735DF853E}" destId="{10FF95ED-40D7-4B85-9C45-8490DDF3C51D}" srcOrd="1" destOrd="0" presId="urn:microsoft.com/office/officeart/2005/8/layout/chevron2"/>
    <dgm:cxn modelId="{A721322F-2F83-47BB-8288-C4CDD8D7843C}" type="presParOf" srcId="{8571194E-E6AD-428D-9247-2619ACEDF2EC}" destId="{D45CC77F-4DEC-4A8F-B23F-094C2E3CFF9A}" srcOrd="1" destOrd="0" presId="urn:microsoft.com/office/officeart/2005/8/layout/chevron2"/>
    <dgm:cxn modelId="{E2E7B341-3B12-498A-9BEB-728DB7C28D5F}" type="presParOf" srcId="{8571194E-E6AD-428D-9247-2619ACEDF2EC}" destId="{9563E132-9FCA-4B37-817A-64BA69BB2BB3}" srcOrd="2" destOrd="0" presId="urn:microsoft.com/office/officeart/2005/8/layout/chevron2"/>
    <dgm:cxn modelId="{E88DA7E0-5F89-490D-9E5D-FD9F4090C8B9}" type="presParOf" srcId="{9563E132-9FCA-4B37-817A-64BA69BB2BB3}" destId="{14A4CBFE-2D4C-4909-BADA-D74439CB4F0D}" srcOrd="0" destOrd="0" presId="urn:microsoft.com/office/officeart/2005/8/layout/chevron2"/>
    <dgm:cxn modelId="{EFDCCBD7-559E-4663-AF3F-176FC1274FD9}" type="presParOf" srcId="{9563E132-9FCA-4B37-817A-64BA69BB2BB3}" destId="{FA47CB91-C184-4D9D-B6CF-6F5E42E02D77}" srcOrd="1" destOrd="0" presId="urn:microsoft.com/office/officeart/2005/8/layout/chevron2"/>
    <dgm:cxn modelId="{BBB77A7C-17FB-4A33-B132-150C3FD829E0}" type="presParOf" srcId="{8571194E-E6AD-428D-9247-2619ACEDF2EC}" destId="{B9837C63-9EF0-4B6B-B416-D5D55E82BBA6}" srcOrd="3" destOrd="0" presId="urn:microsoft.com/office/officeart/2005/8/layout/chevron2"/>
    <dgm:cxn modelId="{A8B05C7A-491E-4A73-B88C-AF5AB8E30AA5}" type="presParOf" srcId="{8571194E-E6AD-428D-9247-2619ACEDF2EC}" destId="{3819634B-90E4-42D6-A847-A9592A4024CB}" srcOrd="4" destOrd="0" presId="urn:microsoft.com/office/officeart/2005/8/layout/chevron2"/>
    <dgm:cxn modelId="{41EDEA43-721D-4260-9444-FCDE4E003ACF}" type="presParOf" srcId="{3819634B-90E4-42D6-A847-A9592A4024CB}" destId="{0C200F6F-E219-476E-8355-58B95D7172F6}" srcOrd="0" destOrd="0" presId="urn:microsoft.com/office/officeart/2005/8/layout/chevron2"/>
    <dgm:cxn modelId="{FE06A627-6AE1-4C68-92C2-42121785DA7A}" type="presParOf" srcId="{3819634B-90E4-42D6-A847-A9592A4024CB}" destId="{B81795EC-CEED-4741-98A4-7843F408B7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E435E5-9ACF-41A6-B2B7-D053E2BEC45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0C15EC-D990-4A02-9B41-9E65AB66007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9F57BF"/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170,0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530CFC-36FA-4C50-A14B-260F333DBC1F}" type="parTrans" cxnId="{3BDBEB15-A9E3-456D-B766-D4C98D4E8025}">
      <dgm:prSet/>
      <dgm:spPr/>
      <dgm:t>
        <a:bodyPr/>
        <a:lstStyle/>
        <a:p>
          <a:endParaRPr lang="ru-RU"/>
        </a:p>
      </dgm:t>
    </dgm:pt>
    <dgm:pt modelId="{DD0052F5-19DD-4D5C-96FB-AC018E5238EC}" type="sibTrans" cxnId="{3BDBEB15-A9E3-456D-B766-D4C98D4E8025}">
      <dgm:prSet/>
      <dgm:spPr/>
      <dgm:t>
        <a:bodyPr/>
        <a:lstStyle/>
        <a:p>
          <a:endParaRPr lang="ru-RU"/>
        </a:p>
      </dgm:t>
    </dgm:pt>
    <dgm:pt modelId="{E10CF9CB-8774-4C0A-A38F-CA11D598EF20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5CEFF6"/>
        </a:solidFill>
      </dgm:spPr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«Популяризация предпринимательской деятельности»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9F79B60-8F64-4165-B196-AAAB3B099084}" type="parTrans" cxnId="{5639D290-7484-492A-BEBD-36B2BA1B25C8}">
      <dgm:prSet/>
      <dgm:spPr/>
      <dgm:t>
        <a:bodyPr/>
        <a:lstStyle/>
        <a:p>
          <a:endParaRPr lang="ru-RU"/>
        </a:p>
      </dgm:t>
    </dgm:pt>
    <dgm:pt modelId="{50F93200-81B9-409C-872F-B2F630A1B496}" type="sibTrans" cxnId="{5639D290-7484-492A-BEBD-36B2BA1B25C8}">
      <dgm:prSet/>
      <dgm:spPr/>
      <dgm:t>
        <a:bodyPr/>
        <a:lstStyle/>
        <a:p>
          <a:endParaRPr lang="ru-RU"/>
        </a:p>
      </dgm:t>
    </dgm:pt>
    <dgm:pt modelId="{E43DE3AB-7F75-44D8-98C9-37372ACC97F6}" type="pres">
      <dgm:prSet presAssocID="{0FE435E5-9ACF-41A6-B2B7-D053E2BEC4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EFCA3A-8D20-4C87-9E40-A110ACE7DBAE}" type="pres">
      <dgm:prSet presAssocID="{B30C15EC-D990-4A02-9B41-9E65AB660073}" presName="composite" presStyleCnt="0"/>
      <dgm:spPr/>
    </dgm:pt>
    <dgm:pt modelId="{0EEACCDE-3183-4E99-BF85-9DD18077427F}" type="pres">
      <dgm:prSet presAssocID="{B30C15EC-D990-4A02-9B41-9E65AB66007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0E3B7-D5ED-4909-A4D9-40011229C1C4}" type="pres">
      <dgm:prSet presAssocID="{B30C15EC-D990-4A02-9B41-9E65AB660073}" presName="descendantText" presStyleLbl="alignAcc1" presStyleIdx="0" presStyleCnt="1" custScaleX="89740" custLinFactNeighborX="-3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5ED519-1126-4A5F-BF4B-0649FE7AFD5B}" type="presOf" srcId="{0FE435E5-9ACF-41A6-B2B7-D053E2BEC45A}" destId="{E43DE3AB-7F75-44D8-98C9-37372ACC97F6}" srcOrd="0" destOrd="0" presId="urn:microsoft.com/office/officeart/2005/8/layout/chevron2"/>
    <dgm:cxn modelId="{5639D290-7484-492A-BEBD-36B2BA1B25C8}" srcId="{B30C15EC-D990-4A02-9B41-9E65AB660073}" destId="{E10CF9CB-8774-4C0A-A38F-CA11D598EF20}" srcOrd="0" destOrd="0" parTransId="{29F79B60-8F64-4165-B196-AAAB3B099084}" sibTransId="{50F93200-81B9-409C-872F-B2F630A1B496}"/>
    <dgm:cxn modelId="{3BDBEB15-A9E3-456D-B766-D4C98D4E8025}" srcId="{0FE435E5-9ACF-41A6-B2B7-D053E2BEC45A}" destId="{B30C15EC-D990-4A02-9B41-9E65AB660073}" srcOrd="0" destOrd="0" parTransId="{00530CFC-36FA-4C50-A14B-260F333DBC1F}" sibTransId="{DD0052F5-19DD-4D5C-96FB-AC018E5238EC}"/>
    <dgm:cxn modelId="{63FAEE70-54C1-4906-9B9D-FFD96C28AEE7}" type="presOf" srcId="{B30C15EC-D990-4A02-9B41-9E65AB660073}" destId="{0EEACCDE-3183-4E99-BF85-9DD18077427F}" srcOrd="0" destOrd="0" presId="urn:microsoft.com/office/officeart/2005/8/layout/chevron2"/>
    <dgm:cxn modelId="{C59626FC-3734-4857-B509-23453010F229}" type="presOf" srcId="{E10CF9CB-8774-4C0A-A38F-CA11D598EF20}" destId="{3690E3B7-D5ED-4909-A4D9-40011229C1C4}" srcOrd="0" destOrd="0" presId="urn:microsoft.com/office/officeart/2005/8/layout/chevron2"/>
    <dgm:cxn modelId="{5A585377-55B8-473E-AB4E-FBCE9D7BBF27}" type="presParOf" srcId="{E43DE3AB-7F75-44D8-98C9-37372ACC97F6}" destId="{95EFCA3A-8D20-4C87-9E40-A110ACE7DBAE}" srcOrd="0" destOrd="0" presId="urn:microsoft.com/office/officeart/2005/8/layout/chevron2"/>
    <dgm:cxn modelId="{EE555F4B-0854-43AF-8656-5C35CC38BEC8}" type="presParOf" srcId="{95EFCA3A-8D20-4C87-9E40-A110ACE7DBAE}" destId="{0EEACCDE-3183-4E99-BF85-9DD18077427F}" srcOrd="0" destOrd="0" presId="urn:microsoft.com/office/officeart/2005/8/layout/chevron2"/>
    <dgm:cxn modelId="{4797D299-F560-4DAC-AB7C-20167FDA815A}" type="presParOf" srcId="{95EFCA3A-8D20-4C87-9E40-A110ACE7DBAE}" destId="{3690E3B7-D5ED-4909-A4D9-40011229C1C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6CF7B9-B275-4D76-9BF7-01EC9A9873DC}" type="doc">
      <dgm:prSet loTypeId="urn:microsoft.com/office/officeart/2008/layout/VerticalCurvedList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95C28CA-809B-4695-9529-8983FA4CFADC}">
      <dgm:prSet phldrT="[Текст]" custT="1"/>
      <dgm:spPr>
        <a:solidFill>
          <a:srgbClr val="9933FF"/>
        </a:solidFill>
        <a:ln>
          <a:noFill/>
        </a:ln>
      </dgm:spPr>
      <dgm:t>
        <a:bodyPr/>
        <a:lstStyle/>
        <a:p>
          <a:pPr algn="ctr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«Обеспечение функций управления культурной сферой»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0912BC-E796-4483-910B-F8143767FC27}" type="parTrans" cxnId="{44E8C0B8-EAB9-4F09-A392-17D4F9C1044C}">
      <dgm:prSet/>
      <dgm:spPr/>
      <dgm:t>
        <a:bodyPr/>
        <a:lstStyle/>
        <a:p>
          <a:endParaRPr lang="ru-RU"/>
        </a:p>
      </dgm:t>
    </dgm:pt>
    <dgm:pt modelId="{FDACF350-A4FA-403C-AC2E-39E63E2C4038}" type="sibTrans" cxnId="{44E8C0B8-EAB9-4F09-A392-17D4F9C1044C}">
      <dgm:prSet/>
      <dgm:spPr/>
      <dgm:t>
        <a:bodyPr/>
        <a:lstStyle/>
        <a:p>
          <a:endParaRPr lang="ru-RU"/>
        </a:p>
      </dgm:t>
    </dgm:pt>
    <dgm:pt modelId="{C1EC4684-F5D5-4392-BBC4-A33CC88F264B}">
      <dgm:prSet phldrT="[Текст]" custT="1"/>
      <dgm:spPr>
        <a:solidFill>
          <a:srgbClr val="9933FF"/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«Развитие музейного дела»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8D66CF-DC67-47B1-8B35-D8E7F24631ED}" type="parTrans" cxnId="{097F8F98-64A0-4873-9469-7ECD51040713}">
      <dgm:prSet/>
      <dgm:spPr/>
      <dgm:t>
        <a:bodyPr/>
        <a:lstStyle/>
        <a:p>
          <a:endParaRPr lang="ru-RU"/>
        </a:p>
      </dgm:t>
    </dgm:pt>
    <dgm:pt modelId="{FBD01444-8556-457A-BDBD-F231E61A847B}" type="sibTrans" cxnId="{097F8F98-64A0-4873-9469-7ECD51040713}">
      <dgm:prSet/>
      <dgm:spPr/>
      <dgm:t>
        <a:bodyPr/>
        <a:lstStyle/>
        <a:p>
          <a:endParaRPr lang="ru-RU"/>
        </a:p>
      </dgm:t>
    </dgm:pt>
    <dgm:pt modelId="{D5077C75-0BD0-47B2-94A8-66ED0F16037F}">
      <dgm:prSet phldrT="[Текст]" custT="1"/>
      <dgm:spPr>
        <a:solidFill>
          <a:srgbClr val="9933FF"/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«Сохранение и развитие клубных учреждений»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C6EB3E-141D-4BE4-BCCF-DF463E299283}" type="parTrans" cxnId="{5668D845-2F76-4364-B538-8B3C3695AB54}">
      <dgm:prSet/>
      <dgm:spPr/>
      <dgm:t>
        <a:bodyPr/>
        <a:lstStyle/>
        <a:p>
          <a:endParaRPr lang="ru-RU"/>
        </a:p>
      </dgm:t>
    </dgm:pt>
    <dgm:pt modelId="{9299C56A-C46E-4EB0-8182-465F484878E6}" type="sibTrans" cxnId="{5668D845-2F76-4364-B538-8B3C3695AB54}">
      <dgm:prSet/>
      <dgm:spPr/>
      <dgm:t>
        <a:bodyPr/>
        <a:lstStyle/>
        <a:p>
          <a:endParaRPr lang="ru-RU"/>
        </a:p>
      </dgm:t>
    </dgm:pt>
    <dgm:pt modelId="{30066BF3-685B-4C81-98DB-87C367CC7317}">
      <dgm:prSet custT="1"/>
      <dgm:spPr>
        <a:solidFill>
          <a:srgbClr val="9933FF"/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«Развитие библиотечного обслуживания»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2D27D0-FCA5-461D-BBC4-ACFB4E5B88EE}" type="parTrans" cxnId="{A9CB7884-3634-4E2F-9668-1AB3ED11A534}">
      <dgm:prSet/>
      <dgm:spPr/>
      <dgm:t>
        <a:bodyPr/>
        <a:lstStyle/>
        <a:p>
          <a:endParaRPr lang="ru-RU"/>
        </a:p>
      </dgm:t>
    </dgm:pt>
    <dgm:pt modelId="{8A1E8596-28C5-4F5E-875A-5F5309B5DBEE}" type="sibTrans" cxnId="{A9CB7884-3634-4E2F-9668-1AB3ED11A534}">
      <dgm:prSet/>
      <dgm:spPr/>
      <dgm:t>
        <a:bodyPr/>
        <a:lstStyle/>
        <a:p>
          <a:endParaRPr lang="ru-RU"/>
        </a:p>
      </dgm:t>
    </dgm:pt>
    <dgm:pt modelId="{FB74BCA1-1CE5-41C6-8667-235CA7A9417B}">
      <dgm:prSet custT="1"/>
      <dgm:spPr>
        <a:solidFill>
          <a:srgbClr val="9933FF"/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«Дополнительное образование в сфере культуры»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BC1642-9B38-4E43-9E3E-4A8ED3499BDD}" type="parTrans" cxnId="{207DCA7E-4F35-4DF2-9385-515E7455888F}">
      <dgm:prSet/>
      <dgm:spPr/>
      <dgm:t>
        <a:bodyPr/>
        <a:lstStyle/>
        <a:p>
          <a:endParaRPr lang="ru-RU"/>
        </a:p>
      </dgm:t>
    </dgm:pt>
    <dgm:pt modelId="{E2EC317E-3AD1-4975-A3F9-1A7BF8EC1F35}" type="sibTrans" cxnId="{207DCA7E-4F35-4DF2-9385-515E7455888F}">
      <dgm:prSet/>
      <dgm:spPr/>
      <dgm:t>
        <a:bodyPr/>
        <a:lstStyle/>
        <a:p>
          <a:endParaRPr lang="ru-RU"/>
        </a:p>
      </dgm:t>
    </dgm:pt>
    <dgm:pt modelId="{BF11DD54-17A8-4B88-B49A-E46C9204DF7D}">
      <dgm:prSet custT="1"/>
      <dgm:spPr>
        <a:solidFill>
          <a:srgbClr val="9933FF"/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«Информационное обеспечение населения»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4D0C5C-F3E1-4094-B035-B2F535567A77}" type="parTrans" cxnId="{A8892C1D-0056-44AF-B10B-4BC763C53850}">
      <dgm:prSet/>
      <dgm:spPr/>
      <dgm:t>
        <a:bodyPr/>
        <a:lstStyle/>
        <a:p>
          <a:endParaRPr lang="ru-RU"/>
        </a:p>
      </dgm:t>
    </dgm:pt>
    <dgm:pt modelId="{D8BB4236-D119-4CA6-93D6-66582FE01C76}" type="sibTrans" cxnId="{A8892C1D-0056-44AF-B10B-4BC763C53850}">
      <dgm:prSet/>
      <dgm:spPr/>
      <dgm:t>
        <a:bodyPr/>
        <a:lstStyle/>
        <a:p>
          <a:endParaRPr lang="ru-RU"/>
        </a:p>
      </dgm:t>
    </dgm:pt>
    <dgm:pt modelId="{AF82CA8B-7803-4236-8B53-C00B105FCBB7}" type="pres">
      <dgm:prSet presAssocID="{C86CF7B9-B275-4D76-9BF7-01EC9A9873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D42F743-1711-4A3B-B6A0-DD722BE02021}" type="pres">
      <dgm:prSet presAssocID="{C86CF7B9-B275-4D76-9BF7-01EC9A9873DC}" presName="Name1" presStyleCnt="0"/>
      <dgm:spPr/>
      <dgm:t>
        <a:bodyPr/>
        <a:lstStyle/>
        <a:p>
          <a:endParaRPr lang="ru-RU"/>
        </a:p>
      </dgm:t>
    </dgm:pt>
    <dgm:pt modelId="{E5E8D5CD-E522-4A05-BD74-92DE0BF5CB29}" type="pres">
      <dgm:prSet presAssocID="{C86CF7B9-B275-4D76-9BF7-01EC9A9873DC}" presName="cycle" presStyleCnt="0"/>
      <dgm:spPr/>
      <dgm:t>
        <a:bodyPr/>
        <a:lstStyle/>
        <a:p>
          <a:endParaRPr lang="ru-RU"/>
        </a:p>
      </dgm:t>
    </dgm:pt>
    <dgm:pt modelId="{80B4655F-D16C-4BDF-9CDD-58F244620B56}" type="pres">
      <dgm:prSet presAssocID="{C86CF7B9-B275-4D76-9BF7-01EC9A9873DC}" presName="srcNode" presStyleLbl="node1" presStyleIdx="0" presStyleCnt="6"/>
      <dgm:spPr/>
      <dgm:t>
        <a:bodyPr/>
        <a:lstStyle/>
        <a:p>
          <a:endParaRPr lang="ru-RU"/>
        </a:p>
      </dgm:t>
    </dgm:pt>
    <dgm:pt modelId="{862650DA-C81C-477D-8487-EFC3BE0E44B8}" type="pres">
      <dgm:prSet presAssocID="{C86CF7B9-B275-4D76-9BF7-01EC9A9873DC}" presName="conn" presStyleLbl="parChTrans1D2" presStyleIdx="0" presStyleCnt="1"/>
      <dgm:spPr/>
      <dgm:t>
        <a:bodyPr/>
        <a:lstStyle/>
        <a:p>
          <a:endParaRPr lang="ru-RU"/>
        </a:p>
      </dgm:t>
    </dgm:pt>
    <dgm:pt modelId="{068429DD-20B9-46B6-B20A-E898FAA0704C}" type="pres">
      <dgm:prSet presAssocID="{C86CF7B9-B275-4D76-9BF7-01EC9A9873DC}" presName="extraNode" presStyleLbl="node1" presStyleIdx="0" presStyleCnt="6"/>
      <dgm:spPr/>
      <dgm:t>
        <a:bodyPr/>
        <a:lstStyle/>
        <a:p>
          <a:endParaRPr lang="ru-RU"/>
        </a:p>
      </dgm:t>
    </dgm:pt>
    <dgm:pt modelId="{700EFF16-264C-460C-B56A-71386CE109BB}" type="pres">
      <dgm:prSet presAssocID="{C86CF7B9-B275-4D76-9BF7-01EC9A9873DC}" presName="dstNode" presStyleLbl="node1" presStyleIdx="0" presStyleCnt="6"/>
      <dgm:spPr/>
      <dgm:t>
        <a:bodyPr/>
        <a:lstStyle/>
        <a:p>
          <a:endParaRPr lang="ru-RU"/>
        </a:p>
      </dgm:t>
    </dgm:pt>
    <dgm:pt modelId="{32A7F99C-2088-4565-BCFE-052DD2895BA1}" type="pres">
      <dgm:prSet presAssocID="{395C28CA-809B-4695-9529-8983FA4CFADC}" presName="text_1" presStyleLbl="node1" presStyleIdx="0" presStyleCnt="6" custScaleX="81015" custScaleY="123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5A7CC-6710-4D5C-90FE-BB8D4FB8EF17}" type="pres">
      <dgm:prSet presAssocID="{395C28CA-809B-4695-9529-8983FA4CFADC}" presName="accent_1" presStyleCnt="0"/>
      <dgm:spPr/>
      <dgm:t>
        <a:bodyPr/>
        <a:lstStyle/>
        <a:p>
          <a:endParaRPr lang="ru-RU"/>
        </a:p>
      </dgm:t>
    </dgm:pt>
    <dgm:pt modelId="{53CB8311-8A33-403A-A74B-C4AEED6A9C66}" type="pres">
      <dgm:prSet presAssocID="{395C28CA-809B-4695-9529-8983FA4CFADC}" presName="accentRepeatNode" presStyleLbl="solidFgAcc1" presStyleIdx="0" presStyleCnt="6" custFlipVert="0" custFlipHor="0" custScaleX="25067" custScaleY="16269" custLinFactNeighborX="20537" custLinFactNeighborY="10268"/>
      <dgm:spPr/>
      <dgm:t>
        <a:bodyPr/>
        <a:lstStyle/>
        <a:p>
          <a:endParaRPr lang="ru-RU"/>
        </a:p>
      </dgm:t>
    </dgm:pt>
    <dgm:pt modelId="{BFD2A5A6-4B82-416F-B7CF-2801DDC09B94}" type="pres">
      <dgm:prSet presAssocID="{30066BF3-685B-4C81-98DB-87C367CC7317}" presName="text_2" presStyleLbl="node1" presStyleIdx="1" presStyleCnt="6" custScaleX="74859" custLinFactNeighborX="1959" custLinFactNeighborY="5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17A48-CB13-42AD-A683-D6E09538BBDC}" type="pres">
      <dgm:prSet presAssocID="{30066BF3-685B-4C81-98DB-87C367CC7317}" presName="accent_2" presStyleCnt="0"/>
      <dgm:spPr/>
      <dgm:t>
        <a:bodyPr/>
        <a:lstStyle/>
        <a:p>
          <a:endParaRPr lang="ru-RU"/>
        </a:p>
      </dgm:t>
    </dgm:pt>
    <dgm:pt modelId="{48BC7093-756B-4B8F-9685-C360C7624DFF}" type="pres">
      <dgm:prSet presAssocID="{30066BF3-685B-4C81-98DB-87C367CC7317}" presName="accentRepeatNode" presStyleLbl="solidFgAcc1" presStyleIdx="1" presStyleCnt="6" custFlipVert="1" custFlipHor="0" custScaleX="64260" custScaleY="10745"/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4199A3E9-099B-4F85-8917-C36E56B801AC}" type="pres">
      <dgm:prSet presAssocID="{C1EC4684-F5D5-4392-BBC4-A33CC88F264B}" presName="text_3" presStyleLbl="node1" presStyleIdx="2" presStyleCnt="6" custScaleX="76444" custLinFactNeighborX="0" custLinFactNeighborY="-3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87B59-56A4-4237-A339-911D8F37BE44}" type="pres">
      <dgm:prSet presAssocID="{C1EC4684-F5D5-4392-BBC4-A33CC88F264B}" presName="accent_3" presStyleCnt="0"/>
      <dgm:spPr/>
      <dgm:t>
        <a:bodyPr/>
        <a:lstStyle/>
        <a:p>
          <a:endParaRPr lang="ru-RU"/>
        </a:p>
      </dgm:t>
    </dgm:pt>
    <dgm:pt modelId="{7CB0C032-5F2B-4EC3-9CC3-8649E28A1540}" type="pres">
      <dgm:prSet presAssocID="{C1EC4684-F5D5-4392-BBC4-A33CC88F264B}" presName="accentRepeatNode" presStyleLbl="solidFgAcc1" presStyleIdx="2" presStyleCnt="6" custFlipVert="0" custFlipHor="0" custScaleX="117425" custScaleY="6520"/>
      <dgm:spPr/>
      <dgm:t>
        <a:bodyPr/>
        <a:lstStyle/>
        <a:p>
          <a:endParaRPr lang="ru-RU"/>
        </a:p>
      </dgm:t>
    </dgm:pt>
    <dgm:pt modelId="{593ADC6E-136C-4284-B168-6458811F2221}" type="pres">
      <dgm:prSet presAssocID="{D5077C75-0BD0-47B2-94A8-66ED0F16037F}" presName="text_4" presStyleLbl="node1" presStyleIdx="3" presStyleCnt="6" custScaleX="7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82507-B436-4D91-8FD9-C466E6049E78}" type="pres">
      <dgm:prSet presAssocID="{D5077C75-0BD0-47B2-94A8-66ED0F16037F}" presName="accent_4" presStyleCnt="0"/>
      <dgm:spPr/>
      <dgm:t>
        <a:bodyPr/>
        <a:lstStyle/>
        <a:p>
          <a:endParaRPr lang="ru-RU"/>
        </a:p>
      </dgm:t>
    </dgm:pt>
    <dgm:pt modelId="{67A2C64E-1FA8-48F0-A7C0-0AE6D4383F39}" type="pres">
      <dgm:prSet presAssocID="{D5077C75-0BD0-47B2-94A8-66ED0F16037F}" presName="accentRepeatNode" presStyleLbl="solidFgAcc1" presStyleIdx="3" presStyleCnt="6" custFlipVert="0" custFlipHor="1" custScaleX="9050" custScaleY="44389"/>
      <dgm:spPr/>
      <dgm:t>
        <a:bodyPr/>
        <a:lstStyle/>
        <a:p>
          <a:endParaRPr lang="ru-RU"/>
        </a:p>
      </dgm:t>
    </dgm:pt>
    <dgm:pt modelId="{7D3ED4FB-A966-497B-9243-42D5D33E1B80}" type="pres">
      <dgm:prSet presAssocID="{FB74BCA1-1CE5-41C6-8667-235CA7A9417B}" presName="text_5" presStyleLbl="node1" presStyleIdx="4" presStyleCnt="6" custScaleX="71387" custScaleY="131044" custLinFactNeighborX="1959" custLinFactNeighborY="4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84F8E-F54F-4DF3-99D1-54F445D732B2}" type="pres">
      <dgm:prSet presAssocID="{FB74BCA1-1CE5-41C6-8667-235CA7A9417B}" presName="accent_5" presStyleCnt="0"/>
      <dgm:spPr/>
      <dgm:t>
        <a:bodyPr/>
        <a:lstStyle/>
        <a:p>
          <a:endParaRPr lang="ru-RU"/>
        </a:p>
      </dgm:t>
    </dgm:pt>
    <dgm:pt modelId="{6DE66C83-0AE2-4861-AB24-F039B1B07321}" type="pres">
      <dgm:prSet presAssocID="{FB74BCA1-1CE5-41C6-8667-235CA7A9417B}" presName="accentRepeatNode" presStyleLbl="solidFgAcc1" presStyleIdx="4" presStyleCnt="6" custFlipVert="0" custFlipHor="1" custScaleX="7620" custScaleY="10745"/>
      <dgm:spPr/>
      <dgm:t>
        <a:bodyPr/>
        <a:lstStyle/>
        <a:p>
          <a:endParaRPr lang="ru-RU"/>
        </a:p>
      </dgm:t>
    </dgm:pt>
    <dgm:pt modelId="{A80DE5B0-54D8-4B38-B58A-889D0286C42D}" type="pres">
      <dgm:prSet presAssocID="{BF11DD54-17A8-4B88-B49A-E46C9204DF7D}" presName="text_6" presStyleLbl="node1" presStyleIdx="5" presStyleCnt="6" custScaleX="74767" custLinFactNeighborX="2916" custLinFactNeighborY="-4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E178D-AEC3-4B7E-A45C-6597559AAA02}" type="pres">
      <dgm:prSet presAssocID="{BF11DD54-17A8-4B88-B49A-E46C9204DF7D}" presName="accent_6" presStyleCnt="0"/>
      <dgm:spPr/>
      <dgm:t>
        <a:bodyPr/>
        <a:lstStyle/>
        <a:p>
          <a:endParaRPr lang="ru-RU"/>
        </a:p>
      </dgm:t>
    </dgm:pt>
    <dgm:pt modelId="{20D4B2CF-E521-4E03-924B-3EA92FD69A73}" type="pres">
      <dgm:prSet presAssocID="{BF11DD54-17A8-4B88-B49A-E46C9204DF7D}" presName="accentRepeatNode" presStyleLbl="solidFgAcc1" presStyleIdx="5" presStyleCnt="6" custFlipVert="1" custFlipHor="1" custScaleX="66141" custScaleY="16270"/>
      <dgm:spPr/>
      <dgm:t>
        <a:bodyPr/>
        <a:lstStyle/>
        <a:p>
          <a:endParaRPr lang="ru-RU"/>
        </a:p>
      </dgm:t>
    </dgm:pt>
  </dgm:ptLst>
  <dgm:cxnLst>
    <dgm:cxn modelId="{E3F275B3-CDB8-4241-AA91-569D617672C0}" type="presOf" srcId="{395C28CA-809B-4695-9529-8983FA4CFADC}" destId="{32A7F99C-2088-4565-BCFE-052DD2895BA1}" srcOrd="0" destOrd="0" presId="urn:microsoft.com/office/officeart/2008/layout/VerticalCurvedList"/>
    <dgm:cxn modelId="{27D7183C-D12F-4992-A453-8E460231701F}" type="presOf" srcId="{30066BF3-685B-4C81-98DB-87C367CC7317}" destId="{BFD2A5A6-4B82-416F-B7CF-2801DDC09B94}" srcOrd="0" destOrd="0" presId="urn:microsoft.com/office/officeart/2008/layout/VerticalCurvedList"/>
    <dgm:cxn modelId="{097F8F98-64A0-4873-9469-7ECD51040713}" srcId="{C86CF7B9-B275-4D76-9BF7-01EC9A9873DC}" destId="{C1EC4684-F5D5-4392-BBC4-A33CC88F264B}" srcOrd="2" destOrd="0" parTransId="{808D66CF-DC67-47B1-8B35-D8E7F24631ED}" sibTransId="{FBD01444-8556-457A-BDBD-F231E61A847B}"/>
    <dgm:cxn modelId="{A8892C1D-0056-44AF-B10B-4BC763C53850}" srcId="{C86CF7B9-B275-4D76-9BF7-01EC9A9873DC}" destId="{BF11DD54-17A8-4B88-B49A-E46C9204DF7D}" srcOrd="5" destOrd="0" parTransId="{594D0C5C-F3E1-4094-B035-B2F535567A77}" sibTransId="{D8BB4236-D119-4CA6-93D6-66582FE01C76}"/>
    <dgm:cxn modelId="{207DCA7E-4F35-4DF2-9385-515E7455888F}" srcId="{C86CF7B9-B275-4D76-9BF7-01EC9A9873DC}" destId="{FB74BCA1-1CE5-41C6-8667-235CA7A9417B}" srcOrd="4" destOrd="0" parTransId="{CCBC1642-9B38-4E43-9E3E-4A8ED3499BDD}" sibTransId="{E2EC317E-3AD1-4975-A3F9-1A7BF8EC1F35}"/>
    <dgm:cxn modelId="{5668D845-2F76-4364-B538-8B3C3695AB54}" srcId="{C86CF7B9-B275-4D76-9BF7-01EC9A9873DC}" destId="{D5077C75-0BD0-47B2-94A8-66ED0F16037F}" srcOrd="3" destOrd="0" parTransId="{81C6EB3E-141D-4BE4-BCCF-DF463E299283}" sibTransId="{9299C56A-C46E-4EB0-8182-465F484878E6}"/>
    <dgm:cxn modelId="{44E8C0B8-EAB9-4F09-A392-17D4F9C1044C}" srcId="{C86CF7B9-B275-4D76-9BF7-01EC9A9873DC}" destId="{395C28CA-809B-4695-9529-8983FA4CFADC}" srcOrd="0" destOrd="0" parTransId="{510912BC-E796-4483-910B-F8143767FC27}" sibTransId="{FDACF350-A4FA-403C-AC2E-39E63E2C4038}"/>
    <dgm:cxn modelId="{95A0CECC-68AD-46A5-9686-78D3341FEB66}" type="presOf" srcId="{BF11DD54-17A8-4B88-B49A-E46C9204DF7D}" destId="{A80DE5B0-54D8-4B38-B58A-889D0286C42D}" srcOrd="0" destOrd="0" presId="urn:microsoft.com/office/officeart/2008/layout/VerticalCurvedList"/>
    <dgm:cxn modelId="{22C19A56-4605-4623-94ED-0B20E1BC05A9}" type="presOf" srcId="{D5077C75-0BD0-47B2-94A8-66ED0F16037F}" destId="{593ADC6E-136C-4284-B168-6458811F2221}" srcOrd="0" destOrd="0" presId="urn:microsoft.com/office/officeart/2008/layout/VerticalCurvedList"/>
    <dgm:cxn modelId="{4003D590-05FE-4C7D-A741-AA417847D864}" type="presOf" srcId="{C1EC4684-F5D5-4392-BBC4-A33CC88F264B}" destId="{4199A3E9-099B-4F85-8917-C36E56B801AC}" srcOrd="0" destOrd="0" presId="urn:microsoft.com/office/officeart/2008/layout/VerticalCurvedList"/>
    <dgm:cxn modelId="{FD018E3E-047E-4B1B-BBE7-8EA1318D2C32}" type="presOf" srcId="{C86CF7B9-B275-4D76-9BF7-01EC9A9873DC}" destId="{AF82CA8B-7803-4236-8B53-C00B105FCBB7}" srcOrd="0" destOrd="0" presId="urn:microsoft.com/office/officeart/2008/layout/VerticalCurvedList"/>
    <dgm:cxn modelId="{146D98C3-E2E0-4309-ADE5-1BECEABC47F6}" type="presOf" srcId="{FB74BCA1-1CE5-41C6-8667-235CA7A9417B}" destId="{7D3ED4FB-A966-497B-9243-42D5D33E1B80}" srcOrd="0" destOrd="0" presId="urn:microsoft.com/office/officeart/2008/layout/VerticalCurvedList"/>
    <dgm:cxn modelId="{A9CB7884-3634-4E2F-9668-1AB3ED11A534}" srcId="{C86CF7B9-B275-4D76-9BF7-01EC9A9873DC}" destId="{30066BF3-685B-4C81-98DB-87C367CC7317}" srcOrd="1" destOrd="0" parTransId="{E02D27D0-FCA5-461D-BBC4-ACFB4E5B88EE}" sibTransId="{8A1E8596-28C5-4F5E-875A-5F5309B5DBEE}"/>
    <dgm:cxn modelId="{9BF48994-8A87-43DC-8544-2610F5D75705}" type="presOf" srcId="{FDACF350-A4FA-403C-AC2E-39E63E2C4038}" destId="{862650DA-C81C-477D-8487-EFC3BE0E44B8}" srcOrd="0" destOrd="0" presId="urn:microsoft.com/office/officeart/2008/layout/VerticalCurvedList"/>
    <dgm:cxn modelId="{DA066863-BAD4-4687-B0A7-3D4503A5F677}" type="presParOf" srcId="{AF82CA8B-7803-4236-8B53-C00B105FCBB7}" destId="{8D42F743-1711-4A3B-B6A0-DD722BE02021}" srcOrd="0" destOrd="0" presId="urn:microsoft.com/office/officeart/2008/layout/VerticalCurvedList"/>
    <dgm:cxn modelId="{E5B5B96A-75BA-4863-B1DF-CBCBF24619B5}" type="presParOf" srcId="{8D42F743-1711-4A3B-B6A0-DD722BE02021}" destId="{E5E8D5CD-E522-4A05-BD74-92DE0BF5CB29}" srcOrd="0" destOrd="0" presId="urn:microsoft.com/office/officeart/2008/layout/VerticalCurvedList"/>
    <dgm:cxn modelId="{F687D3D2-EC50-49C6-918D-066287B819F0}" type="presParOf" srcId="{E5E8D5CD-E522-4A05-BD74-92DE0BF5CB29}" destId="{80B4655F-D16C-4BDF-9CDD-58F244620B56}" srcOrd="0" destOrd="0" presId="urn:microsoft.com/office/officeart/2008/layout/VerticalCurvedList"/>
    <dgm:cxn modelId="{C26323BF-7C90-46BC-B521-290A3EAF480B}" type="presParOf" srcId="{E5E8D5CD-E522-4A05-BD74-92DE0BF5CB29}" destId="{862650DA-C81C-477D-8487-EFC3BE0E44B8}" srcOrd="1" destOrd="0" presId="urn:microsoft.com/office/officeart/2008/layout/VerticalCurvedList"/>
    <dgm:cxn modelId="{97BA8A71-01C6-4630-8043-4C0E8ABFCBA4}" type="presParOf" srcId="{E5E8D5CD-E522-4A05-BD74-92DE0BF5CB29}" destId="{068429DD-20B9-46B6-B20A-E898FAA0704C}" srcOrd="2" destOrd="0" presId="urn:microsoft.com/office/officeart/2008/layout/VerticalCurvedList"/>
    <dgm:cxn modelId="{2BC8C72A-FF82-4910-B09C-29B8A7F1C856}" type="presParOf" srcId="{E5E8D5CD-E522-4A05-BD74-92DE0BF5CB29}" destId="{700EFF16-264C-460C-B56A-71386CE109BB}" srcOrd="3" destOrd="0" presId="urn:microsoft.com/office/officeart/2008/layout/VerticalCurvedList"/>
    <dgm:cxn modelId="{D9B57BA7-E5C8-402C-9C2D-218D633880EB}" type="presParOf" srcId="{8D42F743-1711-4A3B-B6A0-DD722BE02021}" destId="{32A7F99C-2088-4565-BCFE-052DD2895BA1}" srcOrd="1" destOrd="0" presId="urn:microsoft.com/office/officeart/2008/layout/VerticalCurvedList"/>
    <dgm:cxn modelId="{CBA2989F-1BEC-4C9C-AE1C-F11369CF2E63}" type="presParOf" srcId="{8D42F743-1711-4A3B-B6A0-DD722BE02021}" destId="{7195A7CC-6710-4D5C-90FE-BB8D4FB8EF17}" srcOrd="2" destOrd="0" presId="urn:microsoft.com/office/officeart/2008/layout/VerticalCurvedList"/>
    <dgm:cxn modelId="{500D2645-6FB8-40BB-A3EA-517B6E8F38D3}" type="presParOf" srcId="{7195A7CC-6710-4D5C-90FE-BB8D4FB8EF17}" destId="{53CB8311-8A33-403A-A74B-C4AEED6A9C66}" srcOrd="0" destOrd="0" presId="urn:microsoft.com/office/officeart/2008/layout/VerticalCurvedList"/>
    <dgm:cxn modelId="{4357D5F0-7771-4125-9C23-B5A963D1F776}" type="presParOf" srcId="{8D42F743-1711-4A3B-B6A0-DD722BE02021}" destId="{BFD2A5A6-4B82-416F-B7CF-2801DDC09B94}" srcOrd="3" destOrd="0" presId="urn:microsoft.com/office/officeart/2008/layout/VerticalCurvedList"/>
    <dgm:cxn modelId="{21AA8D70-0BD6-4071-A976-362CF6F6A6BA}" type="presParOf" srcId="{8D42F743-1711-4A3B-B6A0-DD722BE02021}" destId="{7B217A48-CB13-42AD-A683-D6E09538BBDC}" srcOrd="4" destOrd="0" presId="urn:microsoft.com/office/officeart/2008/layout/VerticalCurvedList"/>
    <dgm:cxn modelId="{14A89AD7-64FC-40C3-8D67-86BF0D59CA54}" type="presParOf" srcId="{7B217A48-CB13-42AD-A683-D6E09538BBDC}" destId="{48BC7093-756B-4B8F-9685-C360C7624DFF}" srcOrd="0" destOrd="0" presId="urn:microsoft.com/office/officeart/2008/layout/VerticalCurvedList"/>
    <dgm:cxn modelId="{9868E0CD-9B13-4FED-9143-08599C304432}" type="presParOf" srcId="{8D42F743-1711-4A3B-B6A0-DD722BE02021}" destId="{4199A3E9-099B-4F85-8917-C36E56B801AC}" srcOrd="5" destOrd="0" presId="urn:microsoft.com/office/officeart/2008/layout/VerticalCurvedList"/>
    <dgm:cxn modelId="{1C546F5C-5194-4B0B-BE99-657C06F2AFAA}" type="presParOf" srcId="{8D42F743-1711-4A3B-B6A0-DD722BE02021}" destId="{BAD87B59-56A4-4237-A339-911D8F37BE44}" srcOrd="6" destOrd="0" presId="urn:microsoft.com/office/officeart/2008/layout/VerticalCurvedList"/>
    <dgm:cxn modelId="{FDDD4AF7-591E-4FF9-98F4-1291588A964B}" type="presParOf" srcId="{BAD87B59-56A4-4237-A339-911D8F37BE44}" destId="{7CB0C032-5F2B-4EC3-9CC3-8649E28A1540}" srcOrd="0" destOrd="0" presId="urn:microsoft.com/office/officeart/2008/layout/VerticalCurvedList"/>
    <dgm:cxn modelId="{ACD263EA-E7DA-4A09-B96B-FAAD9347EEB6}" type="presParOf" srcId="{8D42F743-1711-4A3B-B6A0-DD722BE02021}" destId="{593ADC6E-136C-4284-B168-6458811F2221}" srcOrd="7" destOrd="0" presId="urn:microsoft.com/office/officeart/2008/layout/VerticalCurvedList"/>
    <dgm:cxn modelId="{8826A124-21F3-450F-B322-0E67ADCA5C48}" type="presParOf" srcId="{8D42F743-1711-4A3B-B6A0-DD722BE02021}" destId="{5AC82507-B436-4D91-8FD9-C466E6049E78}" srcOrd="8" destOrd="0" presId="urn:microsoft.com/office/officeart/2008/layout/VerticalCurvedList"/>
    <dgm:cxn modelId="{76A5E495-83AB-45E0-8104-628F5A2203F3}" type="presParOf" srcId="{5AC82507-B436-4D91-8FD9-C466E6049E78}" destId="{67A2C64E-1FA8-48F0-A7C0-0AE6D4383F39}" srcOrd="0" destOrd="0" presId="urn:microsoft.com/office/officeart/2008/layout/VerticalCurvedList"/>
    <dgm:cxn modelId="{6E85F704-006A-4C32-9BE9-CDC4112CCF95}" type="presParOf" srcId="{8D42F743-1711-4A3B-B6A0-DD722BE02021}" destId="{7D3ED4FB-A966-497B-9243-42D5D33E1B80}" srcOrd="9" destOrd="0" presId="urn:microsoft.com/office/officeart/2008/layout/VerticalCurvedList"/>
    <dgm:cxn modelId="{131F47C4-74F9-4B1D-B010-41A94C9D7BD1}" type="presParOf" srcId="{8D42F743-1711-4A3B-B6A0-DD722BE02021}" destId="{C5C84F8E-F54F-4DF3-99D1-54F445D732B2}" srcOrd="10" destOrd="0" presId="urn:microsoft.com/office/officeart/2008/layout/VerticalCurvedList"/>
    <dgm:cxn modelId="{7EEEB283-9F4B-4718-8972-560AD878DC8C}" type="presParOf" srcId="{C5C84F8E-F54F-4DF3-99D1-54F445D732B2}" destId="{6DE66C83-0AE2-4861-AB24-F039B1B07321}" srcOrd="0" destOrd="0" presId="urn:microsoft.com/office/officeart/2008/layout/VerticalCurvedList"/>
    <dgm:cxn modelId="{1903542D-E6F0-4240-BB57-DBF4A7AF02D5}" type="presParOf" srcId="{8D42F743-1711-4A3B-B6A0-DD722BE02021}" destId="{A80DE5B0-54D8-4B38-B58A-889D0286C42D}" srcOrd="11" destOrd="0" presId="urn:microsoft.com/office/officeart/2008/layout/VerticalCurvedList"/>
    <dgm:cxn modelId="{2F9BEFE1-9ED0-4782-92C0-62C3E774ABDF}" type="presParOf" srcId="{8D42F743-1711-4A3B-B6A0-DD722BE02021}" destId="{025E178D-AEC3-4B7E-A45C-6597559AAA02}" srcOrd="12" destOrd="0" presId="urn:microsoft.com/office/officeart/2008/layout/VerticalCurvedList"/>
    <dgm:cxn modelId="{DD717E8A-2D47-48D3-8A89-7FB09A8F6F82}" type="presParOf" srcId="{025E178D-AEC3-4B7E-A45C-6597559AAA02}" destId="{20D4B2CF-E521-4E03-924B-3EA92FD69A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9E3E3B-D2D5-4FB9-A346-681D196775DF}" type="doc">
      <dgm:prSet loTypeId="urn:microsoft.com/office/officeart/2005/8/layout/pyramid2" loCatId="list" qsTypeId="urn:microsoft.com/office/officeart/2005/8/quickstyle/simple1" qsCatId="simple" csTypeId="urn:microsoft.com/office/officeart/2005/8/colors/accent6_4" csCatId="accent6" phldr="1"/>
      <dgm:spPr/>
    </dgm:pt>
    <dgm:pt modelId="{414B7E11-DD72-426F-A65A-F37CD748A43F}">
      <dgm:prSet phldrT="[Текст]" custT="1"/>
      <dgm:spPr>
        <a:solidFill>
          <a:srgbClr val="00FFFF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«Развитие массового спорта и спорта высших достижений»</a:t>
          </a:r>
        </a:p>
        <a:p>
          <a:pPr rtl="0"/>
          <a:r>
            <a:rPr lang="ru-RU" sz="1600" b="1" i="1" u="sng" dirty="0" smtClean="0">
              <a:latin typeface="Times New Roman" pitchFamily="18" charset="0"/>
              <a:cs typeface="Times New Roman" pitchFamily="18" charset="0"/>
            </a:rPr>
            <a:t>исполнено – 32 548,4 тыс. руб. </a:t>
          </a:r>
          <a:endParaRPr lang="ru-RU" sz="1600" b="1" i="1" u="sng" dirty="0">
            <a:latin typeface="Times New Roman" pitchFamily="18" charset="0"/>
            <a:cs typeface="Times New Roman" pitchFamily="18" charset="0"/>
          </a:endParaRPr>
        </a:p>
      </dgm:t>
    </dgm:pt>
    <dgm:pt modelId="{E3428679-FF9A-4616-85A2-E7820092C947}" type="parTrans" cxnId="{A5948746-92D1-412D-9F3F-3E17A2C5484F}">
      <dgm:prSet/>
      <dgm:spPr/>
      <dgm:t>
        <a:bodyPr/>
        <a:lstStyle/>
        <a:p>
          <a:endParaRPr lang="ru-RU"/>
        </a:p>
      </dgm:t>
    </dgm:pt>
    <dgm:pt modelId="{7E85414E-FD36-46C2-8F5B-9E0D8A1AF5D1}" type="sibTrans" cxnId="{A5948746-92D1-412D-9F3F-3E17A2C5484F}">
      <dgm:prSet/>
      <dgm:spPr/>
      <dgm:t>
        <a:bodyPr/>
        <a:lstStyle/>
        <a:p>
          <a:endParaRPr lang="ru-RU"/>
        </a:p>
      </dgm:t>
    </dgm:pt>
    <dgm:pt modelId="{51FD97A5-2FB7-4356-9445-32D1559035E9}">
      <dgm:prSet phldrT="[Текст]" custT="1"/>
      <dgm:spPr>
        <a:solidFill>
          <a:srgbClr val="66FF66">
            <a:alpha val="89804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«Развитие  детско-юношеского спорта»</a:t>
          </a:r>
        </a:p>
        <a:p>
          <a:r>
            <a:rPr lang="ru-RU" sz="16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исполнено – 2 034,7 тыс. руб.</a:t>
          </a:r>
          <a:endParaRPr lang="ru-RU" sz="1600" b="1" i="1" u="sng" dirty="0">
            <a:latin typeface="Times New Roman" pitchFamily="18" charset="0"/>
            <a:cs typeface="Times New Roman" pitchFamily="18" charset="0"/>
          </a:endParaRPr>
        </a:p>
      </dgm:t>
    </dgm:pt>
    <dgm:pt modelId="{750C11BF-92EA-43F7-B321-A190C6112B35}" type="parTrans" cxnId="{238E5522-70D6-4C2C-A304-459A90273834}">
      <dgm:prSet/>
      <dgm:spPr/>
      <dgm:t>
        <a:bodyPr/>
        <a:lstStyle/>
        <a:p>
          <a:endParaRPr lang="ru-RU"/>
        </a:p>
      </dgm:t>
    </dgm:pt>
    <dgm:pt modelId="{CAACE8F2-CE7F-437E-B06E-C4C244FA7BB2}" type="sibTrans" cxnId="{238E5522-70D6-4C2C-A304-459A90273834}">
      <dgm:prSet/>
      <dgm:spPr/>
      <dgm:t>
        <a:bodyPr/>
        <a:lstStyle/>
        <a:p>
          <a:endParaRPr lang="ru-RU"/>
        </a:p>
      </dgm:t>
    </dgm:pt>
    <dgm:pt modelId="{D774875F-2AFD-4A6F-AC4D-B594EA0F6BA9}">
      <dgm:prSet phldrT="[Текст]" custT="1"/>
      <dgm:spPr>
        <a:solidFill>
          <a:srgbClr val="9933FF">
            <a:alpha val="89804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«Развитие спортивной инфраструктуры и материально-технической базы для занятий физической культурой и спортом»</a:t>
          </a:r>
        </a:p>
        <a:p>
          <a:pPr rtl="0"/>
          <a:r>
            <a:rPr lang="ru-RU" sz="1600" b="1" i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исполнено – 138 103,8 тыс. руб.</a:t>
          </a:r>
          <a:endParaRPr lang="ru-RU" sz="1600" b="1" i="1" u="sng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2C0B4B-0238-48CC-AA18-838E8B9EF409}" type="parTrans" cxnId="{BBDCFB45-B800-46FC-9163-D20C20824414}">
      <dgm:prSet/>
      <dgm:spPr/>
      <dgm:t>
        <a:bodyPr/>
        <a:lstStyle/>
        <a:p>
          <a:endParaRPr lang="ru-RU"/>
        </a:p>
      </dgm:t>
    </dgm:pt>
    <dgm:pt modelId="{31EB0FB0-8544-4CB8-9BB1-312ACB204984}" type="sibTrans" cxnId="{BBDCFB45-B800-46FC-9163-D20C20824414}">
      <dgm:prSet/>
      <dgm:spPr/>
      <dgm:t>
        <a:bodyPr/>
        <a:lstStyle/>
        <a:p>
          <a:endParaRPr lang="ru-RU"/>
        </a:p>
      </dgm:t>
    </dgm:pt>
    <dgm:pt modelId="{9095CF4A-5C56-4571-A35C-708B77A4A8B4}" type="pres">
      <dgm:prSet presAssocID="{B99E3E3B-D2D5-4FB9-A346-681D196775DF}" presName="compositeShape" presStyleCnt="0">
        <dgm:presLayoutVars>
          <dgm:dir/>
          <dgm:resizeHandles/>
        </dgm:presLayoutVars>
      </dgm:prSet>
      <dgm:spPr/>
    </dgm:pt>
    <dgm:pt modelId="{294D3237-3A26-4291-9746-2E184BDCB2E6}" type="pres">
      <dgm:prSet presAssocID="{B99E3E3B-D2D5-4FB9-A346-681D196775DF}" presName="pyramid" presStyleLbl="node1" presStyleIdx="0" presStyleCnt="1" custScaleX="86220" custScaleY="82927" custLinFactNeighborX="6494" custLinFactNeighborY="1220"/>
      <dgm:spPr>
        <a:noFill/>
        <a:ln>
          <a:solidFill>
            <a:srgbClr val="C00000"/>
          </a:solidFill>
        </a:ln>
      </dgm:spPr>
    </dgm:pt>
    <dgm:pt modelId="{72EF7FFC-29FD-43B2-B1C2-2AEF1C491915}" type="pres">
      <dgm:prSet presAssocID="{B99E3E3B-D2D5-4FB9-A346-681D196775DF}" presName="theList" presStyleCnt="0"/>
      <dgm:spPr/>
    </dgm:pt>
    <dgm:pt modelId="{CF9F0984-D40B-4614-9DC2-76ACEE64F6E9}" type="pres">
      <dgm:prSet presAssocID="{414B7E11-DD72-426F-A65A-F37CD748A43F}" presName="aNode" presStyleLbl="fgAcc1" presStyleIdx="0" presStyleCnt="3" custLinFactY="208526" custLinFactNeighborX="24343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A2AB1-516A-4D24-8EDD-ECCD65E96613}" type="pres">
      <dgm:prSet presAssocID="{414B7E11-DD72-426F-A65A-F37CD748A43F}" presName="aSpace" presStyleCnt="0"/>
      <dgm:spPr/>
    </dgm:pt>
    <dgm:pt modelId="{2A36BED8-09F3-48D0-BA66-7A032E0ACC30}" type="pres">
      <dgm:prSet presAssocID="{51FD97A5-2FB7-4356-9445-32D1559035E9}" presName="aNode" presStyleLbl="fgAcc1" presStyleIdx="1" presStyleCnt="3" custScaleX="96247" custLinFactX="-2418" custLinFactY="989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D3FA5-D403-48E9-8F16-02687C64DDD1}" type="pres">
      <dgm:prSet presAssocID="{51FD97A5-2FB7-4356-9445-32D1559035E9}" presName="aSpace" presStyleCnt="0"/>
      <dgm:spPr/>
    </dgm:pt>
    <dgm:pt modelId="{D5B212AB-1BFF-4894-8B64-244715C35C61}" type="pres">
      <dgm:prSet presAssocID="{D774875F-2AFD-4A6F-AC4D-B594EA0F6BA9}" presName="aNode" presStyleLbl="fgAcc1" presStyleIdx="2" presStyleCnt="3" custLinFactY="-166058" custLinFactNeighborX="1725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A5806-A665-4BC7-962B-561F0A098A34}" type="pres">
      <dgm:prSet presAssocID="{D774875F-2AFD-4A6F-AC4D-B594EA0F6BA9}" presName="aSpace" presStyleCnt="0"/>
      <dgm:spPr/>
    </dgm:pt>
  </dgm:ptLst>
  <dgm:cxnLst>
    <dgm:cxn modelId="{238E5522-70D6-4C2C-A304-459A90273834}" srcId="{B99E3E3B-D2D5-4FB9-A346-681D196775DF}" destId="{51FD97A5-2FB7-4356-9445-32D1559035E9}" srcOrd="1" destOrd="0" parTransId="{750C11BF-92EA-43F7-B321-A190C6112B35}" sibTransId="{CAACE8F2-CE7F-437E-B06E-C4C244FA7BB2}"/>
    <dgm:cxn modelId="{73C3F0EF-C08F-478E-9918-EA298AF91B7B}" type="presOf" srcId="{D774875F-2AFD-4A6F-AC4D-B594EA0F6BA9}" destId="{D5B212AB-1BFF-4894-8B64-244715C35C61}" srcOrd="0" destOrd="0" presId="urn:microsoft.com/office/officeart/2005/8/layout/pyramid2"/>
    <dgm:cxn modelId="{A5948746-92D1-412D-9F3F-3E17A2C5484F}" srcId="{B99E3E3B-D2D5-4FB9-A346-681D196775DF}" destId="{414B7E11-DD72-426F-A65A-F37CD748A43F}" srcOrd="0" destOrd="0" parTransId="{E3428679-FF9A-4616-85A2-E7820092C947}" sibTransId="{7E85414E-FD36-46C2-8F5B-9E0D8A1AF5D1}"/>
    <dgm:cxn modelId="{94C8E858-B49D-4713-8015-DEFDF08085D6}" type="presOf" srcId="{414B7E11-DD72-426F-A65A-F37CD748A43F}" destId="{CF9F0984-D40B-4614-9DC2-76ACEE64F6E9}" srcOrd="0" destOrd="0" presId="urn:microsoft.com/office/officeart/2005/8/layout/pyramid2"/>
    <dgm:cxn modelId="{616C6912-C592-4306-8215-1F1A6B7782A1}" type="presOf" srcId="{51FD97A5-2FB7-4356-9445-32D1559035E9}" destId="{2A36BED8-09F3-48D0-BA66-7A032E0ACC30}" srcOrd="0" destOrd="0" presId="urn:microsoft.com/office/officeart/2005/8/layout/pyramid2"/>
    <dgm:cxn modelId="{BF73BF4F-2CDB-4AC5-BC46-E3D9EA7DEB0D}" type="presOf" srcId="{B99E3E3B-D2D5-4FB9-A346-681D196775DF}" destId="{9095CF4A-5C56-4571-A35C-708B77A4A8B4}" srcOrd="0" destOrd="0" presId="urn:microsoft.com/office/officeart/2005/8/layout/pyramid2"/>
    <dgm:cxn modelId="{BBDCFB45-B800-46FC-9163-D20C20824414}" srcId="{B99E3E3B-D2D5-4FB9-A346-681D196775DF}" destId="{D774875F-2AFD-4A6F-AC4D-B594EA0F6BA9}" srcOrd="2" destOrd="0" parTransId="{452C0B4B-0238-48CC-AA18-838E8B9EF409}" sibTransId="{31EB0FB0-8544-4CB8-9BB1-312ACB204984}"/>
    <dgm:cxn modelId="{6F5AE39D-E92E-4041-905D-C1FBE76A861E}" type="presParOf" srcId="{9095CF4A-5C56-4571-A35C-708B77A4A8B4}" destId="{294D3237-3A26-4291-9746-2E184BDCB2E6}" srcOrd="0" destOrd="0" presId="urn:microsoft.com/office/officeart/2005/8/layout/pyramid2"/>
    <dgm:cxn modelId="{FF236E3E-47D1-4995-8E96-4ED95BC6F0A5}" type="presParOf" srcId="{9095CF4A-5C56-4571-A35C-708B77A4A8B4}" destId="{72EF7FFC-29FD-43B2-B1C2-2AEF1C491915}" srcOrd="1" destOrd="0" presId="urn:microsoft.com/office/officeart/2005/8/layout/pyramid2"/>
    <dgm:cxn modelId="{9F691F3D-01AB-4037-A392-1410F7665265}" type="presParOf" srcId="{72EF7FFC-29FD-43B2-B1C2-2AEF1C491915}" destId="{CF9F0984-D40B-4614-9DC2-76ACEE64F6E9}" srcOrd="0" destOrd="0" presId="urn:microsoft.com/office/officeart/2005/8/layout/pyramid2"/>
    <dgm:cxn modelId="{A7A00AA6-BEAD-45F8-A1A5-2BE134CB4CC8}" type="presParOf" srcId="{72EF7FFC-29FD-43B2-B1C2-2AEF1C491915}" destId="{AAFA2AB1-516A-4D24-8EDD-ECCD65E96613}" srcOrd="1" destOrd="0" presId="urn:microsoft.com/office/officeart/2005/8/layout/pyramid2"/>
    <dgm:cxn modelId="{4DFE56EB-28B3-41F2-9D8C-06CB63B8BCC7}" type="presParOf" srcId="{72EF7FFC-29FD-43B2-B1C2-2AEF1C491915}" destId="{2A36BED8-09F3-48D0-BA66-7A032E0ACC30}" srcOrd="2" destOrd="0" presId="urn:microsoft.com/office/officeart/2005/8/layout/pyramid2"/>
    <dgm:cxn modelId="{6BDFA249-3888-46AD-9741-E737EAEB9EF9}" type="presParOf" srcId="{72EF7FFC-29FD-43B2-B1C2-2AEF1C491915}" destId="{F17D3FA5-D403-48E9-8F16-02687C64DDD1}" srcOrd="3" destOrd="0" presId="urn:microsoft.com/office/officeart/2005/8/layout/pyramid2"/>
    <dgm:cxn modelId="{77B9541B-7AC7-41D5-8AA3-9BF7F871C9E9}" type="presParOf" srcId="{72EF7FFC-29FD-43B2-B1C2-2AEF1C491915}" destId="{D5B212AB-1BFF-4894-8B64-244715C35C61}" srcOrd="4" destOrd="0" presId="urn:microsoft.com/office/officeart/2005/8/layout/pyramid2"/>
    <dgm:cxn modelId="{78450423-FB6A-4E35-B6DC-7C9A2D091B22}" type="presParOf" srcId="{72EF7FFC-29FD-43B2-B1C2-2AEF1C491915}" destId="{6A7A5806-A665-4BC7-962B-561F0A098A3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CEDBE3-FCBE-4323-9529-F07897988114}" type="doc">
      <dgm:prSet loTypeId="urn:microsoft.com/office/officeart/2005/8/layout/chevron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A466841-4B4E-415F-A6B3-EB2295C3FA12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«Подготовка объектов коммунальной инфраструктуры к отопительному сезону»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3CA5478-7FAF-45F7-AAFB-60F5B8A9F42A}" type="parTrans" cxnId="{30A79768-AC57-41F0-BDA6-AFC7DBC45FF4}">
      <dgm:prSet/>
      <dgm:spPr/>
      <dgm:t>
        <a:bodyPr/>
        <a:lstStyle/>
        <a:p>
          <a:endParaRPr lang="ru-RU"/>
        </a:p>
      </dgm:t>
    </dgm:pt>
    <dgm:pt modelId="{097DF640-003B-46E0-81BA-77EA302A33D0}" type="sibTrans" cxnId="{30A79768-AC57-41F0-BDA6-AFC7DBC45FF4}">
      <dgm:prSet/>
      <dgm:spPr/>
      <dgm:t>
        <a:bodyPr/>
        <a:lstStyle/>
        <a:p>
          <a:endParaRPr lang="ru-RU"/>
        </a:p>
      </dgm:t>
    </dgm:pt>
    <dgm:pt modelId="{777250E9-D8A8-46D6-A012-9DB8CD22DD4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2 291,5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001241-16DF-4C7F-9E64-E82730A6604F}" type="parTrans" cxnId="{F37276DE-5866-432E-A0FE-6056CA5AB478}">
      <dgm:prSet/>
      <dgm:spPr/>
      <dgm:t>
        <a:bodyPr/>
        <a:lstStyle/>
        <a:p>
          <a:endParaRPr lang="ru-RU"/>
        </a:p>
      </dgm:t>
    </dgm:pt>
    <dgm:pt modelId="{BBA0ED98-E1FA-4BA5-B309-E3D6FCE1B4A2}" type="sibTrans" cxnId="{F37276DE-5866-432E-A0FE-6056CA5AB478}">
      <dgm:prSet/>
      <dgm:spPr/>
      <dgm:t>
        <a:bodyPr/>
        <a:lstStyle/>
        <a:p>
          <a:endParaRPr lang="ru-RU"/>
        </a:p>
      </dgm:t>
    </dgm:pt>
    <dgm:pt modelId="{A8F569C9-16AB-4FCD-959B-EE0E6741978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392 851,3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DBA06D-26F1-4F8D-8E2E-6F6F7E9CFA54}" type="parTrans" cxnId="{663793DC-E738-42BA-929C-0354A83DEEC3}">
      <dgm:prSet/>
      <dgm:spPr/>
      <dgm:t>
        <a:bodyPr/>
        <a:lstStyle/>
        <a:p>
          <a:endParaRPr lang="ru-RU"/>
        </a:p>
      </dgm:t>
    </dgm:pt>
    <dgm:pt modelId="{F6C9A600-15B2-4D73-BD35-9FCF3CA49B26}" type="sibTrans" cxnId="{663793DC-E738-42BA-929C-0354A83DEEC3}">
      <dgm:prSet/>
      <dgm:spPr/>
      <dgm:t>
        <a:bodyPr/>
        <a:lstStyle/>
        <a:p>
          <a:endParaRPr lang="ru-RU"/>
        </a:p>
      </dgm:t>
    </dgm:pt>
    <dgm:pt modelId="{A31CB936-D89D-43B4-8D50-2BFDEF68C71D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«Капитальный ремонт общего имущества многоквартирных домов и муниципального жилищного фонда на территории ЗГМО»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8C402B1-A22A-401F-A4D9-81F082ECE3BE}" type="sibTrans" cxnId="{48C65034-AD0D-4BDB-B5CF-3973BD07C385}">
      <dgm:prSet/>
      <dgm:spPr/>
      <dgm:t>
        <a:bodyPr/>
        <a:lstStyle/>
        <a:p>
          <a:endParaRPr lang="ru-RU"/>
        </a:p>
      </dgm:t>
    </dgm:pt>
    <dgm:pt modelId="{3D894A88-5D8E-45A4-A8B8-6C318B799A4B}" type="parTrans" cxnId="{48C65034-AD0D-4BDB-B5CF-3973BD07C385}">
      <dgm:prSet/>
      <dgm:spPr/>
      <dgm:t>
        <a:bodyPr/>
        <a:lstStyle/>
        <a:p>
          <a:endParaRPr lang="ru-RU"/>
        </a:p>
      </dgm:t>
    </dgm:pt>
    <dgm:pt modelId="{439258DD-5D44-4464-A337-767F770F5293}" type="pres">
      <dgm:prSet presAssocID="{33CEDBE3-FCBE-4323-9529-F078979881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9B98CB-2F7A-4019-B030-79153AE05894}" type="pres">
      <dgm:prSet presAssocID="{A8F569C9-16AB-4FCD-959B-EE0E67419780}" presName="composite" presStyleCnt="0"/>
      <dgm:spPr/>
      <dgm:t>
        <a:bodyPr/>
        <a:lstStyle/>
        <a:p>
          <a:endParaRPr lang="ru-RU"/>
        </a:p>
      </dgm:t>
    </dgm:pt>
    <dgm:pt modelId="{02CAB6CF-1685-4100-A31C-BD4DCD4A94C8}" type="pres">
      <dgm:prSet presAssocID="{A8F569C9-16AB-4FCD-959B-EE0E67419780}" presName="parentText" presStyleLbl="alignNode1" presStyleIdx="0" presStyleCnt="2" custScaleX="67554" custScaleY="56546" custLinFactNeighborX="-42685" custLinFactNeighborY="-3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AFFDA-A5EE-4F62-887B-2CEA9A397B12}" type="pres">
      <dgm:prSet presAssocID="{A8F569C9-16AB-4FCD-959B-EE0E67419780}" presName="descendantText" presStyleLbl="alignAcc1" presStyleIdx="0" presStyleCnt="2" custScaleX="56133" custScaleY="47130" custLinFactNeighborX="-48797" custLinFactNeighborY="-25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A0528-0D18-4C24-8A0D-5E6D1A869C02}" type="pres">
      <dgm:prSet presAssocID="{F6C9A600-15B2-4D73-BD35-9FCF3CA49B26}" presName="sp" presStyleCnt="0"/>
      <dgm:spPr/>
      <dgm:t>
        <a:bodyPr/>
        <a:lstStyle/>
        <a:p>
          <a:endParaRPr lang="ru-RU"/>
        </a:p>
      </dgm:t>
    </dgm:pt>
    <dgm:pt modelId="{35749CC7-E08A-46C9-A1CF-A9F3C3282B18}" type="pres">
      <dgm:prSet presAssocID="{777250E9-D8A8-46D6-A012-9DB8CD22DD48}" presName="composite" presStyleCnt="0"/>
      <dgm:spPr/>
      <dgm:t>
        <a:bodyPr/>
        <a:lstStyle/>
        <a:p>
          <a:endParaRPr lang="ru-RU"/>
        </a:p>
      </dgm:t>
    </dgm:pt>
    <dgm:pt modelId="{1D71E7AF-81AA-4C26-B504-C07842D7E256}" type="pres">
      <dgm:prSet presAssocID="{777250E9-D8A8-46D6-A012-9DB8CD22DD48}" presName="parentText" presStyleLbl="alignNode1" presStyleIdx="1" presStyleCnt="2" custScaleX="67123" custScaleY="57857" custLinFactNeighborX="-43235" custLinFactNeighborY="-58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244C9-7C49-4FC1-B124-DF3F3E06EAEF}" type="pres">
      <dgm:prSet presAssocID="{777250E9-D8A8-46D6-A012-9DB8CD22DD48}" presName="descendantText" presStyleLbl="alignAcc1" presStyleIdx="1" presStyleCnt="2" custScaleX="56863" custScaleY="49672" custLinFactNeighborX="-49014" custLinFactNeighborY="-30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A79768-AC57-41F0-BDA6-AFC7DBC45FF4}" srcId="{A8F569C9-16AB-4FCD-959B-EE0E67419780}" destId="{7A466841-4B4E-415F-A6B3-EB2295C3FA12}" srcOrd="0" destOrd="0" parTransId="{43CA5478-7FAF-45F7-AAFB-60F5B8A9F42A}" sibTransId="{097DF640-003B-46E0-81BA-77EA302A33D0}"/>
    <dgm:cxn modelId="{F37276DE-5866-432E-A0FE-6056CA5AB478}" srcId="{33CEDBE3-FCBE-4323-9529-F07897988114}" destId="{777250E9-D8A8-46D6-A012-9DB8CD22DD48}" srcOrd="1" destOrd="0" parTransId="{23001241-16DF-4C7F-9E64-E82730A6604F}" sibTransId="{BBA0ED98-E1FA-4BA5-B309-E3D6FCE1B4A2}"/>
    <dgm:cxn modelId="{5182D27D-64E0-4A4A-83BC-9FE3E2EC3FA4}" type="presOf" srcId="{A31CB936-D89D-43B4-8D50-2BFDEF68C71D}" destId="{8FB244C9-7C49-4FC1-B124-DF3F3E06EAEF}" srcOrd="0" destOrd="0" presId="urn:microsoft.com/office/officeart/2005/8/layout/chevron2"/>
    <dgm:cxn modelId="{663793DC-E738-42BA-929C-0354A83DEEC3}" srcId="{33CEDBE3-FCBE-4323-9529-F07897988114}" destId="{A8F569C9-16AB-4FCD-959B-EE0E67419780}" srcOrd="0" destOrd="0" parTransId="{4FDBA06D-26F1-4F8D-8E2E-6F6F7E9CFA54}" sibTransId="{F6C9A600-15B2-4D73-BD35-9FCF3CA49B26}"/>
    <dgm:cxn modelId="{060E3778-193C-4E05-8AFE-52F63CFE1488}" type="presOf" srcId="{33CEDBE3-FCBE-4323-9529-F07897988114}" destId="{439258DD-5D44-4464-A337-767F770F5293}" srcOrd="0" destOrd="0" presId="urn:microsoft.com/office/officeart/2005/8/layout/chevron2"/>
    <dgm:cxn modelId="{48C65034-AD0D-4BDB-B5CF-3973BD07C385}" srcId="{777250E9-D8A8-46D6-A012-9DB8CD22DD48}" destId="{A31CB936-D89D-43B4-8D50-2BFDEF68C71D}" srcOrd="0" destOrd="0" parTransId="{3D894A88-5D8E-45A4-A8B8-6C318B799A4B}" sibTransId="{68C402B1-A22A-401F-A4D9-81F082ECE3BE}"/>
    <dgm:cxn modelId="{A8DB1BA4-D5B1-46D0-BAC2-1E2EBFE96F44}" type="presOf" srcId="{A8F569C9-16AB-4FCD-959B-EE0E67419780}" destId="{02CAB6CF-1685-4100-A31C-BD4DCD4A94C8}" srcOrd="0" destOrd="0" presId="urn:microsoft.com/office/officeart/2005/8/layout/chevron2"/>
    <dgm:cxn modelId="{717075F7-4B0A-4343-A32A-64915288DABD}" type="presOf" srcId="{777250E9-D8A8-46D6-A012-9DB8CD22DD48}" destId="{1D71E7AF-81AA-4C26-B504-C07842D7E256}" srcOrd="0" destOrd="0" presId="urn:microsoft.com/office/officeart/2005/8/layout/chevron2"/>
    <dgm:cxn modelId="{1A766235-F9C6-4FC4-91D5-5D913CBC6A9F}" type="presOf" srcId="{7A466841-4B4E-415F-A6B3-EB2295C3FA12}" destId="{790AFFDA-A5EE-4F62-887B-2CEA9A397B12}" srcOrd="0" destOrd="0" presId="urn:microsoft.com/office/officeart/2005/8/layout/chevron2"/>
    <dgm:cxn modelId="{EF7DD735-970F-458E-944C-FE7AC4BD213C}" type="presParOf" srcId="{439258DD-5D44-4464-A337-767F770F5293}" destId="{8E9B98CB-2F7A-4019-B030-79153AE05894}" srcOrd="0" destOrd="0" presId="urn:microsoft.com/office/officeart/2005/8/layout/chevron2"/>
    <dgm:cxn modelId="{7315D0D0-8B1D-4754-BC87-9BEAD4E25C7B}" type="presParOf" srcId="{8E9B98CB-2F7A-4019-B030-79153AE05894}" destId="{02CAB6CF-1685-4100-A31C-BD4DCD4A94C8}" srcOrd="0" destOrd="0" presId="urn:microsoft.com/office/officeart/2005/8/layout/chevron2"/>
    <dgm:cxn modelId="{DD121CF2-E0F8-4B32-AFF9-8EF854E6F0D6}" type="presParOf" srcId="{8E9B98CB-2F7A-4019-B030-79153AE05894}" destId="{790AFFDA-A5EE-4F62-887B-2CEA9A397B12}" srcOrd="1" destOrd="0" presId="urn:microsoft.com/office/officeart/2005/8/layout/chevron2"/>
    <dgm:cxn modelId="{AFC85143-8BCF-4DE6-B097-FEB2962CAA2A}" type="presParOf" srcId="{439258DD-5D44-4464-A337-767F770F5293}" destId="{D27A0528-0D18-4C24-8A0D-5E6D1A869C02}" srcOrd="1" destOrd="0" presId="urn:microsoft.com/office/officeart/2005/8/layout/chevron2"/>
    <dgm:cxn modelId="{1FE5ED6A-AC4C-4295-A19F-6F3DDCCB03A5}" type="presParOf" srcId="{439258DD-5D44-4464-A337-767F770F5293}" destId="{35749CC7-E08A-46C9-A1CF-A9F3C3282B18}" srcOrd="2" destOrd="0" presId="urn:microsoft.com/office/officeart/2005/8/layout/chevron2"/>
    <dgm:cxn modelId="{67A05C8A-52B0-4526-A73F-E185911490BB}" type="presParOf" srcId="{35749CC7-E08A-46C9-A1CF-A9F3C3282B18}" destId="{1D71E7AF-81AA-4C26-B504-C07842D7E256}" srcOrd="0" destOrd="0" presId="urn:microsoft.com/office/officeart/2005/8/layout/chevron2"/>
    <dgm:cxn modelId="{9595232A-428A-4527-BA45-9CFE78C7AD85}" type="presParOf" srcId="{35749CC7-E08A-46C9-A1CF-A9F3C3282B18}" destId="{8FB244C9-7C49-4FC1-B124-DF3F3E06EAEF}" srcOrd="1" destOrd="0" presId="urn:microsoft.com/office/officeart/2005/8/layout/chevron2"/>
  </dgm:cxnLst>
  <dgm:bg>
    <a:noFill/>
  </dgm:bg>
  <dgm:whole>
    <a:ln>
      <a:solidFill>
        <a:srgbClr val="FFFF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54A21F-8FE6-4E5E-A7F4-29DBB24C72B1}" type="doc">
      <dgm:prSet loTypeId="urn:microsoft.com/office/officeart/2005/8/layout/vList3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EDC92B5-D0C5-49EA-8E35-D9194E078ADC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Отлов, транспортировка, передержка и возврат в места прежнего обитания безнадзорных собак и кошек на территории ЗГМО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E72596-255C-4CCF-AA72-5E0687BA675C}" type="parTrans" cxnId="{66454771-9868-4C16-A65B-A9C8CCAF1080}">
      <dgm:prSet/>
      <dgm:spPr/>
      <dgm:t>
        <a:bodyPr/>
        <a:lstStyle/>
        <a:p>
          <a:endParaRPr lang="ru-RU"/>
        </a:p>
      </dgm:t>
    </dgm:pt>
    <dgm:pt modelId="{3EA6965A-18B3-4CBD-9B41-56D1105D0781}" type="sibTrans" cxnId="{66454771-9868-4C16-A65B-A9C8CCAF1080}">
      <dgm:prSet/>
      <dgm:spPr/>
      <dgm:t>
        <a:bodyPr/>
        <a:lstStyle/>
        <a:p>
          <a:endParaRPr lang="ru-RU"/>
        </a:p>
      </dgm:t>
    </dgm:pt>
    <dgm:pt modelId="{2300C0CD-79F3-40B1-A5C0-BC60E574EDB7}">
      <dgm:prSet custT="1"/>
      <dgm:spPr/>
      <dgm:t>
        <a:bodyPr/>
        <a:lstStyle/>
        <a:p>
          <a:pPr algn="ctr"/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Благоустройство городских территорий общего пользования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7E6734-2E06-4958-840F-352EFF5B54E2}" type="parTrans" cxnId="{08001508-3D3D-4121-84B5-FDDFC114C8DB}">
      <dgm:prSet/>
      <dgm:spPr/>
      <dgm:t>
        <a:bodyPr/>
        <a:lstStyle/>
        <a:p>
          <a:endParaRPr lang="ru-RU"/>
        </a:p>
      </dgm:t>
    </dgm:pt>
    <dgm:pt modelId="{E6C8460E-C38F-45ED-99F7-CE469ACD893A}" type="sibTrans" cxnId="{08001508-3D3D-4121-84B5-FDDFC114C8DB}">
      <dgm:prSet/>
      <dgm:spPr/>
      <dgm:t>
        <a:bodyPr/>
        <a:lstStyle/>
        <a:p>
          <a:endParaRPr lang="ru-RU"/>
        </a:p>
      </dgm:t>
    </dgm:pt>
    <dgm:pt modelId="{B7366496-C66F-4560-A193-12C741CD986C}">
      <dgm:prSet custT="1"/>
      <dgm:spPr/>
      <dgm:t>
        <a:bodyPr/>
        <a:lstStyle/>
        <a:p>
          <a:pPr algn="ctr"/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и содержание мест захоронения(муниципальные кладбища), общественных территорий города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581BBC-740D-42E0-B6E1-EBA134F8425A}" type="parTrans" cxnId="{230C069C-FF8E-4DD8-9A25-59EB448B5627}">
      <dgm:prSet/>
      <dgm:spPr/>
      <dgm:t>
        <a:bodyPr/>
        <a:lstStyle/>
        <a:p>
          <a:endParaRPr lang="ru-RU"/>
        </a:p>
      </dgm:t>
    </dgm:pt>
    <dgm:pt modelId="{9862FBDD-527C-4402-900F-68D7AC74271D}" type="sibTrans" cxnId="{230C069C-FF8E-4DD8-9A25-59EB448B5627}">
      <dgm:prSet/>
      <dgm:spPr/>
      <dgm:t>
        <a:bodyPr/>
        <a:lstStyle/>
        <a:p>
          <a:endParaRPr lang="ru-RU"/>
        </a:p>
      </dgm:t>
    </dgm:pt>
    <dgm:pt modelId="{5CE1C296-8320-485B-9FCC-864BE658F179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"Оборудование контейнерных площадок для сбора ТКО в микрорайонах с индивидуальными жилыми строениями"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0C7EB5-FDF7-4839-AA4E-17E597D0375B}" type="parTrans" cxnId="{D9A6FE7A-0AD0-4D37-A4BD-EC0E2DEDF8E6}">
      <dgm:prSet/>
      <dgm:spPr/>
      <dgm:t>
        <a:bodyPr/>
        <a:lstStyle/>
        <a:p>
          <a:endParaRPr lang="ru-RU"/>
        </a:p>
      </dgm:t>
    </dgm:pt>
    <dgm:pt modelId="{63FA10C1-C0DE-4032-B472-17D5F338607C}" type="sibTrans" cxnId="{D9A6FE7A-0AD0-4D37-A4BD-EC0E2DEDF8E6}">
      <dgm:prSet/>
      <dgm:spPr/>
      <dgm:t>
        <a:bodyPr/>
        <a:lstStyle/>
        <a:p>
          <a:endParaRPr lang="ru-RU"/>
        </a:p>
      </dgm:t>
    </dgm:pt>
    <dgm:pt modelId="{F4C79751-05FD-41F2-A525-5E94A248DB91}">
      <dgm:prSet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Кронирование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деревьев, снос аварийных зеленых насаждений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BF78AF-E3C5-4E1F-8EA4-5B57D60A0210}" type="parTrans" cxnId="{F37749C3-0F27-481D-A84F-E7F3CDEF131D}">
      <dgm:prSet/>
      <dgm:spPr/>
      <dgm:t>
        <a:bodyPr/>
        <a:lstStyle/>
        <a:p>
          <a:endParaRPr lang="ru-RU"/>
        </a:p>
      </dgm:t>
    </dgm:pt>
    <dgm:pt modelId="{C4CB8001-A6A5-4F18-88BC-F0F5AC115D7C}" type="sibTrans" cxnId="{F37749C3-0F27-481D-A84F-E7F3CDEF131D}">
      <dgm:prSet/>
      <dgm:spPr/>
      <dgm:t>
        <a:bodyPr/>
        <a:lstStyle/>
        <a:p>
          <a:endParaRPr lang="ru-RU"/>
        </a:p>
      </dgm:t>
    </dgm:pt>
    <dgm:pt modelId="{0CCE6B1E-6EAF-4D79-88DF-5F462F22BC08}" type="pres">
      <dgm:prSet presAssocID="{9454A21F-8FE6-4E5E-A7F4-29DBB24C72B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14B5F0-86F0-46EE-9761-066626DFE603}" type="pres">
      <dgm:prSet presAssocID="{4EDC92B5-D0C5-49EA-8E35-D9194E078ADC}" presName="composite" presStyleCnt="0"/>
      <dgm:spPr/>
    </dgm:pt>
    <dgm:pt modelId="{ACB4AB09-9BF8-4213-B2A3-EC7C5AFA9A2A}" type="pres">
      <dgm:prSet presAssocID="{4EDC92B5-D0C5-49EA-8E35-D9194E078ADC}" presName="imgShp" presStyleLbl="fgImgPlace1" presStyleIdx="0" presStyleCnt="5" custFlipVert="1" custFlipHor="0" custScaleX="22905" custScaleY="6570" custLinFactNeighborX="-11143" custLinFactNeighborY="42951"/>
      <dgm:spPr/>
    </dgm:pt>
    <dgm:pt modelId="{0C2B8A2C-BDE1-4273-B8CE-19541FEA0D8A}" type="pres">
      <dgm:prSet presAssocID="{4EDC92B5-D0C5-49EA-8E35-D9194E078ADC}" presName="txShp" presStyleLbl="node1" presStyleIdx="0" presStyleCnt="5" custScaleX="98787" custScaleY="63881" custLinFactNeighborX="250" custLinFactNeighborY="50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53ADC-C9B5-4A8A-AB18-81ABC33345E0}" type="pres">
      <dgm:prSet presAssocID="{3EA6965A-18B3-4CBD-9B41-56D1105D0781}" presName="spacing" presStyleCnt="0"/>
      <dgm:spPr/>
    </dgm:pt>
    <dgm:pt modelId="{0C8C9C49-A693-41A9-9531-9F93F4F130DA}" type="pres">
      <dgm:prSet presAssocID="{2300C0CD-79F3-40B1-A5C0-BC60E574EDB7}" presName="composite" presStyleCnt="0"/>
      <dgm:spPr/>
    </dgm:pt>
    <dgm:pt modelId="{EB884186-6FB0-488F-A125-627F468AEE8A}" type="pres">
      <dgm:prSet presAssocID="{2300C0CD-79F3-40B1-A5C0-BC60E574EDB7}" presName="imgShp" presStyleLbl="fgImgPlace1" presStyleIdx="1" presStyleCnt="5" custFlipVert="0" custFlipHor="1" custScaleX="1593" custScaleY="1707"/>
      <dgm:spPr/>
    </dgm:pt>
    <dgm:pt modelId="{0EC46577-6F5F-4FD0-9E51-0894425DF830}" type="pres">
      <dgm:prSet presAssocID="{2300C0CD-79F3-40B1-A5C0-BC60E574EDB7}" presName="txShp" presStyleLbl="node1" presStyleIdx="1" presStyleCnt="5" custScaleX="98948" custScaleY="67358" custLinFactNeighborX="1733" custLinFactNeighborY="29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14C7A-870C-4C15-B3F5-AF76BC3CCED8}" type="pres">
      <dgm:prSet presAssocID="{E6C8460E-C38F-45ED-99F7-CE469ACD893A}" presName="spacing" presStyleCnt="0"/>
      <dgm:spPr/>
    </dgm:pt>
    <dgm:pt modelId="{0D1E773C-BBFB-43E9-894E-1BDDEAC4E572}" type="pres">
      <dgm:prSet presAssocID="{B7366496-C66F-4560-A193-12C741CD986C}" presName="composite" presStyleCnt="0"/>
      <dgm:spPr/>
    </dgm:pt>
    <dgm:pt modelId="{EF6B5D51-E9C3-469D-B81B-9E062FB95CC7}" type="pres">
      <dgm:prSet presAssocID="{B7366496-C66F-4560-A193-12C741CD986C}" presName="imgShp" presStyleLbl="fgImgPlace1" presStyleIdx="2" presStyleCnt="5" custFlipVert="0" custFlipHor="1" custScaleX="8303" custScaleY="9727"/>
      <dgm:spPr/>
    </dgm:pt>
    <dgm:pt modelId="{48DD0123-F1A2-4F9E-B7C7-71C8437A08C9}" type="pres">
      <dgm:prSet presAssocID="{B7366496-C66F-4560-A193-12C741CD986C}" presName="txShp" presStyleLbl="node1" presStyleIdx="2" presStyleCnt="5" custScaleX="100777" custScaleY="68380" custLinFactNeighborX="1416" custLinFactNeighborY="17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A04CC-166F-4084-BDBE-1186E06BF409}" type="pres">
      <dgm:prSet presAssocID="{9862FBDD-527C-4402-900F-68D7AC74271D}" presName="spacing" presStyleCnt="0"/>
      <dgm:spPr/>
    </dgm:pt>
    <dgm:pt modelId="{3D1379BA-12DE-4A9C-B16E-E9D00DCEB1EB}" type="pres">
      <dgm:prSet presAssocID="{5CE1C296-8320-485B-9FCC-864BE658F179}" presName="composite" presStyleCnt="0"/>
      <dgm:spPr/>
    </dgm:pt>
    <dgm:pt modelId="{077E0161-B639-48F1-B4B4-EAA7D5F2CC03}" type="pres">
      <dgm:prSet presAssocID="{5CE1C296-8320-485B-9FCC-864BE658F179}" presName="imgShp" presStyleLbl="fgImgPlace1" presStyleIdx="3" presStyleCnt="5" custFlipVert="0" custFlipHor="0" custScaleX="11680" custScaleY="1965"/>
      <dgm:spPr/>
    </dgm:pt>
    <dgm:pt modelId="{35D9E06C-F052-4BE7-9AA1-DAF082D6ADD8}" type="pres">
      <dgm:prSet presAssocID="{5CE1C296-8320-485B-9FCC-864BE658F179}" presName="txShp" presStyleLbl="node1" presStyleIdx="3" presStyleCnt="5" custScaleX="100205" custScaleY="68639" custLinFactNeighborX="1976" custLinFactNeighborY="7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E7703-3CDD-4D3B-B476-85A91DA277F7}" type="pres">
      <dgm:prSet presAssocID="{63FA10C1-C0DE-4032-B472-17D5F338607C}" presName="spacing" presStyleCnt="0"/>
      <dgm:spPr/>
    </dgm:pt>
    <dgm:pt modelId="{71FA54D1-C1E2-405E-99EC-012610C2D476}" type="pres">
      <dgm:prSet presAssocID="{F4C79751-05FD-41F2-A525-5E94A248DB91}" presName="composite" presStyleCnt="0"/>
      <dgm:spPr/>
    </dgm:pt>
    <dgm:pt modelId="{9D59DBFF-1BB1-40FD-930E-E413CE6CDB08}" type="pres">
      <dgm:prSet presAssocID="{F4C79751-05FD-41F2-A525-5E94A248DB91}" presName="imgShp" presStyleLbl="fgImgPlace1" presStyleIdx="4" presStyleCnt="5" custFlipVert="1" custFlipHor="1" custScaleX="6869" custScaleY="17405"/>
      <dgm:spPr/>
    </dgm:pt>
    <dgm:pt modelId="{0B23B2CB-3399-42B5-8636-AADF18E84DB9}" type="pres">
      <dgm:prSet presAssocID="{F4C79751-05FD-41F2-A525-5E94A248DB91}" presName="txShp" presStyleLbl="node1" presStyleIdx="4" presStyleCnt="5" custScaleX="101290" custScaleY="74861" custLinFactNeighborX="1813" custLinFactNeighborY="-4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7749C3-0F27-481D-A84F-E7F3CDEF131D}" srcId="{9454A21F-8FE6-4E5E-A7F4-29DBB24C72B1}" destId="{F4C79751-05FD-41F2-A525-5E94A248DB91}" srcOrd="4" destOrd="0" parTransId="{C2BF78AF-E3C5-4E1F-8EA4-5B57D60A0210}" sibTransId="{C4CB8001-A6A5-4F18-88BC-F0F5AC115D7C}"/>
    <dgm:cxn modelId="{D9A6FE7A-0AD0-4D37-A4BD-EC0E2DEDF8E6}" srcId="{9454A21F-8FE6-4E5E-A7F4-29DBB24C72B1}" destId="{5CE1C296-8320-485B-9FCC-864BE658F179}" srcOrd="3" destOrd="0" parTransId="{CD0C7EB5-FDF7-4839-AA4E-17E597D0375B}" sibTransId="{63FA10C1-C0DE-4032-B472-17D5F338607C}"/>
    <dgm:cxn modelId="{DEEC9591-30E5-46B6-84F7-06AEDB0F87EF}" type="presOf" srcId="{B7366496-C66F-4560-A193-12C741CD986C}" destId="{48DD0123-F1A2-4F9E-B7C7-71C8437A08C9}" srcOrd="0" destOrd="0" presId="urn:microsoft.com/office/officeart/2005/8/layout/vList3"/>
    <dgm:cxn modelId="{2AE2B691-8E63-40F8-B657-E7A79A888C4B}" type="presOf" srcId="{4EDC92B5-D0C5-49EA-8E35-D9194E078ADC}" destId="{0C2B8A2C-BDE1-4273-B8CE-19541FEA0D8A}" srcOrd="0" destOrd="0" presId="urn:microsoft.com/office/officeart/2005/8/layout/vList3"/>
    <dgm:cxn modelId="{872280BC-1ECD-4192-805E-83873313EBBE}" type="presOf" srcId="{9454A21F-8FE6-4E5E-A7F4-29DBB24C72B1}" destId="{0CCE6B1E-6EAF-4D79-88DF-5F462F22BC08}" srcOrd="0" destOrd="0" presId="urn:microsoft.com/office/officeart/2005/8/layout/vList3"/>
    <dgm:cxn modelId="{46EC8D5E-FDA2-4B55-A6BC-0BBEB5A3B72B}" type="presOf" srcId="{F4C79751-05FD-41F2-A525-5E94A248DB91}" destId="{0B23B2CB-3399-42B5-8636-AADF18E84DB9}" srcOrd="0" destOrd="0" presId="urn:microsoft.com/office/officeart/2005/8/layout/vList3"/>
    <dgm:cxn modelId="{70B5E5E4-0B25-4A26-9D66-A7DFE293461C}" type="presOf" srcId="{2300C0CD-79F3-40B1-A5C0-BC60E574EDB7}" destId="{0EC46577-6F5F-4FD0-9E51-0894425DF830}" srcOrd="0" destOrd="0" presId="urn:microsoft.com/office/officeart/2005/8/layout/vList3"/>
    <dgm:cxn modelId="{08001508-3D3D-4121-84B5-FDDFC114C8DB}" srcId="{9454A21F-8FE6-4E5E-A7F4-29DBB24C72B1}" destId="{2300C0CD-79F3-40B1-A5C0-BC60E574EDB7}" srcOrd="1" destOrd="0" parTransId="{1E7E6734-2E06-4958-840F-352EFF5B54E2}" sibTransId="{E6C8460E-C38F-45ED-99F7-CE469ACD893A}"/>
    <dgm:cxn modelId="{66454771-9868-4C16-A65B-A9C8CCAF1080}" srcId="{9454A21F-8FE6-4E5E-A7F4-29DBB24C72B1}" destId="{4EDC92B5-D0C5-49EA-8E35-D9194E078ADC}" srcOrd="0" destOrd="0" parTransId="{97E72596-255C-4CCF-AA72-5E0687BA675C}" sibTransId="{3EA6965A-18B3-4CBD-9B41-56D1105D0781}"/>
    <dgm:cxn modelId="{2D26B1A6-8388-496C-A436-D60FF65DA1FF}" type="presOf" srcId="{5CE1C296-8320-485B-9FCC-864BE658F179}" destId="{35D9E06C-F052-4BE7-9AA1-DAF082D6ADD8}" srcOrd="0" destOrd="0" presId="urn:microsoft.com/office/officeart/2005/8/layout/vList3"/>
    <dgm:cxn modelId="{230C069C-FF8E-4DD8-9A25-59EB448B5627}" srcId="{9454A21F-8FE6-4E5E-A7F4-29DBB24C72B1}" destId="{B7366496-C66F-4560-A193-12C741CD986C}" srcOrd="2" destOrd="0" parTransId="{5F581BBC-740D-42E0-B6E1-EBA134F8425A}" sibTransId="{9862FBDD-527C-4402-900F-68D7AC74271D}"/>
    <dgm:cxn modelId="{818FD99D-24AB-49AD-9C83-5F3D356741D7}" type="presParOf" srcId="{0CCE6B1E-6EAF-4D79-88DF-5F462F22BC08}" destId="{8014B5F0-86F0-46EE-9761-066626DFE603}" srcOrd="0" destOrd="0" presId="urn:microsoft.com/office/officeart/2005/8/layout/vList3"/>
    <dgm:cxn modelId="{403EECD0-11E6-45D8-B457-34AB9FAF6693}" type="presParOf" srcId="{8014B5F0-86F0-46EE-9761-066626DFE603}" destId="{ACB4AB09-9BF8-4213-B2A3-EC7C5AFA9A2A}" srcOrd="0" destOrd="0" presId="urn:microsoft.com/office/officeart/2005/8/layout/vList3"/>
    <dgm:cxn modelId="{B68C9D0D-A477-4964-973E-301BA62C7935}" type="presParOf" srcId="{8014B5F0-86F0-46EE-9761-066626DFE603}" destId="{0C2B8A2C-BDE1-4273-B8CE-19541FEA0D8A}" srcOrd="1" destOrd="0" presId="urn:microsoft.com/office/officeart/2005/8/layout/vList3"/>
    <dgm:cxn modelId="{65028722-2D07-4EF4-9F0B-7714531FEEAC}" type="presParOf" srcId="{0CCE6B1E-6EAF-4D79-88DF-5F462F22BC08}" destId="{19B53ADC-C9B5-4A8A-AB18-81ABC33345E0}" srcOrd="1" destOrd="0" presId="urn:microsoft.com/office/officeart/2005/8/layout/vList3"/>
    <dgm:cxn modelId="{97C32B75-721F-46A4-BA21-802C77B54FEF}" type="presParOf" srcId="{0CCE6B1E-6EAF-4D79-88DF-5F462F22BC08}" destId="{0C8C9C49-A693-41A9-9531-9F93F4F130DA}" srcOrd="2" destOrd="0" presId="urn:microsoft.com/office/officeart/2005/8/layout/vList3"/>
    <dgm:cxn modelId="{098B1E59-BF54-439B-8EF4-8F5F7B37C2B6}" type="presParOf" srcId="{0C8C9C49-A693-41A9-9531-9F93F4F130DA}" destId="{EB884186-6FB0-488F-A125-627F468AEE8A}" srcOrd="0" destOrd="0" presId="urn:microsoft.com/office/officeart/2005/8/layout/vList3"/>
    <dgm:cxn modelId="{1AE282DC-03C0-4099-B45A-6A9E14162167}" type="presParOf" srcId="{0C8C9C49-A693-41A9-9531-9F93F4F130DA}" destId="{0EC46577-6F5F-4FD0-9E51-0894425DF830}" srcOrd="1" destOrd="0" presId="urn:microsoft.com/office/officeart/2005/8/layout/vList3"/>
    <dgm:cxn modelId="{3FE8A2D4-C717-43C0-8462-6787B21C60AE}" type="presParOf" srcId="{0CCE6B1E-6EAF-4D79-88DF-5F462F22BC08}" destId="{85514C7A-870C-4C15-B3F5-AF76BC3CCED8}" srcOrd="3" destOrd="0" presId="urn:microsoft.com/office/officeart/2005/8/layout/vList3"/>
    <dgm:cxn modelId="{3EA11D5C-4681-45BD-B9FD-8CBC472E827C}" type="presParOf" srcId="{0CCE6B1E-6EAF-4D79-88DF-5F462F22BC08}" destId="{0D1E773C-BBFB-43E9-894E-1BDDEAC4E572}" srcOrd="4" destOrd="0" presId="urn:microsoft.com/office/officeart/2005/8/layout/vList3"/>
    <dgm:cxn modelId="{C377A5D0-7DC9-4183-80CB-369DF198C86E}" type="presParOf" srcId="{0D1E773C-BBFB-43E9-894E-1BDDEAC4E572}" destId="{EF6B5D51-E9C3-469D-B81B-9E062FB95CC7}" srcOrd="0" destOrd="0" presId="urn:microsoft.com/office/officeart/2005/8/layout/vList3"/>
    <dgm:cxn modelId="{9F299AFC-62C9-47A5-A5AB-712FD635AED3}" type="presParOf" srcId="{0D1E773C-BBFB-43E9-894E-1BDDEAC4E572}" destId="{48DD0123-F1A2-4F9E-B7C7-71C8437A08C9}" srcOrd="1" destOrd="0" presId="urn:microsoft.com/office/officeart/2005/8/layout/vList3"/>
    <dgm:cxn modelId="{6AEDE4FE-ADE5-4B08-A757-C6D89B36B067}" type="presParOf" srcId="{0CCE6B1E-6EAF-4D79-88DF-5F462F22BC08}" destId="{D37A04CC-166F-4084-BDBE-1186E06BF409}" srcOrd="5" destOrd="0" presId="urn:microsoft.com/office/officeart/2005/8/layout/vList3"/>
    <dgm:cxn modelId="{9F006ECE-324C-4689-BC00-29E57136926A}" type="presParOf" srcId="{0CCE6B1E-6EAF-4D79-88DF-5F462F22BC08}" destId="{3D1379BA-12DE-4A9C-B16E-E9D00DCEB1EB}" srcOrd="6" destOrd="0" presId="urn:microsoft.com/office/officeart/2005/8/layout/vList3"/>
    <dgm:cxn modelId="{C520971C-5091-4CAB-9285-8A9A5C8D7F66}" type="presParOf" srcId="{3D1379BA-12DE-4A9C-B16E-E9D00DCEB1EB}" destId="{077E0161-B639-48F1-B4B4-EAA7D5F2CC03}" srcOrd="0" destOrd="0" presId="urn:microsoft.com/office/officeart/2005/8/layout/vList3"/>
    <dgm:cxn modelId="{A85FB860-211A-4A1B-8477-B0FEAA1CE4E1}" type="presParOf" srcId="{3D1379BA-12DE-4A9C-B16E-E9D00DCEB1EB}" destId="{35D9E06C-F052-4BE7-9AA1-DAF082D6ADD8}" srcOrd="1" destOrd="0" presId="urn:microsoft.com/office/officeart/2005/8/layout/vList3"/>
    <dgm:cxn modelId="{20B076C8-983C-44C7-A8DD-661C446E1F04}" type="presParOf" srcId="{0CCE6B1E-6EAF-4D79-88DF-5F462F22BC08}" destId="{A9AE7703-3CDD-4D3B-B476-85A91DA277F7}" srcOrd="7" destOrd="0" presId="urn:microsoft.com/office/officeart/2005/8/layout/vList3"/>
    <dgm:cxn modelId="{5E1392EB-30C0-4824-809B-CB317578C425}" type="presParOf" srcId="{0CCE6B1E-6EAF-4D79-88DF-5F462F22BC08}" destId="{71FA54D1-C1E2-405E-99EC-012610C2D476}" srcOrd="8" destOrd="0" presId="urn:microsoft.com/office/officeart/2005/8/layout/vList3"/>
    <dgm:cxn modelId="{B4488907-ED41-45FF-A6EA-0AC86DD08699}" type="presParOf" srcId="{71FA54D1-C1E2-405E-99EC-012610C2D476}" destId="{9D59DBFF-1BB1-40FD-930E-E413CE6CDB08}" srcOrd="0" destOrd="0" presId="urn:microsoft.com/office/officeart/2005/8/layout/vList3"/>
    <dgm:cxn modelId="{85BA87DF-CC10-4D7E-B0DE-FDE589616D26}" type="presParOf" srcId="{71FA54D1-C1E2-405E-99EC-012610C2D476}" destId="{0B23B2CB-3399-42B5-8636-AADF18E84DB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B5359-4F29-4FD8-8E65-585E14F31B18}">
      <dsp:nvSpPr>
        <dsp:cNvPr id="0" name=""/>
        <dsp:cNvSpPr/>
      </dsp:nvSpPr>
      <dsp:spPr>
        <a:xfrm rot="5400000">
          <a:off x="383932" y="-127157"/>
          <a:ext cx="1112083" cy="639143"/>
        </a:xfrm>
        <a:prstGeom prst="chevron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228,7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20403" y="-44056"/>
        <a:ext cx="639143" cy="472940"/>
      </dsp:txXfrm>
    </dsp:sp>
    <dsp:sp modelId="{10FF95ED-40D7-4B85-9C45-8490DDF3C51D}">
      <dsp:nvSpPr>
        <dsp:cNvPr id="0" name=""/>
        <dsp:cNvSpPr/>
      </dsp:nvSpPr>
      <dsp:spPr>
        <a:xfrm rot="5400000">
          <a:off x="2009245" y="-1082751"/>
          <a:ext cx="728246" cy="2190452"/>
        </a:xfrm>
        <a:prstGeom prst="round2Same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«Молодежь города Зимы»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78142" y="-316098"/>
        <a:ext cx="2154902" cy="657146"/>
      </dsp:txXfrm>
    </dsp:sp>
    <dsp:sp modelId="{14A4CBFE-2D4C-4909-BADA-D74439CB4F0D}">
      <dsp:nvSpPr>
        <dsp:cNvPr id="0" name=""/>
        <dsp:cNvSpPr/>
      </dsp:nvSpPr>
      <dsp:spPr>
        <a:xfrm rot="5400000">
          <a:off x="335985" y="970255"/>
          <a:ext cx="1204766" cy="669563"/>
        </a:xfrm>
        <a:prstGeom prst="chevron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217,5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03587" y="1037436"/>
        <a:ext cx="669563" cy="535203"/>
      </dsp:txXfrm>
    </dsp:sp>
    <dsp:sp modelId="{FA47CB91-C184-4D9D-B6CF-6F5E42E02D77}">
      <dsp:nvSpPr>
        <dsp:cNvPr id="0" name=""/>
        <dsp:cNvSpPr/>
      </dsp:nvSpPr>
      <dsp:spPr>
        <a:xfrm rot="5400000">
          <a:off x="2000670" y="-10413"/>
          <a:ext cx="773155" cy="2218908"/>
        </a:xfrm>
        <a:prstGeom prst="round2Same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«Патриотическое воспитание и допризывная подготовка молодежи города Зимы»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77794" y="750205"/>
        <a:ext cx="2181166" cy="697671"/>
      </dsp:txXfrm>
    </dsp:sp>
    <dsp:sp modelId="{0C200F6F-E219-476E-8355-58B95D7172F6}">
      <dsp:nvSpPr>
        <dsp:cNvPr id="0" name=""/>
        <dsp:cNvSpPr/>
      </dsp:nvSpPr>
      <dsp:spPr>
        <a:xfrm rot="5400000">
          <a:off x="363085" y="1983689"/>
          <a:ext cx="1140719" cy="659716"/>
        </a:xfrm>
        <a:prstGeom prst="chevron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54,6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03587" y="2073045"/>
        <a:ext cx="659716" cy="481003"/>
      </dsp:txXfrm>
    </dsp:sp>
    <dsp:sp modelId="{B81795EC-CEED-4741-98A4-7843F408B714}">
      <dsp:nvSpPr>
        <dsp:cNvPr id="0" name=""/>
        <dsp:cNvSpPr/>
      </dsp:nvSpPr>
      <dsp:spPr>
        <a:xfrm rot="5400000">
          <a:off x="1974375" y="1037238"/>
          <a:ext cx="814583" cy="2171056"/>
        </a:xfrm>
        <a:prstGeom prst="round2Same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«Профилактика наркомании «Под знаком Единства»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96139" y="1755240"/>
        <a:ext cx="2131291" cy="7350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ACCDE-3183-4E99-BF85-9DD18077427F}">
      <dsp:nvSpPr>
        <dsp:cNvPr id="0" name=""/>
        <dsp:cNvSpPr/>
      </dsp:nvSpPr>
      <dsp:spPr>
        <a:xfrm rot="5400000">
          <a:off x="-93868" y="183620"/>
          <a:ext cx="1224136" cy="856895"/>
        </a:xfrm>
        <a:prstGeom prst="chevron">
          <a:avLst/>
        </a:prstGeom>
        <a:solidFill>
          <a:srgbClr val="9F57BF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170,0</a:t>
          </a:r>
          <a:endParaRPr lang="ru-RU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9753" y="428448"/>
        <a:ext cx="856895" cy="367241"/>
      </dsp:txXfrm>
    </dsp:sp>
    <dsp:sp modelId="{3690E3B7-D5ED-4909-A4D9-40011229C1C4}">
      <dsp:nvSpPr>
        <dsp:cNvPr id="0" name=""/>
        <dsp:cNvSpPr/>
      </dsp:nvSpPr>
      <dsp:spPr>
        <a:xfrm rot="5400000">
          <a:off x="2180318" y="-1172193"/>
          <a:ext cx="795688" cy="3140075"/>
        </a:xfrm>
        <a:prstGeom prst="round2SameRect">
          <a:avLst/>
        </a:prstGeom>
        <a:solidFill>
          <a:srgbClr val="5CEFF6"/>
        </a:solidFill>
        <a:ln w="55000" cap="flat" cmpd="thickThin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«Популяризация предпринимательской деятельности»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08125" y="38842"/>
        <a:ext cx="3101233" cy="7180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650DA-C81C-477D-8487-EFC3BE0E44B8}">
      <dsp:nvSpPr>
        <dsp:cNvPr id="0" name=""/>
        <dsp:cNvSpPr/>
      </dsp:nvSpPr>
      <dsp:spPr>
        <a:xfrm>
          <a:off x="-5806266" y="-921917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7F99C-2088-4565-BCFE-052DD2895BA1}">
      <dsp:nvSpPr>
        <dsp:cNvPr id="0" name=""/>
        <dsp:cNvSpPr/>
      </dsp:nvSpPr>
      <dsp:spPr>
        <a:xfrm>
          <a:off x="1083744" y="216024"/>
          <a:ext cx="3734857" cy="690151"/>
        </a:xfrm>
        <a:prstGeom prst="rect">
          <a:avLst/>
        </a:prstGeom>
        <a:solidFill>
          <a:srgbClr val="9933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289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«Обеспечение функций управления культурной сферой»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83744" y="216024"/>
        <a:ext cx="3734857" cy="690151"/>
      </dsp:txXfrm>
    </dsp:sp>
    <dsp:sp modelId="{53CB8311-8A33-403A-A74B-C4AEED6A9C66}">
      <dsp:nvSpPr>
        <dsp:cNvPr id="0" name=""/>
        <dsp:cNvSpPr/>
      </dsp:nvSpPr>
      <dsp:spPr>
        <a:xfrm>
          <a:off x="702256" y="576061"/>
          <a:ext cx="175780" cy="1140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2A5A6-4B82-416F-B7CF-2801DDC09B94}">
      <dsp:nvSpPr>
        <dsp:cNvPr id="0" name=""/>
        <dsp:cNvSpPr/>
      </dsp:nvSpPr>
      <dsp:spPr>
        <a:xfrm>
          <a:off x="1710363" y="1152130"/>
          <a:ext cx="3105619" cy="560994"/>
        </a:xfrm>
        <a:prstGeom prst="rect">
          <a:avLst/>
        </a:prstGeom>
        <a:solidFill>
          <a:srgbClr val="9933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289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«Развитие библиотечного обслуживания»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10363" y="1152130"/>
        <a:ext cx="3105619" cy="560994"/>
      </dsp:txXfrm>
    </dsp:sp>
    <dsp:sp modelId="{48BC7093-756B-4B8F-9685-C360C7624DFF}">
      <dsp:nvSpPr>
        <dsp:cNvPr id="0" name=""/>
        <dsp:cNvSpPr/>
      </dsp:nvSpPr>
      <dsp:spPr>
        <a:xfrm flipV="1">
          <a:off x="882279" y="1364811"/>
          <a:ext cx="450618" cy="75348"/>
        </a:xfrm>
        <a:prstGeom prst="teardrop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9A3E9-099B-4F85-8917-C36E56B801AC}">
      <dsp:nvSpPr>
        <dsp:cNvPr id="0" name=""/>
        <dsp:cNvSpPr/>
      </dsp:nvSpPr>
      <dsp:spPr>
        <a:xfrm>
          <a:off x="1782373" y="1944215"/>
          <a:ext cx="3010069" cy="560994"/>
        </a:xfrm>
        <a:prstGeom prst="rect">
          <a:avLst/>
        </a:prstGeom>
        <a:solidFill>
          <a:srgbClr val="9933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289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«Развитие музейного дела»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82373" y="1944215"/>
        <a:ext cx="3010069" cy="560994"/>
      </dsp:txXfrm>
    </dsp:sp>
    <dsp:sp modelId="{7CB0C032-5F2B-4EC3-9CC3-8649E28A1540}">
      <dsp:nvSpPr>
        <dsp:cNvPr id="0" name=""/>
        <dsp:cNvSpPr/>
      </dsp:nvSpPr>
      <dsp:spPr>
        <a:xfrm>
          <a:off x="906883" y="2221009"/>
          <a:ext cx="823434" cy="45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ADC6E-136C-4284-B168-6458811F2221}">
      <dsp:nvSpPr>
        <dsp:cNvPr id="0" name=""/>
        <dsp:cNvSpPr/>
      </dsp:nvSpPr>
      <dsp:spPr>
        <a:xfrm>
          <a:off x="1768099" y="2804224"/>
          <a:ext cx="3038616" cy="560994"/>
        </a:xfrm>
        <a:prstGeom prst="rect">
          <a:avLst/>
        </a:prstGeom>
        <a:solidFill>
          <a:srgbClr val="9933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289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«Сохранение и развитие клубных учреждений»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68099" y="2804224"/>
        <a:ext cx="3038616" cy="560994"/>
      </dsp:txXfrm>
    </dsp:sp>
    <dsp:sp modelId="{67A2C64E-1FA8-48F0-A7C0-0AE6D4383F39}">
      <dsp:nvSpPr>
        <dsp:cNvPr id="0" name=""/>
        <dsp:cNvSpPr/>
      </dsp:nvSpPr>
      <dsp:spPr>
        <a:xfrm flipH="1">
          <a:off x="1286869" y="2929084"/>
          <a:ext cx="63462" cy="3112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ED4FB-A966-497B-9243-42D5D33E1B80}">
      <dsp:nvSpPr>
        <dsp:cNvPr id="0" name=""/>
        <dsp:cNvSpPr/>
      </dsp:nvSpPr>
      <dsp:spPr>
        <a:xfrm>
          <a:off x="1782383" y="3585330"/>
          <a:ext cx="2961579" cy="735149"/>
        </a:xfrm>
        <a:prstGeom prst="rect">
          <a:avLst/>
        </a:prstGeom>
        <a:solidFill>
          <a:srgbClr val="9933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289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«Дополнительное образование в сфере культуры»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82383" y="3585330"/>
        <a:ext cx="2961579" cy="735149"/>
      </dsp:txXfrm>
    </dsp:sp>
    <dsp:sp modelId="{6DE66C83-0AE2-4861-AB24-F039B1B07321}">
      <dsp:nvSpPr>
        <dsp:cNvPr id="0" name=""/>
        <dsp:cNvSpPr/>
      </dsp:nvSpPr>
      <dsp:spPr>
        <a:xfrm flipH="1">
          <a:off x="1080871" y="3888432"/>
          <a:ext cx="53434" cy="753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DE5B0-54D8-4B38-B58A-889D0286C42D}">
      <dsp:nvSpPr>
        <dsp:cNvPr id="0" name=""/>
        <dsp:cNvSpPr/>
      </dsp:nvSpPr>
      <dsp:spPr>
        <a:xfrm>
          <a:off x="1362193" y="4464498"/>
          <a:ext cx="3446819" cy="560994"/>
        </a:xfrm>
        <a:prstGeom prst="rect">
          <a:avLst/>
        </a:prstGeom>
        <a:solidFill>
          <a:srgbClr val="9933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289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«Информационное обеспечение населения»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62193" y="4464498"/>
        <a:ext cx="3446819" cy="560994"/>
      </dsp:txXfrm>
    </dsp:sp>
    <dsp:sp modelId="{20D4B2CF-E521-4E03-924B-3EA92FD69A73}">
      <dsp:nvSpPr>
        <dsp:cNvPr id="0" name=""/>
        <dsp:cNvSpPr/>
      </dsp:nvSpPr>
      <dsp:spPr>
        <a:xfrm flipH="1" flipV="1">
          <a:off x="414228" y="4710445"/>
          <a:ext cx="463808" cy="1140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D3237-3A26-4291-9746-2E184BDCB2E6}">
      <dsp:nvSpPr>
        <dsp:cNvPr id="0" name=""/>
        <dsp:cNvSpPr/>
      </dsp:nvSpPr>
      <dsp:spPr>
        <a:xfrm>
          <a:off x="1714494" y="571527"/>
          <a:ext cx="5050695" cy="4857794"/>
        </a:xfrm>
        <a:prstGeom prst="triangle">
          <a:avLst/>
        </a:prstGeom>
        <a:noFill/>
        <a:ln w="55000" cap="flat" cmpd="thickThin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F0984-D40B-4614-9DC2-76ACEE64F6E9}">
      <dsp:nvSpPr>
        <dsp:cNvPr id="0" name=""/>
        <dsp:cNvSpPr/>
      </dsp:nvSpPr>
      <dsp:spPr>
        <a:xfrm>
          <a:off x="4786324" y="4000527"/>
          <a:ext cx="3807645" cy="1386678"/>
        </a:xfrm>
        <a:prstGeom prst="roundRect">
          <a:avLst/>
        </a:prstGeom>
        <a:solidFill>
          <a:srgbClr val="00FFFF">
            <a:alpha val="90000"/>
          </a:srgbClr>
        </a:solidFill>
        <a:ln w="55000" cap="flat" cmpd="thickThin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«Развитие массового спорта и спорта высших достижений»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latin typeface="Times New Roman" pitchFamily="18" charset="0"/>
              <a:cs typeface="Times New Roman" pitchFamily="18" charset="0"/>
            </a:rPr>
            <a:t>исполнено – 32 548,4 тыс. руб. </a:t>
          </a:r>
          <a:endParaRPr lang="ru-RU" sz="1600" b="1" i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54016" y="4068219"/>
        <a:ext cx="3672261" cy="1251294"/>
      </dsp:txXfrm>
    </dsp:sp>
    <dsp:sp modelId="{2A36BED8-09F3-48D0-BA66-7A032E0ACC30}">
      <dsp:nvSpPr>
        <dsp:cNvPr id="0" name=""/>
        <dsp:cNvSpPr/>
      </dsp:nvSpPr>
      <dsp:spPr>
        <a:xfrm>
          <a:off x="31165" y="2459442"/>
          <a:ext cx="3664744" cy="1386678"/>
        </a:xfrm>
        <a:prstGeom prst="roundRect">
          <a:avLst/>
        </a:prstGeom>
        <a:solidFill>
          <a:srgbClr val="66FF66">
            <a:alpha val="89804"/>
          </a:srgbClr>
        </a:solidFill>
        <a:ln w="55000" cap="flat" cmpd="thickThin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«Развитие  детско-юношеского спорта»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исполнено – 2 034,7 тыс. руб.</a:t>
          </a:r>
          <a:endParaRPr lang="ru-RU" sz="1600" b="1" i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98857" y="2527134"/>
        <a:ext cx="3529360" cy="1251294"/>
      </dsp:txXfrm>
    </dsp:sp>
    <dsp:sp modelId="{D5B212AB-1BFF-4894-8B64-244715C35C61}">
      <dsp:nvSpPr>
        <dsp:cNvPr id="0" name=""/>
        <dsp:cNvSpPr/>
      </dsp:nvSpPr>
      <dsp:spPr>
        <a:xfrm>
          <a:off x="3925110" y="1059604"/>
          <a:ext cx="3807645" cy="1386678"/>
        </a:xfrm>
        <a:prstGeom prst="roundRect">
          <a:avLst/>
        </a:prstGeom>
        <a:solidFill>
          <a:srgbClr val="9933FF">
            <a:alpha val="89804"/>
          </a:srgbClr>
        </a:solidFill>
        <a:ln w="55000" cap="flat" cmpd="thickThin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«Развитие спортивной инфраструктуры и материально-технической базы для занятий физической культурой и спортом»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исполнено – 138 103,8 тыс. руб.</a:t>
          </a:r>
          <a:endParaRPr lang="ru-RU" sz="1600" b="1" i="1" u="sng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92802" y="1127296"/>
        <a:ext cx="3672261" cy="12512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0.5346</cdr:x>
      <cdr:y>0.36429</cdr:y>
    </cdr:from>
    <cdr:to>
      <cdr:x>0.69625</cdr:x>
      <cdr:y>0.43078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4365266" y="2091193"/>
          <a:ext cx="1319916" cy="381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0.42834</cdr:x>
      <cdr:y>0.61194</cdr:y>
    </cdr:from>
    <cdr:to>
      <cdr:x>0.4986</cdr:x>
      <cdr:y>0.67164</cdr:y>
    </cdr:to>
    <cdr:sp macro="" textlink="">
      <cdr:nvSpPr>
        <cdr:cNvPr id="4" name="Поле 3"/>
        <cdr:cNvSpPr txBox="1"/>
      </cdr:nvSpPr>
      <cdr:spPr>
        <a:xfrm xmlns:a="http://schemas.openxmlformats.org/drawingml/2006/main">
          <a:off x="3830748" y="2952328"/>
          <a:ext cx="62835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</a:rPr>
            <a:t>89%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0.50525</cdr:x>
      <cdr:y>0.17105</cdr:y>
    </cdr:from>
    <cdr:to>
      <cdr:x>0.57772</cdr:x>
      <cdr:y>0.23075</cdr:y>
    </cdr:to>
    <cdr:sp macro="" textlink="">
      <cdr:nvSpPr>
        <cdr:cNvPr id="6" name="Поле 5"/>
        <cdr:cNvSpPr txBox="1"/>
      </cdr:nvSpPr>
      <cdr:spPr>
        <a:xfrm xmlns:a="http://schemas.openxmlformats.org/drawingml/2006/main">
          <a:off x="4518649" y="936104"/>
          <a:ext cx="648071" cy="326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10%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0.48821</cdr:x>
      <cdr:y>0.06148</cdr:y>
    </cdr:from>
    <cdr:to>
      <cdr:x>0.52229</cdr:x>
      <cdr:y>0.08503</cdr:y>
    </cdr:to>
    <cdr:sp macro="" textlink="">
      <cdr:nvSpPr>
        <cdr:cNvPr id="7" name="Поле 6"/>
        <cdr:cNvSpPr txBox="1"/>
      </cdr:nvSpPr>
      <cdr:spPr>
        <a:xfrm xmlns:a="http://schemas.openxmlformats.org/drawingml/2006/main">
          <a:off x="4366255" y="296627"/>
          <a:ext cx="304788" cy="113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  <a:p xmlns:a="http://schemas.openxmlformats.org/drawingml/2006/main">
          <a:r>
            <a:rPr lang="ru-RU" sz="1100"/>
            <a:t>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0.17527</cdr:x>
      <cdr:y>0.3494</cdr:y>
    </cdr:from>
    <cdr:to>
      <cdr:x>0.34616</cdr:x>
      <cdr:y>0.40964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76660" y="2088232"/>
          <a:ext cx="1439737" cy="36003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50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  1 746 584,6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0.50427</cdr:x>
      <cdr:y>0.09639</cdr:y>
    </cdr:from>
    <cdr:to>
      <cdr:x>0.64957</cdr:x>
      <cdr:y>0.14458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48472" y="576064"/>
          <a:ext cx="1224144" cy="28801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CC0066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2 667 125,4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0.82051</cdr:x>
      <cdr:y>0.03614</cdr:y>
    </cdr:from>
    <cdr:to>
      <cdr:x>0.96581</cdr:x>
      <cdr:y>0.08434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12768" y="216024"/>
          <a:ext cx="1224136" cy="28803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CC0066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2 853 025,4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0.26072</cdr:x>
      <cdr:y>0.12048</cdr:y>
    </cdr:from>
    <cdr:to>
      <cdr:x>0.50427</cdr:x>
      <cdr:y>0.3494</cdr:y>
    </cdr:to>
    <cdr:cxnSp macro="">
      <cdr:nvCxnSpPr>
        <cdr:cNvPr id="6" name="Прямая со стрелкой 5"/>
        <cdr:cNvCxnSpPr>
          <a:stCxn xmlns:a="http://schemas.openxmlformats.org/drawingml/2006/main" id="2" idx="0"/>
          <a:endCxn xmlns:a="http://schemas.openxmlformats.org/drawingml/2006/main" id="3" idx="1"/>
        </cdr:cNvCxnSpPr>
      </cdr:nvCxnSpPr>
      <cdr:spPr>
        <a:xfrm xmlns:a="http://schemas.openxmlformats.org/drawingml/2006/main" flipV="1">
          <a:off x="2196529" y="720072"/>
          <a:ext cx="2051943" cy="136816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0.64957</cdr:x>
      <cdr:y>0.07229</cdr:y>
    </cdr:from>
    <cdr:to>
      <cdr:x>0.82051</cdr:x>
      <cdr:y>0.13253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 flipV="1">
          <a:off x="5472608" y="432048"/>
          <a:ext cx="1440160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0.30644</cdr:x>
      <cdr:y>0.17718</cdr:y>
    </cdr:from>
    <cdr:to>
      <cdr:x>0.4261</cdr:x>
      <cdr:y>0.22537</cdr:y>
    </cdr:to>
    <cdr:sp macro="" textlink="">
      <cdr:nvSpPr>
        <cdr:cNvPr id="9" name="TextBox 8"/>
        <cdr:cNvSpPr txBox="1"/>
      </cdr:nvSpPr>
      <cdr:spPr>
        <a:xfrm xmlns:a="http://schemas.openxmlformats.org/drawingml/2006/main" rot="19460292">
          <a:off x="2581724" y="1058947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+920 540,8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0.6691</cdr:x>
      <cdr:y>0.04041</cdr:y>
    </cdr:from>
    <cdr:to>
      <cdr:x>0.77764</cdr:x>
      <cdr:y>0.0886</cdr:y>
    </cdr:to>
    <cdr:sp macro="" textlink="">
      <cdr:nvSpPr>
        <cdr:cNvPr id="17" name="TextBox 16"/>
        <cdr:cNvSpPr txBox="1"/>
      </cdr:nvSpPr>
      <cdr:spPr>
        <a:xfrm xmlns:a="http://schemas.openxmlformats.org/drawingml/2006/main" rot="20833876">
          <a:off x="5637148" y="241503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+185 900,0</a:t>
          </a:r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0.4065</cdr:x>
      <cdr:y>0.43056</cdr:y>
    </cdr:from>
    <cdr:to>
      <cdr:x>0.46341</cdr:x>
      <cdr:y>0.49365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0" y="2232248"/>
          <a:ext cx="504051" cy="327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69%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0.14459</cdr:x>
      <cdr:y>0.41667</cdr:y>
    </cdr:from>
    <cdr:to>
      <cdr:x>0.19337</cdr:x>
      <cdr:y>0.4571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6144" y="2160240"/>
          <a:ext cx="437287" cy="2096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6</a:t>
          </a:r>
          <a:r>
            <a:rPr lang="ru-RU" sz="1200" b="1" dirty="0" smtClean="0"/>
            <a:t>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0.18475</cdr:x>
      <cdr:y>0.31944</cdr:y>
    </cdr:from>
    <cdr:to>
      <cdr:x>0.23353</cdr:x>
      <cdr:y>0.37333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6184" y="1656184"/>
          <a:ext cx="437288" cy="279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13%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0.27311</cdr:x>
      <cdr:y>0.23611</cdr:y>
    </cdr:from>
    <cdr:to>
      <cdr:x>0.31376</cdr:x>
      <cdr:y>0.27653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48272" y="1224136"/>
          <a:ext cx="364406" cy="209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1</a:t>
          </a:r>
          <a:r>
            <a:rPr lang="ru-RU" sz="1200" b="1" dirty="0" smtClean="0"/>
            <a:t>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0.21138</cdr:x>
      <cdr:y>0.25895</cdr:y>
    </cdr:from>
    <cdr:to>
      <cdr:x>0.27642</cdr:x>
      <cdr:y>0.29937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72208" y="1383928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0.25704</cdr:x>
      <cdr:y>0.26389</cdr:y>
    </cdr:from>
    <cdr:to>
      <cdr:x>0.29769</cdr:x>
      <cdr:y>0.30431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304256" y="1368152"/>
          <a:ext cx="364406" cy="209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3%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0.30524</cdr:x>
      <cdr:y>0.23611</cdr:y>
    </cdr:from>
    <cdr:to>
      <cdr:x>0.33776</cdr:x>
      <cdr:y>0.28147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736304" y="1224136"/>
          <a:ext cx="291526" cy="235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2%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0.3454</cdr:x>
      <cdr:y>0.22222</cdr:y>
    </cdr:from>
    <cdr:to>
      <cdr:x>0.38605</cdr:x>
      <cdr:y>0.27611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096344" y="1152128"/>
          <a:ext cx="364407" cy="279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6%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0.66346</cdr:x>
      <cdr:y>0.71948</cdr:y>
    </cdr:from>
    <cdr:to>
      <cdr:x>0.99799</cdr:x>
      <cdr:y>1</cdr:y>
    </cdr:to>
    <cdr:pic>
      <cdr:nvPicPr>
        <cdr:cNvPr id="11" name="Рисунок 10" descr="Налоги картинки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947536" y="3730199"/>
          <a:ext cx="2998890" cy="14543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0.54141</cdr:x>
      <cdr:y>0.38897</cdr:y>
    </cdr:from>
    <cdr:to>
      <cdr:x>0.58224</cdr:x>
      <cdr:y>0.44769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85995" y="1907736"/>
          <a:ext cx="353389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1%</a:t>
          </a:r>
          <a:endParaRPr lang="ru-RU" sz="1400" b="1" dirty="0">
            <a:solidFill>
              <a:schemeClr val="bg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0.5346</cdr:x>
      <cdr:y>0.36429</cdr:y>
    </cdr:from>
    <cdr:to>
      <cdr:x>0.69625</cdr:x>
      <cdr:y>0.43078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4365266" y="2091193"/>
          <a:ext cx="1319916" cy="381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0.54106</cdr:x>
      <cdr:y>0.56716</cdr:y>
    </cdr:from>
    <cdr:to>
      <cdr:x>0.61132</cdr:x>
      <cdr:y>0.64057</cdr:y>
    </cdr:to>
    <cdr:sp macro="" textlink="">
      <cdr:nvSpPr>
        <cdr:cNvPr id="4" name="Поле 3"/>
        <cdr:cNvSpPr txBox="1"/>
      </cdr:nvSpPr>
      <cdr:spPr>
        <a:xfrm xmlns:a="http://schemas.openxmlformats.org/drawingml/2006/main">
          <a:off x="4838860" y="2736304"/>
          <a:ext cx="628357" cy="3541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</a:rPr>
            <a:t>53%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0.35587</cdr:x>
      <cdr:y>0.31343</cdr:y>
    </cdr:from>
    <cdr:to>
      <cdr:x>0.42259</cdr:x>
      <cdr:y>0.37576</cdr:y>
    </cdr:to>
    <cdr:sp macro="" textlink="">
      <cdr:nvSpPr>
        <cdr:cNvPr id="5" name="Поле 4"/>
        <cdr:cNvSpPr txBox="1"/>
      </cdr:nvSpPr>
      <cdr:spPr>
        <a:xfrm xmlns:a="http://schemas.openxmlformats.org/drawingml/2006/main">
          <a:off x="3182676" y="1512168"/>
          <a:ext cx="596698" cy="300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30%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0.54106</cdr:x>
      <cdr:y>0.16418</cdr:y>
    </cdr:from>
    <cdr:to>
      <cdr:x>0.62371</cdr:x>
      <cdr:y>0.22422</cdr:y>
    </cdr:to>
    <cdr:sp macro="" textlink="">
      <cdr:nvSpPr>
        <cdr:cNvPr id="6" name="Поле 5"/>
        <cdr:cNvSpPr txBox="1"/>
      </cdr:nvSpPr>
      <cdr:spPr>
        <a:xfrm xmlns:a="http://schemas.openxmlformats.org/drawingml/2006/main">
          <a:off x="4838860" y="792088"/>
          <a:ext cx="739165" cy="289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</a:rPr>
            <a:t>12%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0.49468</cdr:x>
      <cdr:y>0.07341</cdr:y>
    </cdr:from>
    <cdr:to>
      <cdr:x>0.52876</cdr:x>
      <cdr:y>0.09696</cdr:y>
    </cdr:to>
    <cdr:sp macro="" textlink="">
      <cdr:nvSpPr>
        <cdr:cNvPr id="7" name="Поле 6"/>
        <cdr:cNvSpPr txBox="1"/>
      </cdr:nvSpPr>
      <cdr:spPr>
        <a:xfrm xmlns:a="http://schemas.openxmlformats.org/drawingml/2006/main">
          <a:off x="4039262" y="421420"/>
          <a:ext cx="278296" cy="135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  <a:p xmlns:a="http://schemas.openxmlformats.org/drawingml/2006/main">
          <a:r>
            <a:rPr lang="ru-RU" sz="1100"/>
            <a:t>1</a:t>
          </a:r>
        </a:p>
      </cdr:txBody>
    </cdr:sp>
  </cdr:relSizeAnchor>
  <cdr:relSizeAnchor xmlns:cdr="http://schemas.openxmlformats.org/drawingml/2006/chartDrawing">
    <cdr:from>
      <cdr:x>0.46054</cdr:x>
      <cdr:y>0.14925</cdr:y>
    </cdr:from>
    <cdr:to>
      <cdr:x>0.51702</cdr:x>
      <cdr:y>0.19357</cdr:y>
    </cdr:to>
    <cdr:sp macro="" textlink="">
      <cdr:nvSpPr>
        <cdr:cNvPr id="8" name="Поле 7"/>
        <cdr:cNvSpPr txBox="1"/>
      </cdr:nvSpPr>
      <cdr:spPr>
        <a:xfrm xmlns:a="http://schemas.openxmlformats.org/drawingml/2006/main">
          <a:off x="4118780" y="720080"/>
          <a:ext cx="505119" cy="213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5%</a:t>
          </a:r>
          <a:endParaRPr lang="ru-RU" sz="1400" b="1" dirty="0"/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0.29032</cdr:x>
      <cdr:y>0.08371</cdr:y>
    </cdr:from>
    <cdr:to>
      <cdr:x>0.50806</cdr:x>
      <cdr:y>0.16742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2592288" y="504056"/>
          <a:ext cx="1944216" cy="50405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0.10484</cdr:x>
      <cdr:y>0.40789</cdr:y>
    </cdr:from>
    <cdr:to>
      <cdr:x>0.2742</cdr:x>
      <cdr:y>0.46053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36104" y="2173505"/>
          <a:ext cx="1512214" cy="2804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переоформление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0.1129</cdr:x>
      <cdr:y>0.40789</cdr:y>
    </cdr:from>
    <cdr:to>
      <cdr:x>0.26613</cdr:x>
      <cdr:y>0.40789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1008112" y="2232248"/>
          <a:ext cx="136815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0.12903</cdr:x>
      <cdr:y>0.35135</cdr:y>
    </cdr:from>
    <cdr:to>
      <cdr:x>0.23387</cdr:x>
      <cdr:y>0.40398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152128" y="1872208"/>
          <a:ext cx="936104" cy="2804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i="1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+7 737,9</a:t>
          </a:r>
          <a:endParaRPr lang="ru-RU" sz="1200" b="1" i="1" dirty="0">
            <a:ln>
              <a:noFill/>
            </a:ln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0.54032</cdr:x>
      <cdr:y>0.21053</cdr:y>
    </cdr:from>
    <cdr:to>
      <cdr:x>0.65323</cdr:x>
      <cdr:y>0.21053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4824536" y="1152128"/>
          <a:ext cx="1008112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3215E1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0.54839</cdr:x>
      <cdr:y>0.15791</cdr:y>
    </cdr:from>
    <cdr:to>
      <cdr:x>0.64516</cdr:x>
      <cdr:y>0.20798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4896544" y="864197"/>
          <a:ext cx="864096" cy="2739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300,0</a:t>
          </a:r>
          <a:endParaRPr lang="ru-RU" sz="12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0.73387</cdr:x>
      <cdr:y>0.53947</cdr:y>
    </cdr:from>
    <cdr:to>
      <cdr:x>0.84677</cdr:x>
      <cdr:y>0.53947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>
          <a:off x="6552728" y="2952328"/>
          <a:ext cx="10081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0.73387</cdr:x>
      <cdr:y>0.38158</cdr:y>
    </cdr:from>
    <cdr:to>
      <cdr:x>0.84677</cdr:x>
      <cdr:y>0.38158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>
          <a:off x="6552728" y="2088232"/>
          <a:ext cx="1008112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3215E1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0.73387</cdr:x>
      <cdr:y>0.33784</cdr:y>
    </cdr:from>
    <cdr:to>
      <cdr:x>0.85484</cdr:x>
      <cdr:y>0.39047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6552728" y="1800200"/>
          <a:ext cx="1080120" cy="2804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i="1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-10 046,5</a:t>
          </a:r>
          <a:endParaRPr lang="ru-RU" sz="1200" b="1" i="1" dirty="0">
            <a:ln>
              <a:noFill/>
            </a:ln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0.72581</cdr:x>
      <cdr:y>0.38158</cdr:y>
    </cdr:from>
    <cdr:to>
      <cdr:x>0.84677</cdr:x>
      <cdr:y>0.43421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480720" y="2088232"/>
          <a:ext cx="1080120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списано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0.73387</cdr:x>
      <cdr:y>0.47368</cdr:y>
    </cdr:from>
    <cdr:to>
      <cdr:x>0.83065</cdr:x>
      <cdr:y>0.52632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6552728" y="2592288"/>
          <a:ext cx="86409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+3 419,7</a:t>
          </a:r>
          <a:endParaRPr lang="ru-RU" sz="12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0.08871</cdr:x>
      <cdr:y>0.90541</cdr:y>
    </cdr:from>
    <cdr:to>
      <cdr:x>0.20161</cdr:x>
      <cdr:y>0.95946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792088" y="4824536"/>
          <a:ext cx="1008112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2019г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0.27419</cdr:x>
      <cdr:y>0.90541</cdr:y>
    </cdr:from>
    <cdr:to>
      <cdr:x>0.3871</cdr:x>
      <cdr:y>0.95946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2448272" y="4824536"/>
          <a:ext cx="1008112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2020г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0.44355</cdr:x>
      <cdr:y>0.90541</cdr:y>
    </cdr:from>
    <cdr:to>
      <cdr:x>0.55645</cdr:x>
      <cdr:y>0.95946</cdr:y>
    </cdr:to>
    <cdr:sp macro="" textlink="">
      <cdr:nvSpPr>
        <cdr:cNvPr id="19" name="Прямоугольник 18"/>
        <cdr:cNvSpPr/>
      </cdr:nvSpPr>
      <cdr:spPr>
        <a:xfrm xmlns:a="http://schemas.openxmlformats.org/drawingml/2006/main">
          <a:off x="3960440" y="4824536"/>
          <a:ext cx="1008112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2021г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0.62903</cdr:x>
      <cdr:y>0.90541</cdr:y>
    </cdr:from>
    <cdr:to>
      <cdr:x>0.74194</cdr:x>
      <cdr:y>0.95946</cdr:y>
    </cdr:to>
    <cdr:sp macro="" textlink="">
      <cdr:nvSpPr>
        <cdr:cNvPr id="20" name="Прямоугольник 19"/>
        <cdr:cNvSpPr/>
      </cdr:nvSpPr>
      <cdr:spPr>
        <a:xfrm xmlns:a="http://schemas.openxmlformats.org/drawingml/2006/main">
          <a:off x="5616624" y="4824536"/>
          <a:ext cx="1008112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2022г.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0.80645</cdr:x>
      <cdr:y>0.90541</cdr:y>
    </cdr:from>
    <cdr:to>
      <cdr:x>0.91935</cdr:x>
      <cdr:y>0.95946</cdr:y>
    </cdr:to>
    <cdr:sp macro="" textlink="">
      <cdr:nvSpPr>
        <cdr:cNvPr id="21" name="Прямоугольник 20"/>
        <cdr:cNvSpPr/>
      </cdr:nvSpPr>
      <cdr:spPr>
        <a:xfrm xmlns:a="http://schemas.openxmlformats.org/drawingml/2006/main">
          <a:off x="7200800" y="4824536"/>
          <a:ext cx="1008112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2023г.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41203-B00C-4901-912F-08A177E57FEB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8A338-F7CC-4786-BD16-D2899DAD5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59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A755245F-8ACC-4158-9855-3E11CEFBB720}" type="slidenum">
              <a:rPr lang="ru-RU" altLang="ru-RU">
                <a:solidFill>
                  <a:prstClr val="black"/>
                </a:solidFill>
                <a:latin typeface="Calibri" pitchFamily="34" charset="0"/>
              </a:rPr>
              <a:pPr/>
              <a:t>6</a:t>
            </a:fld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06B39D11-872F-4D9D-AF11-197A88ECD39F}" type="slidenum">
              <a:rPr lang="ru-RU" altLang="ru-RU">
                <a:solidFill>
                  <a:prstClr val="black"/>
                </a:solidFill>
                <a:latin typeface="Calibri" pitchFamily="34" charset="0"/>
              </a:rPr>
              <a:pPr/>
              <a:t>8</a:t>
            </a:fld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926B-294E-43DA-9EAD-99EA9460141C}" type="slidenum">
              <a:rPr lang="ru-RU" altLang="ru-RU" smtClean="0">
                <a:solidFill>
                  <a:prstClr val="black"/>
                </a:solidFill>
              </a:rPr>
              <a:pPr/>
              <a:t>11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2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3EADE06-2487-4238-90FD-B54096B7E54C}" type="slidenum">
              <a:rPr lang="ru-RU" altLang="ru-RU" smtClean="0"/>
              <a:pPr>
                <a:defRPr/>
              </a:pPr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3EADE06-2487-4238-90FD-B54096B7E54C}" type="slidenum">
              <a:rPr lang="ru-RU" altLang="ru-RU" smtClean="0"/>
              <a:pPr>
                <a:defRPr/>
              </a:pPr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5A4ED-0D4E-4B9B-9EA9-4799F146309B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716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76B91F-525D-4763-997D-4E1D6A9C8FD4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6B91F-525D-4763-997D-4E1D6A9C8FD4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6B91F-525D-4763-997D-4E1D6A9C8FD4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6B91F-525D-4763-997D-4E1D6A9C8FD4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6B91F-525D-4763-997D-4E1D6A9C8FD4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6B91F-525D-4763-997D-4E1D6A9C8FD4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6B91F-525D-4763-997D-4E1D6A9C8FD4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6B91F-525D-4763-997D-4E1D6A9C8FD4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6B91F-525D-4763-997D-4E1D6A9C8FD4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E76B91F-525D-4763-997D-4E1D6A9C8FD4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76B91F-525D-4763-997D-4E1D6A9C8FD4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E76B91F-525D-4763-997D-4E1D6A9C8FD4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FCB33D-7E35-4619-A114-ECD1FC185C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5.wdp"/><Relationship Id="rId9" Type="http://schemas.microsoft.com/office/2007/relationships/diagramDrawing" Target="../diagrams/drawing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8.png"/><Relationship Id="rId4" Type="http://schemas.openxmlformats.org/officeDocument/2006/relationships/diagramData" Target="../diagrams/data4.xml"/><Relationship Id="rId9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fin04@govirk.r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ribaikal.ru/typo3temp/pics/abd8a3ea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00166" y="442009"/>
            <a:ext cx="712879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Управление по финансам и налогам </a:t>
            </a:r>
            <a:r>
              <a:rPr lang="ru-RU" dirty="0" err="1">
                <a:ln>
                  <a:solidFill>
                    <a:srgbClr val="7030A0"/>
                  </a:solidFill>
                </a:ln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</a:t>
            </a:r>
          </a:p>
        </p:txBody>
      </p:sp>
      <p:pic>
        <p:nvPicPr>
          <p:cNvPr id="10" name="Рисунок 9" descr="D:\Doc\IBN Полученные файлы\школа2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79" y="3885935"/>
            <a:ext cx="4674913" cy="2163498"/>
          </a:xfrm>
          <a:prstGeom prst="rect">
            <a:avLst/>
          </a:prstGeom>
          <a:noFill/>
          <a:ln>
            <a:noFill/>
          </a:ln>
          <a:effectLst>
            <a:softEdge rad="215900"/>
          </a:effectLst>
        </p:spPr>
      </p:pic>
      <p:pic>
        <p:nvPicPr>
          <p:cNvPr id="1026" name="Picture 2" descr="https://zima-info.ru/media/resized/N8V_Rl5OMg3o1bmTc5AfmjNQtSn9kDgbxoN2MK8eTb4/rs:fit:730/aHR0cHM6Ly96aW1h/LWluZm8ucnUvbWVk/aWEvcHJvamVjdF9z/bWlfMjYwL2YzL2M2/LzI0L2RjLzE5LzVm/LzAtMDItMDUtZGQ2/MGE2ZjQzMTM3ZDE5/MzM0ZDY4OWUwYjg5/ZDQyN2JjYTJmOTU0/ZGU0MzZlZGEzZjU0/MGU1OTMxNDM0MTEw/Zl82ODRiMjEyYzRj/ZWNjMjZmLmpwZw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491" y="1628800"/>
            <a:ext cx="4017844" cy="2257135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D:\Рабочий стол\фото площадь мкр Ангарский\IMG_20221123_153955_67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85935"/>
            <a:ext cx="3991504" cy="2163498"/>
          </a:xfrm>
          <a:prstGeom prst="rect">
            <a:avLst/>
          </a:prstGeom>
          <a:noFill/>
          <a:ln>
            <a:noFill/>
          </a:ln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https://i.mycdn.me/i?r=AyH4iRPQ2q0otWIFepML2LxR5xnSwm2JMALBhOS1s6va5Q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79" y="1461036"/>
            <a:ext cx="4608512" cy="2784938"/>
          </a:xfrm>
          <a:prstGeom prst="rect">
            <a:avLst/>
          </a:prstGeom>
          <a:noFill/>
          <a:ln>
            <a:noFill/>
          </a:ln>
          <a:effectLst>
            <a:softEdge rad="3048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843808" y="2082523"/>
            <a:ext cx="3744416" cy="31212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</a:t>
            </a:r>
          </a:p>
          <a:p>
            <a:pPr algn="ctr">
              <a:defRPr/>
            </a:pPr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 ИСПОЛНЕНИИ </a:t>
            </a:r>
          </a:p>
          <a:p>
            <a:pPr algn="ctr">
              <a:defRPr/>
            </a:pPr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ЗИМИНСКОГО</a:t>
            </a:r>
          </a:p>
          <a:p>
            <a:pPr algn="ctr">
              <a:defRPr/>
            </a:pPr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МУНИЦИПАЛЬНОГО </a:t>
            </a:r>
          </a:p>
          <a:p>
            <a:pPr algn="ctr">
              <a:defRPr/>
            </a:pPr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defRPr/>
            </a:pPr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59462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5" y="214290"/>
            <a:ext cx="900864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СТРУКТУРА  БЕЗВОЗМЕЗДНЫХ ПОСТУПЛЕНИЙ </a:t>
            </a:r>
            <a:r>
              <a:rPr lang="ru-RU" b="1" dirty="0" smtClean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ОТ ДРУГИХ БЮДЖЕТОВ БЮДЖЕТНОЙ СИСТЕМЫ В БЮДЖЕТ ЗГМО </a:t>
            </a: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ЗА </a:t>
            </a:r>
            <a:r>
              <a:rPr lang="ru-RU" b="1" dirty="0" smtClean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2023 </a:t>
            </a: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г., тыс.руб.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265182"/>
              </p:ext>
            </p:extLst>
          </p:nvPr>
        </p:nvGraphicFramePr>
        <p:xfrm>
          <a:off x="714374" y="928688"/>
          <a:ext cx="5929314" cy="85250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339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92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18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4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42044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91433" marR="91433" marT="45487" marB="454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План</a:t>
                      </a:r>
                    </a:p>
                    <a:p>
                      <a:pPr algn="ctr"/>
                      <a:r>
                        <a:rPr lang="ru-RU" sz="1100" dirty="0" smtClean="0"/>
                        <a:t>2023 года</a:t>
                      </a:r>
                      <a:endParaRPr lang="ru-RU" sz="1100" dirty="0"/>
                    </a:p>
                  </a:txBody>
                  <a:tcPr marL="91433" marR="91433" marT="45487" marB="454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Факт </a:t>
                      </a:r>
                    </a:p>
                    <a:p>
                      <a:pPr algn="ctr"/>
                      <a:r>
                        <a:rPr lang="ru-RU" sz="1100" dirty="0" smtClean="0"/>
                        <a:t>2023 года</a:t>
                      </a:r>
                      <a:endParaRPr lang="ru-RU" sz="1100" dirty="0"/>
                    </a:p>
                  </a:txBody>
                  <a:tcPr marL="91433" marR="91433" marT="45487" marB="454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исполнения</a:t>
                      </a:r>
                      <a:endParaRPr lang="ru-RU" sz="1100" dirty="0"/>
                    </a:p>
                  </a:txBody>
                  <a:tcPr marL="91433" marR="91433" marT="45487" marB="4548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2044"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/>
                        <a:t>Безвозмездные поступления</a:t>
                      </a:r>
                      <a:endParaRPr lang="ru-RU" sz="1100" b="1" dirty="0"/>
                    </a:p>
                  </a:txBody>
                  <a:tcPr marL="91433" marR="91433" marT="45487" marB="454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2 873 589</a:t>
                      </a:r>
                      <a:endParaRPr lang="ru-RU" sz="1100" b="1" dirty="0"/>
                    </a:p>
                  </a:txBody>
                  <a:tcPr marL="91433" marR="91433" marT="45487" marB="45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2 535 118</a:t>
                      </a:r>
                      <a:endParaRPr lang="ru-RU" sz="1100" b="1" dirty="0"/>
                    </a:p>
                  </a:txBody>
                  <a:tcPr marL="91433" marR="91433" marT="45487" marB="45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88</a:t>
                      </a:r>
                      <a:endParaRPr lang="ru-RU" sz="1100" b="1" dirty="0"/>
                    </a:p>
                  </a:txBody>
                  <a:tcPr marL="91433" marR="91433" marT="45487" marB="45487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409" name="Рисунок 12" descr="https://u-f.ru/sites/default/files/kredi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5215" y="980728"/>
            <a:ext cx="210093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479361672"/>
              </p:ext>
            </p:extLst>
          </p:nvPr>
        </p:nvGraphicFramePr>
        <p:xfrm>
          <a:off x="93180" y="1844824"/>
          <a:ext cx="894331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093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66628085"/>
              </p:ext>
            </p:extLst>
          </p:nvPr>
        </p:nvGraphicFramePr>
        <p:xfrm>
          <a:off x="179512" y="908720"/>
          <a:ext cx="8786811" cy="566051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53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98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29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5598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Наименование</a:t>
                      </a:r>
                      <a:r>
                        <a:rPr lang="ru-RU" sz="1200" b="1" baseline="0" dirty="0" smtClean="0"/>
                        <a:t> </a:t>
                      </a:r>
                      <a:endParaRPr lang="ru-RU" sz="1200" b="1" dirty="0"/>
                    </a:p>
                  </a:txBody>
                  <a:tcPr marL="91447" marR="91447" marT="45729" marB="45729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Исполнение </a:t>
                      </a:r>
                    </a:p>
                    <a:p>
                      <a:pPr algn="ctr"/>
                      <a:r>
                        <a:rPr lang="ru-RU" sz="1200" b="1" dirty="0" smtClean="0"/>
                        <a:t>за 2022 год</a:t>
                      </a:r>
                      <a:endParaRPr lang="ru-RU" sz="1200" b="1" dirty="0"/>
                    </a:p>
                  </a:txBody>
                  <a:tcPr marL="91447" marR="91447" marT="45729" marB="45729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План</a:t>
                      </a:r>
                      <a:r>
                        <a:rPr lang="ru-RU" sz="1200" b="1" baseline="0" dirty="0" smtClean="0"/>
                        <a:t>             </a:t>
                      </a:r>
                    </a:p>
                    <a:p>
                      <a:pPr algn="ctr"/>
                      <a:r>
                        <a:rPr lang="ru-RU" sz="1200" b="1" baseline="0" dirty="0" smtClean="0"/>
                        <a:t>  на 2023 год</a:t>
                      </a:r>
                      <a:endParaRPr lang="ru-RU" sz="1200" b="1" dirty="0"/>
                    </a:p>
                  </a:txBody>
                  <a:tcPr marL="91447" marR="91447" marT="45729" marB="45729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Исполнение за  2023 год</a:t>
                      </a:r>
                      <a:endParaRPr lang="ru-RU" sz="1200" b="1" dirty="0"/>
                    </a:p>
                  </a:txBody>
                  <a:tcPr marL="91447" marR="91447" marT="45729" marB="45729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% исполне-ния годовых показателей</a:t>
                      </a:r>
                      <a:endParaRPr lang="ru-RU" sz="1200" b="1" dirty="0"/>
                    </a:p>
                  </a:txBody>
                  <a:tcPr marL="91447" marR="91447" marT="45729" marB="45729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Темп роста/снижения доходов 2023/2022 гг.</a:t>
                      </a:r>
                      <a:endParaRPr lang="ru-RU" sz="1200" b="1" dirty="0"/>
                    </a:p>
                  </a:txBody>
                  <a:tcPr marL="91447" marR="91447" marT="45729" marB="45729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5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</a:rPr>
                        <a:t>%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47" marR="91447" marT="45729" marB="4572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</a:rPr>
                        <a:t>сумма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47" marR="91447" marT="45729" marB="45729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Безвозмездные поступления – всего, </a:t>
                      </a:r>
                    </a:p>
                    <a:p>
                      <a:pPr algn="ctr"/>
                      <a:r>
                        <a:rPr lang="ru-RU" sz="1200" b="1" dirty="0" smtClean="0"/>
                        <a:t>в т. ч.:</a:t>
                      </a:r>
                      <a:endParaRPr lang="ru-RU" sz="1200" b="1" dirty="0"/>
                    </a:p>
                  </a:txBody>
                  <a:tcPr marL="91447" marR="91447" marT="45729" marB="45729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2 398 094,1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2 873 588,9</a:t>
                      </a:r>
                      <a:endParaRPr lang="ru-RU" sz="1200" b="1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2 534 778,5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136 684,4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Дотации</a:t>
                      </a:r>
                      <a:endParaRPr lang="ru-RU" sz="1200" b="1" dirty="0"/>
                    </a:p>
                  </a:txBody>
                  <a:tcPr marL="91447" marR="91447" marT="45729" marB="4572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268 380,0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329 820,4</a:t>
                      </a:r>
                    </a:p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329 820,4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61 440,4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Субсидии</a:t>
                      </a:r>
                      <a:endParaRPr lang="ru-RU" sz="1200" b="1" dirty="0"/>
                    </a:p>
                  </a:txBody>
                  <a:tcPr marL="91447" marR="91447" marT="45729" marB="4572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1 407 476,8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1 643 273,1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1 331 832,8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-75 644,0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Субвенции</a:t>
                      </a:r>
                      <a:endParaRPr lang="ru-RU" sz="1200" b="1" dirty="0"/>
                    </a:p>
                  </a:txBody>
                  <a:tcPr marL="91447" marR="91447" marT="45729" marB="4572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695 859,6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777 136,0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750 196,7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54 337,1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Иные МБТ</a:t>
                      </a:r>
                      <a:endParaRPr lang="ru-RU" sz="1200" b="1" dirty="0"/>
                    </a:p>
                  </a:txBody>
                  <a:tcPr marL="91447" marR="91447" marT="45729" marB="4572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29 672,4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123 359,4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123 268,4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 4 раза больше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93 596,0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35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Прочие безвозмездные поступления и доходы от возврата остатков субсидий, субвенций и иных МБТ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60,2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37,4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+mj-lt"/>
                      </a:endParaRPr>
                    </a:p>
                    <a:p>
                      <a:pPr algn="ctr"/>
                      <a:endParaRPr lang="ru-RU" sz="1200" b="1" dirty="0" smtClean="0">
                        <a:latin typeface="+mj-lt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marL="91447" marR="91447" marT="45729" marB="4572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+mj-lt"/>
                      </a:endParaRPr>
                    </a:p>
                    <a:p>
                      <a:pPr algn="ctr"/>
                      <a:endParaRPr lang="ru-RU" sz="1200" b="1" dirty="0" smtClean="0">
                        <a:latin typeface="+mj-lt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62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marL="91447" marR="91447" marT="45729" marB="4572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-22,8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6114">
                <a:tc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Возврат МБТ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9" marB="4572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-3 354,9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-377,2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+mj-lt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marL="91447" marR="91447" marT="45729" marB="4572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+mj-lt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marL="91447" marR="91447" marT="45729" marB="4572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2 977,7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48680"/>
          </a:xfr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Зиминского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муниципального образования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88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16632"/>
            <a:ext cx="88569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исполнения расходов бюджета ЗГМО за </a:t>
            </a:r>
            <a:r>
              <a:rPr lang="ru-RU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b="1" dirty="0" err="1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b="1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.            </a:t>
            </a:r>
            <a:r>
              <a:rPr lang="ru-RU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b="1" dirty="0" err="1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b="1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основным функциям, тыс</a:t>
            </a:r>
            <a:r>
              <a:rPr lang="ru-RU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b="1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502576"/>
              </p:ext>
            </p:extLst>
          </p:nvPr>
        </p:nvGraphicFramePr>
        <p:xfrm>
          <a:off x="251520" y="764708"/>
          <a:ext cx="8712967" cy="5807706"/>
        </p:xfrm>
        <a:graphic>
          <a:graphicData uri="http://schemas.openxmlformats.org/drawingml/2006/table">
            <a:tbl>
              <a:tblPr/>
              <a:tblGrid>
                <a:gridCol w="5184576"/>
                <a:gridCol w="1368152"/>
                <a:gridCol w="1152128"/>
                <a:gridCol w="1008111"/>
              </a:tblGrid>
              <a:tr h="792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за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               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Рост(+), снижение(-)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136 519,8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182 115,7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45 595,9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2 380,5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3 236,6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6 648,9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8 388,7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1 739,8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121 292,9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140 296,9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19 004,0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604 917,4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1 088 695,1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483 777,7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3 511,8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6 093,3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2 581,5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1 561 430,9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1 126 965,7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-434 465,2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72 024,5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83 861,9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11 837,4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59 934,8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28 734,2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-31 200,6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90 054,3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179 546,0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89 491,7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8 776,7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4 089,8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-4 686,9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2 667 728,3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2 852 087,1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184 358,8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1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686340"/>
              </p:ext>
            </p:extLst>
          </p:nvPr>
        </p:nvGraphicFramePr>
        <p:xfrm>
          <a:off x="107504" y="1052736"/>
          <a:ext cx="8928992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188640"/>
            <a:ext cx="856895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Удельный вес видов расходов в общем объеме расходов бюджета ЗГМО в 2023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5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426206" y="2252278"/>
            <a:ext cx="2538282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7864" y="1137763"/>
            <a:ext cx="3078342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6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социальной направленности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108262"/>
            <a:ext cx="2880320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Жилищно-коммунальное</a:t>
            </a:r>
            <a:r>
              <a:rPr lang="ru-RU" i="1" dirty="0">
                <a:solidFill>
                  <a:prstClr val="white"/>
                </a:solidFill>
                <a:latin typeface="Trebuchet MS"/>
              </a:rPr>
              <a:t> 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хозяйство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40152" y="4509120"/>
            <a:ext cx="2376264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Прочие расходы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4509120"/>
            <a:ext cx="3168352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14275"/>
              </p:ext>
            </p:extLst>
          </p:nvPr>
        </p:nvGraphicFramePr>
        <p:xfrm>
          <a:off x="3114113" y="1270822"/>
          <a:ext cx="3312093" cy="2466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245537"/>
              </p:ext>
            </p:extLst>
          </p:nvPr>
        </p:nvGraphicFramePr>
        <p:xfrm>
          <a:off x="0" y="2480028"/>
          <a:ext cx="360040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308509"/>
              </p:ext>
            </p:extLst>
          </p:nvPr>
        </p:nvGraphicFramePr>
        <p:xfrm>
          <a:off x="5721870" y="2504306"/>
          <a:ext cx="3563657" cy="21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949281"/>
              </p:ext>
            </p:extLst>
          </p:nvPr>
        </p:nvGraphicFramePr>
        <p:xfrm>
          <a:off x="4644008" y="4437112"/>
          <a:ext cx="4158213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900142"/>
              </p:ext>
            </p:extLst>
          </p:nvPr>
        </p:nvGraphicFramePr>
        <p:xfrm>
          <a:off x="1043608" y="4725144"/>
          <a:ext cx="3600400" cy="2317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179512" y="260648"/>
            <a:ext cx="8928992" cy="5760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Расходы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ЗГМО за 2022-2023 </a:t>
            </a:r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г.г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по видам экономической направленности, млн. руб.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0836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55576" y="188640"/>
            <a:ext cx="7704856" cy="1152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b="1" i="1" u="sng" dirty="0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Удельный вес программных расходов бюджета </a:t>
            </a:r>
            <a:r>
              <a:rPr lang="ru-RU" sz="2000" b="1" i="1" u="sng" dirty="0" err="1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sz="2000" b="1" i="1" u="sng" dirty="0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</a:t>
            </a:r>
          </a:p>
          <a:p>
            <a:pPr lvl="0" algn="ctr">
              <a:defRPr/>
            </a:pPr>
            <a:r>
              <a:rPr lang="ru-RU" sz="2000" b="1" i="1" u="sng" dirty="0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i="1" u="sng" dirty="0" smtClean="0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2023 году (</a:t>
            </a:r>
            <a:r>
              <a:rPr lang="ru-RU" sz="2000" b="1" i="1" u="sng" dirty="0" err="1" smtClean="0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i="1" u="sng" dirty="0" smtClean="0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000" b="1" i="1" u="sng" dirty="0">
              <a:solidFill>
                <a:srgbClr val="F1412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248656"/>
              </p:ext>
            </p:extLst>
          </p:nvPr>
        </p:nvGraphicFramePr>
        <p:xfrm>
          <a:off x="395536" y="1340768"/>
          <a:ext cx="820891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622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188640"/>
            <a:ext cx="864096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260648"/>
            <a:ext cx="8064896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Распределение доходов       </a:t>
            </a:r>
          </a:p>
          <a:p>
            <a:pPr algn="ctr"/>
            <a:r>
              <a:rPr lang="ru-RU" sz="2000" b="1" i="1" u="sng" dirty="0" smtClean="0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 (налоговые, неналоговые, дотации, субсидия на </a:t>
            </a:r>
            <a:r>
              <a:rPr lang="ru-RU" sz="2000" b="1" i="1" u="sng" dirty="0" err="1" smtClean="0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зар.плату</a:t>
            </a:r>
            <a:r>
              <a:rPr lang="ru-RU" sz="2000" b="1" i="1" u="sng" dirty="0" smtClean="0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b="1" i="1" u="sng" dirty="0" err="1" smtClean="0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i="1" u="sng" dirty="0" smtClean="0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u="sng" dirty="0">
              <a:solidFill>
                <a:srgbClr val="3215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3429000"/>
            <a:ext cx="8568952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доходов       </a:t>
            </a:r>
          </a:p>
          <a:p>
            <a:pPr algn="ctr"/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(налоговые, неналоговые, дотации, субсидия на </a:t>
            </a:r>
            <a:r>
              <a:rPr lang="ru-RU" b="1" i="1" u="sng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зар.плату</a:t>
            </a:r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за 2023 год, руб.</a:t>
            </a:r>
            <a:endParaRPr lang="ru-RU" b="1" i="1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147249"/>
              </p:ext>
            </p:extLst>
          </p:nvPr>
        </p:nvGraphicFramePr>
        <p:xfrm>
          <a:off x="467544" y="1268760"/>
          <a:ext cx="7992887" cy="194421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457482"/>
                <a:gridCol w="1566037"/>
                <a:gridCol w="1647389"/>
                <a:gridCol w="1321979"/>
              </a:tblGrid>
              <a:tr h="334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2022г.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2023г.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87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сумма расходов, в </a:t>
                      </a:r>
                      <a:r>
                        <a:rPr lang="ru-RU" sz="16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: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611 430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720 335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87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оплаты труда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337 322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400 429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118,7%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187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Коммунальные платежи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59 862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62 283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187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84 997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54 676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64,3%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34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расходы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129 249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202 947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157,0%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055860"/>
              </p:ext>
            </p:extLst>
          </p:nvPr>
        </p:nvGraphicFramePr>
        <p:xfrm>
          <a:off x="508914" y="4094357"/>
          <a:ext cx="809553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311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5212" y="44624"/>
            <a:ext cx="8568952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solidFill>
                  <a:srgbClr val="3215E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муниципальных программ                                                                          </a:t>
            </a:r>
            <a:r>
              <a:rPr lang="ru-RU" b="1" i="1" dirty="0" err="1">
                <a:solidFill>
                  <a:srgbClr val="3215E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Зиминского</a:t>
            </a:r>
            <a:r>
              <a:rPr lang="ru-RU" b="1" i="1" dirty="0">
                <a:solidFill>
                  <a:srgbClr val="3215E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муниципального образования за </a:t>
            </a:r>
            <a:r>
              <a:rPr lang="ru-RU" b="1" i="1" dirty="0" smtClean="0">
                <a:solidFill>
                  <a:srgbClr val="3215E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i="1" dirty="0">
                <a:solidFill>
                  <a:srgbClr val="3215E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 (</a:t>
            </a:r>
            <a:r>
              <a:rPr lang="ru-RU" b="1" i="1" dirty="0" err="1">
                <a:solidFill>
                  <a:srgbClr val="3215E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b="1" i="1" dirty="0">
                <a:solidFill>
                  <a:srgbClr val="3215E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b="1" i="1" dirty="0">
              <a:solidFill>
                <a:srgbClr val="3215E1"/>
              </a:solidFill>
              <a:effectLst/>
              <a:latin typeface="Trebuchet M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205771"/>
              </p:ext>
            </p:extLst>
          </p:nvPr>
        </p:nvGraphicFramePr>
        <p:xfrm>
          <a:off x="255212" y="764704"/>
          <a:ext cx="8709277" cy="5904656"/>
        </p:xfrm>
        <a:graphic>
          <a:graphicData uri="http://schemas.openxmlformats.org/drawingml/2006/table">
            <a:tbl>
              <a:tblPr firstRow="1" firstCol="1" lastCol="1" bandRow="1"/>
              <a:tblGrid>
                <a:gridCol w="365937"/>
                <a:gridCol w="4670931"/>
                <a:gridCol w="1476793"/>
                <a:gridCol w="1244183"/>
                <a:gridCol w="951433"/>
              </a:tblGrid>
              <a:tr h="441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Плановые назначения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Фактическое исполнение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исполнения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59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"Молодежная политика" на 2020-2024 гг.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51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"Развитие культуры" на 2020-2024 гг.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110 283,5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109 856,5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5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"Развитие  физической культуры и спорта" на 2020-2024гг.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173 066,0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172 686,9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51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"Социальная поддержка населения" на 2020-2024гг.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21 369,9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21 283,6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8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"Жилищно-коммунальное хозяйство" на 2020-2024гг.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451 595,6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395 142,8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"Обеспечение населения города доступным жильем" на 2020-2024гг.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807 547,1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551 541,5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8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"Развитие дорожного хозяйства" на 2020-2024гг.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143 167,9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141 776,8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45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"Содействие развитию малого и среднего предпринимательства г.Зимы" 2020-2024гг.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65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"Охрана труда" на 2020-2024гг.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1 544,0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1 525,8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36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"Безопасность"  на 2020-2024гг.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11 980,7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11 571,2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"Формирование современной городской среды ЗГМО" на 2020-2024гг.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109 865,4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109 713,0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4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"Развитие образования" на 2020-2024 гг.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1 086 168,2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1 058 563,0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68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"Оказание содействия по сохранению и улучшению здоровья населения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г.Зимы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 на 2020-2024гг.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17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"Охрана окружающей среды ЗГМО"  на 2020-2024 гг.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28 602,5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27 221,1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48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"Территориальное планирование и обеспечение градостроительной документации на территории ЗГМО"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56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2 946 758,5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2 602 214,0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7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http://rcro.tomsk.ru/wp-content/uploads/2016/03/000244181_1-b64ec4d56a290311b0a8a674e8fb9a5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3312046" cy="26809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5323725" y="20264"/>
            <a:ext cx="3357586" cy="3143248"/>
          </a:xfrm>
          <a:prstGeom prst="ellips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624 963,1</a:t>
            </a:r>
            <a:endParaRPr lang="ru-RU" sz="20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Овал 11"/>
          <p:cNvSpPr/>
          <p:nvPr/>
        </p:nvSpPr>
        <p:spPr>
          <a:xfrm>
            <a:off x="5214942" y="2643182"/>
            <a:ext cx="3214710" cy="307183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359 818,1</a:t>
            </a:r>
            <a:endParaRPr lang="ru-RU" sz="2000" b="1" i="1" u="sng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42910" y="4643422"/>
            <a:ext cx="2428892" cy="2214578"/>
          </a:xfrm>
          <a:prstGeom prst="ellipse">
            <a:avLst/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Обеспечение функций управления      в сфере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22 809,6</a:t>
            </a:r>
            <a:endParaRPr lang="ru-RU" b="1" i="1" u="sng" dirty="0"/>
          </a:p>
        </p:txBody>
      </p:sp>
      <p:sp>
        <p:nvSpPr>
          <p:cNvPr id="14" name="Овал 13"/>
          <p:cNvSpPr/>
          <p:nvPr/>
        </p:nvSpPr>
        <p:spPr>
          <a:xfrm>
            <a:off x="2857488" y="4071942"/>
            <a:ext cx="3000396" cy="278605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 в сфере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50 972,2</a:t>
            </a:r>
            <a:endParaRPr lang="ru-RU" sz="20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850" y="115888"/>
            <a:ext cx="8496300" cy="369887"/>
          </a:xfrm>
          <a:prstGeom prst="rect">
            <a:avLst/>
          </a:prstGeom>
        </p:spPr>
        <p:txBody>
          <a:bodyPr>
            <a:spAutoFit/>
            <a:scene3d>
              <a:camera prst="perspective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u="sng" dirty="0">
              <a:ln>
                <a:solidFill>
                  <a:srgbClr val="451ED2"/>
                </a:solidFill>
              </a:ln>
              <a:solidFill>
                <a:schemeClr val="accent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44" name="Picture 29" descr="https://avatars.mds.yandex.net/get-pdb/1534889/8aa0ae6e-67af-4349-93e5-0490cd15e1eb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572000"/>
            <a:ext cx="12493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043608" y="45477"/>
            <a:ext cx="4286280" cy="2143140"/>
          </a:xfrm>
          <a:prstGeom prst="roundRect">
            <a:avLst/>
          </a:prstGeom>
          <a:solidFill>
            <a:srgbClr val="FF33CC"/>
          </a:solidFill>
          <a:effectLst>
            <a:glow rad="228600">
              <a:schemeClr val="accent6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«Развитие образования»   на 2020-2024г.г.                                                 </a:t>
            </a:r>
            <a:r>
              <a:rPr lang="ru-RU" b="1" i="1" u="sng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1 058 563,0 тыс</a:t>
            </a:r>
            <a:r>
              <a:rPr lang="ru-RU" b="1" i="1" u="sng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руб.)</a:t>
            </a:r>
          </a:p>
        </p:txBody>
      </p:sp>
      <p:sp>
        <p:nvSpPr>
          <p:cNvPr id="2" name="AutoShape 2" descr="https://pegas.bsu.edu.ru/pluginfile.php/1138919/course/overviewfiles/2222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32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44624"/>
            <a:ext cx="5328592" cy="1328023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«Молодежная политика» на 2020-2024 гг. 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( 500,8 тыс</a:t>
            </a:r>
            <a:r>
              <a:rPr lang="ru-RU" b="1" i="1" u="sng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исполнено по подпрограммам: </a:t>
            </a:r>
            <a:endParaRPr lang="ru-RU" i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07388229"/>
              </p:ext>
            </p:extLst>
          </p:nvPr>
        </p:nvGraphicFramePr>
        <p:xfrm>
          <a:off x="107504" y="1844824"/>
          <a:ext cx="468052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4788024" y="3081536"/>
            <a:ext cx="4355976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«Содействие развитию малого и среднего предпринимательства г. Зимы на 2020-2024 гг. </a:t>
            </a:r>
            <a:r>
              <a:rPr lang="ru-RU" b="1" i="1" u="sng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210,0 </a:t>
            </a:r>
            <a:r>
              <a:rPr lang="ru-RU" b="1" i="1" u="sng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сновное мероприятие (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.):</a:t>
            </a:r>
            <a:endParaRPr lang="ru-RU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06865350"/>
              </p:ext>
            </p:extLst>
          </p:nvPr>
        </p:nvGraphicFramePr>
        <p:xfrm>
          <a:off x="4788024" y="4653136"/>
          <a:ext cx="4355976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Picture 4" descr="http://inzoloto.ru/wp-content/uploads/2014/07/1253096661phpERTpjO1-1024x76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1206980">
            <a:off x="5684539" y="322448"/>
            <a:ext cx="2969586" cy="222719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AutoShape 2" descr="https://tatarstan.ru/file/news/761_n1989184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s://tatarstan.ru/file/news/761_n1989184_bi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9" y="4840115"/>
            <a:ext cx="4369190" cy="1800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27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35292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самоуправления.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средства, за исключением средств, являющихся источниками финансирования дефицита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бюджета.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бюджета.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превышение расходов бюджета над 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доходами.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превышение доходов бюджета над 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расходами.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67544" y="116632"/>
            <a:ext cx="8280920" cy="93501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«Развитие культуры» на 2020-2024 гг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u="sng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( 109 856,5 тыс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u="sng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сполнено по подпрограммам (тыс.руб.):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79" t="9020"/>
          <a:stretch/>
        </p:blipFill>
        <p:spPr bwMode="auto">
          <a:xfrm rot="21159622">
            <a:off x="-20916" y="1515389"/>
            <a:ext cx="5310062" cy="541270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761350268"/>
              </p:ext>
            </p:extLst>
          </p:nvPr>
        </p:nvGraphicFramePr>
        <p:xfrm>
          <a:off x="3707904" y="1340768"/>
          <a:ext cx="51125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Овал 1"/>
          <p:cNvSpPr/>
          <p:nvPr/>
        </p:nvSpPr>
        <p:spPr>
          <a:xfrm>
            <a:off x="3851920" y="1556792"/>
            <a:ext cx="1512168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9 195,8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333328" y="2348880"/>
            <a:ext cx="1512168" cy="79208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12 982,6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99992" y="3212976"/>
            <a:ext cx="1440160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5 763,1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61847" y="4077072"/>
            <a:ext cx="1458162" cy="75769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52 395,2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427984" y="4941168"/>
            <a:ext cx="1417512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25 430,0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067944" y="5733256"/>
            <a:ext cx="1368152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4 089,8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9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8" name="Picture 8" descr="https://main-cdn.sbermegamarket.ru/hlr-system/107/667/400/182/511/41/600004381760b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51544">
            <a:off x="7382686" y="2652689"/>
            <a:ext cx="1875716" cy="27146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6564" name="Picture 4" descr="https://thumbs.dreamstime.com/b/%D1%87%D0%B5%D1%80%D0%BD%D0%BE-%D0%B1%D0%B5%D0%BB%D1%8B%D0%B9-%D1%84%D1%83%D1%82%D0%B1%D0%BE%D0%BB%D1%8C%D0%BD%D1%8B%D0%B9-%D0%BC%D1%8F%D1%87-%D1%81-%D1%82%D0%B2%D0%BE%D1%80%D1%87%D0%B5%D1%81%D0%BA%D0%B8%D0%BC%D0%B8-%D1%8D%D0%BB%D0%B5%D0%BC%D0%B5%D0%BD%D1%82%D0%B0%D0%BC%D0%B8-%D0%B4%D0%B8%D0%B7%D0%B0%D0%B9%D0%BD%D0%B0-115757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071810"/>
            <a:ext cx="4286280" cy="350046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6494646"/>
              </p:ext>
            </p:extLst>
          </p:nvPr>
        </p:nvGraphicFramePr>
        <p:xfrm>
          <a:off x="142844" y="857232"/>
          <a:ext cx="9001156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85720" y="214290"/>
            <a:ext cx="8572560" cy="100013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физической культуры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исполнено –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172 686,9 тыс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66566" name="Picture 6" descr="https://main-cdn.sbermegamarket.ru/hlr-system/107/757/061/482/511/44/600004381853b0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013463">
            <a:off x="285720" y="4714885"/>
            <a:ext cx="1357322" cy="180931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26633" name="Picture 10" descr="https://education.vita-travel.com/wp-content/uploads/2019/06/liga-sport-2-1600x68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8"/>
          <a:stretch>
            <a:fillRect/>
          </a:stretch>
        </p:blipFill>
        <p:spPr bwMode="auto">
          <a:xfrm>
            <a:off x="0" y="1571625"/>
            <a:ext cx="37814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32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images.hub.ldpr.ru/display?path=media/images/komi/1d029f3d303fcfbcf79e9db447709df8a8ade27cbaa41c3b4f3244fd656e21dd.jpg&amp;op=resize&amp;h=6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13"/>
          <a:stretch/>
        </p:blipFill>
        <p:spPr bwMode="auto">
          <a:xfrm rot="360706">
            <a:off x="4716016" y="116632"/>
            <a:ext cx="3499906" cy="26298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116632"/>
            <a:ext cx="4176464" cy="1224136"/>
          </a:xfrm>
          <a:prstGeom prst="roundRect">
            <a:avLst/>
          </a:prstGeom>
          <a:solidFill>
            <a:srgbClr val="FF99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«Жилищно-коммунальное хозяйство»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2020-2024 гг.  </a:t>
            </a:r>
            <a:r>
              <a:rPr lang="ru-RU" sz="16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(395 142,8 тыс</a:t>
            </a:r>
            <a:r>
              <a:rPr lang="ru-RU" sz="16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6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сполнено по подпрограммам: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16719460"/>
              </p:ext>
            </p:extLst>
          </p:nvPr>
        </p:nvGraphicFramePr>
        <p:xfrm>
          <a:off x="-2671" y="1370242"/>
          <a:ext cx="7596336" cy="5077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5787225" y="2965123"/>
            <a:ext cx="3240360" cy="1728192"/>
          </a:xfrm>
          <a:prstGeom prst="roundRect">
            <a:avLst/>
          </a:prstGeom>
          <a:solidFill>
            <a:srgbClr val="3215E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"Территориальное планирование и обеспечение градостроительной документации на территории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ЗГМО« на 2020-2024г.г.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283968" y="4970883"/>
            <a:ext cx="1584176" cy="172819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228600">
              <a:srgbClr val="00B0F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600,00</a:t>
            </a:r>
          </a:p>
          <a:p>
            <a:pPr algn="ctr"/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1400" y="4797152"/>
            <a:ext cx="3258181" cy="187220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glow rad="228600">
              <a:srgbClr val="00B0F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изменений в Правила землепользования и застройки ЗГМО. Проведение работ по внесению сведений о территориальных зонах, расположенных на территории ЗГМО, в Единый государственный реестр недвижимости"</a:t>
            </a:r>
          </a:p>
        </p:txBody>
      </p:sp>
    </p:spTree>
    <p:extLst>
      <p:ext uri="{BB962C8B-B14F-4D97-AF65-F5344CB8AC3E}">
        <p14:creationId xmlns:p14="http://schemas.microsoft.com/office/powerpoint/2010/main" val="22417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honoteka.org/uploads/posts/2021-04/1619690267_18-phonoteka_org-p-fon-dlya-teksta-meditsina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259632" y="300020"/>
            <a:ext cx="7096872" cy="1271592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«Оказание содействия по сохранению и улучшению здоровья населения г.Зимы» на 2020-2024  гг.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( 61,0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тыс. руб.)</a:t>
            </a:r>
            <a:endParaRPr lang="ru-RU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AutoShape 6" descr="https://s1.1zoom.ru/big3/771/407108-sveti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1" name="AutoShape 8" descr="https://s1.1zoom.ru/big3/771/407108-sveti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2" name="AutoShape 10" descr="https://s1.1zoom.ru/big3/771/407108-svetik.jpg"/>
          <p:cNvSpPr>
            <a:spLocks noChangeAspect="1" noChangeArrowheads="1"/>
          </p:cNvSpPr>
          <p:nvPr/>
        </p:nvSpPr>
        <p:spPr bwMode="auto">
          <a:xfrm>
            <a:off x="155575" y="-4327525"/>
            <a:ext cx="13716000" cy="902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3" name="AutoShape 12" descr="https://s1.1zoom.ru/big3/771/407108-svetik.jpg"/>
          <p:cNvSpPr>
            <a:spLocks noChangeAspect="1" noChangeArrowheads="1"/>
          </p:cNvSpPr>
          <p:nvPr/>
        </p:nvSpPr>
        <p:spPr bwMode="auto">
          <a:xfrm>
            <a:off x="155575" y="-4327525"/>
            <a:ext cx="13716000" cy="902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4" name="AutoShape 14" descr="https://s1.1zoom.ru/big3/771/407108-svetik.jpg"/>
          <p:cNvSpPr>
            <a:spLocks noChangeAspect="1" noChangeArrowheads="1"/>
          </p:cNvSpPr>
          <p:nvPr/>
        </p:nvSpPr>
        <p:spPr bwMode="auto">
          <a:xfrm>
            <a:off x="155575" y="-4327525"/>
            <a:ext cx="13716000" cy="902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5" name="AutoShape 16" descr="https://static8.depositphotos.com/1000383/981/i/950/depositphotos_9816624-stock-photo-pills-tablets-and-drugs-he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6" name="AutoShape 18" descr="https://static8.depositphotos.com/1000383/981/i/950/depositphotos_9816624-stock-photo-pills-tablets-and-drugs-he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7" name="AutoShape 20" descr="https://static8.depositphotos.com/1000383/981/i/950/depositphotos_9816624-stock-photo-pills-tablets-and-drugs-he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8" name="AutoShape 22" descr="https://static8.depositphotos.com/1000383/981/i/950/depositphotos_9816624-stock-photo-pills-tablets-and-drugs-he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9" name="AutoShape 24" descr="https://static8.depositphotos.com/1000383/981/i/950/depositphotos_9816624-stock-photo-pills-tablets-and-drugs-he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20" y="2786058"/>
            <a:ext cx="4357718" cy="1571636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«Профилактика заболеваний и укрепление здоровья населения г. Зимы»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исполнено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23,0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71934" y="1857364"/>
            <a:ext cx="3571900" cy="1214446"/>
          </a:xfrm>
          <a:prstGeom prst="roundRect">
            <a:avLst/>
          </a:prstGeom>
          <a:solidFill>
            <a:srgbClr val="2FF12F"/>
          </a:solidFill>
          <a:effectLst>
            <a:glow rad="228600">
              <a:schemeClr val="accent3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angle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медицинскими кадрами»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исполнено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38,0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15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indortrans.su/attachments/information_items_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3488">
            <a:off x="5534576" y="4425246"/>
            <a:ext cx="2473780" cy="236174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27274" y="259234"/>
            <a:ext cx="7560890" cy="1008112"/>
          </a:xfrm>
          <a:prstGeom prst="round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«Развитие дорожного хозяйства» на 2020-2024 гг.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( 141 776,8 </a:t>
            </a:r>
            <a:r>
              <a:rPr lang="ru-RU" sz="2000" i="1" u="sng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тыс.руб</a:t>
            </a:r>
            <a:r>
              <a:rPr lang="ru-RU" sz="2000" i="1" u="sng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.)</a:t>
            </a:r>
            <a:endParaRPr lang="ru-RU" sz="2000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718977" y="1267346"/>
            <a:ext cx="3888742" cy="3221482"/>
          </a:xfrm>
          <a:prstGeom prst="downArrow">
            <a:avLst>
              <a:gd name="adj1" fmla="val 73062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безопасности дорожного движения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Зиминском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муниципальном образовании»</a:t>
            </a: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</a:t>
            </a: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6 489,4 тыс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716016" y="1267346"/>
            <a:ext cx="3816424" cy="3221482"/>
          </a:xfrm>
          <a:prstGeom prst="downArrow">
            <a:avLst>
              <a:gd name="adj1" fmla="val 74881"/>
              <a:gd name="adj2" fmla="val 4996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Дорожное хозяйство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itchFamily="18" charset="0"/>
              </a:rPr>
              <a:t>Зиминского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городского муниципального образования»</a:t>
            </a: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itchFamily="18" charset="0"/>
              </a:rPr>
              <a:t>исполнено </a:t>
            </a: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itchFamily="18" charset="0"/>
              </a:rPr>
              <a:t>135 287,4 тыс</a:t>
            </a:r>
            <a:r>
              <a:rPr lang="ru-RU" b="1" i="1" u="sng" dirty="0">
                <a:latin typeface="Times New Roman" panose="02020603050405020304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10242" name="Picture 2" descr="https://phonoteka.org/uploads/posts/2021-05/1620639615_7-phonoteka_org-p-dorozhnoe-dvizhenie-fon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3994409" cy="249650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6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88640"/>
            <a:ext cx="5256584" cy="71508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«Охрана труда» на 2020-2024г.г. </a:t>
            </a:r>
            <a:r>
              <a:rPr lang="ru-RU" b="1" i="1" u="sng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(1 525,8  </a:t>
            </a:r>
            <a:r>
              <a:rPr lang="ru-RU" b="1" i="1" u="sng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i="1" u="sng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endParaRPr lang="ru-RU" b="1" i="1" u="sng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2828" y="982670"/>
            <a:ext cx="1922302" cy="338437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Формирование и развитие методической, организационной и мотивационной основ для функционирования системы управления охраной труда»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>
                <a:solidFill>
                  <a:srgbClr val="453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46,1</a:t>
            </a:r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77584" y="980729"/>
            <a:ext cx="1800200" cy="338437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«Проведение специальной оценки условий труда в муниципальных учреждениях ЗГМО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»; "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Проведение оценки 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проф. рисков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учреждениях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ЗГМО"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Исполнено</a:t>
            </a:r>
            <a:r>
              <a:rPr lang="ru-RU" sz="1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350,5</a:t>
            </a:r>
            <a:endParaRPr lang="ru-RU" sz="15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8104" y="4293095"/>
            <a:ext cx="1728192" cy="250170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«Профилактика правонарушений в ЗГМО»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3 192,5 </a:t>
            </a:r>
            <a:r>
              <a:rPr lang="ru-RU" sz="1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57992" y="4293095"/>
            <a:ext cx="1728192" cy="250170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«Защита населения и территории г.Зимы от ЧС природного и техногенного характера»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8 378,7 </a:t>
            </a:r>
            <a:r>
              <a:rPr lang="ru-RU" sz="1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8610" name="Picture 2" descr="https://im3-tub-ru.yandex.net/i?id=6bfc035d0a1b51e177dbe8e82716971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33105">
            <a:off x="6241868" y="129501"/>
            <a:ext cx="2232248" cy="220551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8612" name="Picture 4" descr="http://evpatoriya.ru/images/news/evpatoriya130115223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3708" y="4783843"/>
            <a:ext cx="2941916" cy="196127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051791" y="990513"/>
            <a:ext cx="1656184" cy="336480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«Обеспечение функции управления по исполнению отдельных областных государственных полномочий в сфере труда»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1 129,2</a:t>
            </a:r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96136" y="2276872"/>
            <a:ext cx="3096344" cy="19442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«Безопасность»                          на 2020-2024 гг. </a:t>
            </a:r>
            <a:endParaRPr lang="ru-RU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( 11 571,2 </a:t>
            </a:r>
            <a:r>
              <a:rPr lang="ru-RU" b="1" i="1" u="sng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endParaRPr lang="ru-RU" b="1" i="1" u="sng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5575" y="116632"/>
            <a:ext cx="8808913" cy="5040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 «Социальная поддержка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населения»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2020-2024 гг.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(21 283,6 </a:t>
            </a:r>
            <a:r>
              <a:rPr lang="ru-RU" sz="1600" b="1" i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600" b="1" i="1" u="sng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AutoShape 2" descr="https://cpms29.ru/wp-content/uploads/2017/08/9.1.-768x4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2776" name="AutoShape 4" descr="https://cpms29.ru/wp-content/uploads/2017/08/9.1.-768x4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10242" name="Picture 2" descr="https://ds05.infourok.ru/uploads/ex/0481/00115618-67a2cdc9/img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23" y="2287892"/>
            <a:ext cx="3723181" cy="279238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6273052" y="4077072"/>
            <a:ext cx="2880320" cy="2551872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«Функционирование детского оздоровительного лагеря палаточного типа «Тихоокеанец»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сполнено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9 114,5 </a:t>
            </a:r>
            <a:r>
              <a:rPr lang="ru-RU" sz="14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Овал 8"/>
          <p:cNvSpPr/>
          <p:nvPr/>
        </p:nvSpPr>
        <p:spPr>
          <a:xfrm>
            <a:off x="6407696" y="1207510"/>
            <a:ext cx="2736304" cy="2476575"/>
          </a:xfrm>
          <a:prstGeom prst="ellipse">
            <a:avLst/>
          </a:prstGeom>
          <a:solidFill>
            <a:srgbClr val="FFFF66"/>
          </a:solidFill>
          <a:effectLst>
            <a:glow rad="228600">
              <a:schemeClr val="accent3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«Социальная поддержка отдельных категорий граждан»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сполнено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7 141,8 </a:t>
            </a:r>
            <a:r>
              <a:rPr lang="ru-RU" sz="14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Овал 7"/>
          <p:cNvSpPr/>
          <p:nvPr/>
        </p:nvSpPr>
        <p:spPr>
          <a:xfrm>
            <a:off x="82801" y="1207510"/>
            <a:ext cx="2711912" cy="2461432"/>
          </a:xfrm>
          <a:prstGeom prst="ellipse">
            <a:avLst/>
          </a:prstGeom>
          <a:solidFill>
            <a:srgbClr val="66FF33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accent5">
                <a:shade val="30000"/>
                <a:satMod val="12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«Поддержка социально-ориентированных некоммерческих организаций»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сполнено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1 517,2  </a:t>
            </a:r>
            <a:r>
              <a:rPr lang="ru-RU" sz="14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Овал 9"/>
          <p:cNvSpPr/>
          <p:nvPr/>
        </p:nvSpPr>
        <p:spPr>
          <a:xfrm>
            <a:off x="27039" y="4005064"/>
            <a:ext cx="2880319" cy="2505137"/>
          </a:xfrm>
          <a:prstGeom prst="ellipse">
            <a:avLst/>
          </a:prstGeom>
          <a:solidFill>
            <a:srgbClr val="6699FF"/>
          </a:solidFill>
          <a:effectLst>
            <a:glow rad="228600">
              <a:schemeClr val="accent2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«Отдых оздоровление и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занятость детей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подростков в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 летних каникул»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сполнено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3 175,8 </a:t>
            </a:r>
            <a:r>
              <a:rPr lang="ru-RU" sz="14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Овал 11"/>
          <p:cNvSpPr/>
          <p:nvPr/>
        </p:nvSpPr>
        <p:spPr>
          <a:xfrm>
            <a:off x="3203620" y="692696"/>
            <a:ext cx="2925188" cy="175310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«Социальная поддержка и доступная среда для инвалидов»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34,3  </a:t>
            </a:r>
            <a:r>
              <a:rPr lang="ru-RU" sz="14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3" name="Овал 12"/>
          <p:cNvSpPr/>
          <p:nvPr/>
        </p:nvSpPr>
        <p:spPr>
          <a:xfrm>
            <a:off x="2953421" y="4901267"/>
            <a:ext cx="3213220" cy="1991734"/>
          </a:xfrm>
          <a:prstGeom prst="ellipse">
            <a:avLst/>
          </a:prstGeom>
          <a:solidFill>
            <a:srgbClr val="FF33CC"/>
          </a:solidFill>
          <a:effectLst>
            <a:glow rad="228600">
              <a:schemeClr val="accent6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педагогическими кадрами»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сполнено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300,0  </a:t>
            </a:r>
            <a:r>
              <a:rPr lang="ru-RU" sz="14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60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8928992" cy="1065643"/>
            <a:chOff x="1933" y="-860511"/>
            <a:chExt cx="3956572" cy="4244887"/>
          </a:xfrm>
          <a:gradFill>
            <a:gsLst>
              <a:gs pos="18000">
                <a:srgbClr val="FFFF00"/>
              </a:gs>
              <a:gs pos="11000">
                <a:schemeClr val="accent3">
                  <a:lumMod val="60000"/>
                  <a:lumOff val="40000"/>
                </a:schemeClr>
              </a:gs>
              <a:gs pos="60001">
                <a:srgbClr val="FFFFFF"/>
              </a:gs>
              <a:gs pos="100000">
                <a:srgbClr val="81D31A"/>
              </a:gs>
            </a:gsLst>
            <a:lin ang="2700000" scaled="1"/>
          </a:gra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933" y="0"/>
              <a:ext cx="3956572" cy="3384376"/>
            </a:xfrm>
            <a:prstGeom prst="roundRect">
              <a:avLst>
                <a:gd name="adj" fmla="val 10000"/>
              </a:avLst>
            </a:prstGeom>
            <a:grp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Скругленный прямоугольник 4"/>
            <p:cNvSpPr txBox="1"/>
            <p:nvPr/>
          </p:nvSpPr>
          <p:spPr>
            <a:xfrm>
              <a:off x="1933" y="-860511"/>
              <a:ext cx="3956572" cy="1875821"/>
            </a:xfrm>
            <a:prstGeom prst="rect">
              <a:avLst/>
            </a:prstGeom>
            <a:grpFill/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 anchor="ctr"/>
            <a:lstStyle/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Муниципальная программа «Охрана окружающей среды ЗГМО» на 2020-2024 гг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i="1" u="sng" dirty="0" smtClean="0">
                  <a:latin typeface="Times New Roman" pitchFamily="18" charset="0"/>
                  <a:cs typeface="Times New Roman" pitchFamily="18" charset="0"/>
                </a:rPr>
                <a:t>(27 221,1 тыс. руб.)</a:t>
              </a:r>
            </a:p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i="1" dirty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сновные мероприятия:</a:t>
              </a:r>
              <a:endParaRPr lang="ru-RU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499734846"/>
              </p:ext>
            </p:extLst>
          </p:nvPr>
        </p:nvGraphicFramePr>
        <p:xfrm>
          <a:off x="395536" y="980728"/>
          <a:ext cx="8496944" cy="5578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Скругленный прямоугольник 27"/>
          <p:cNvSpPr/>
          <p:nvPr/>
        </p:nvSpPr>
        <p:spPr>
          <a:xfrm>
            <a:off x="971600" y="1556792"/>
            <a:ext cx="1224136" cy="85840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3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2 583,7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71600" y="2528900"/>
            <a:ext cx="1224136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14 047,6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57204" y="3501008"/>
            <a:ext cx="1224136" cy="828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6 945,2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57204" y="4581128"/>
            <a:ext cx="1224136" cy="828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3 509,6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57204" y="5661248"/>
            <a:ext cx="1224136" cy="828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135,0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93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059832" y="1535587"/>
            <a:ext cx="3241129" cy="3600252"/>
          </a:xfrm>
        </p:spPr>
        <p:txBody>
          <a:bodyPr>
            <a:normAutofit/>
          </a:bodyPr>
          <a:lstStyle/>
          <a:p>
            <a:pPr algn="ctr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03439"/>
            <a:ext cx="4824536" cy="1080120"/>
          </a:xfrm>
          <a:prstGeom prst="roundRect">
            <a:avLst/>
          </a:prstGeom>
          <a:solidFill>
            <a:srgbClr val="66FF33"/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«Формирование современной городской среды ЗГМО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на   2020-2024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</a:t>
            </a: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(109 713,0 </a:t>
            </a:r>
            <a:r>
              <a:rPr lang="ru-RU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сполнено по подпрограммам: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535587"/>
            <a:ext cx="1152128" cy="741285"/>
          </a:xfrm>
          <a:prstGeom prst="rect">
            <a:avLst/>
          </a:prstGeom>
          <a:solidFill>
            <a:srgbClr val="6699FF"/>
          </a:solidFill>
          <a:effectLst>
            <a:glow rad="139700">
              <a:srgbClr val="5329ED">
                <a:alpha val="53725"/>
              </a:srgbClr>
            </a:glow>
            <a:reflection blurRad="38100" stA="26000" endPos="23000" dist="25400" dir="5400000" sy="-100000" rotWithShape="0"/>
            <a:softEdge rad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3 661,5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348880"/>
            <a:ext cx="1152128" cy="79208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106 051,5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1403648" y="1546188"/>
            <a:ext cx="3240360" cy="730683"/>
          </a:xfrm>
          <a:prstGeom prst="snip2DiagRect">
            <a:avLst/>
          </a:prstGeom>
          <a:solidFill>
            <a:srgbClr val="6699FF"/>
          </a:solidFill>
          <a:effectLst>
            <a:glow rad="228600">
              <a:schemeClr val="accent1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«Благоустройство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дворовых территорий многоквартирных домов» </a:t>
            </a: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1403648" y="2348880"/>
            <a:ext cx="3288778" cy="786190"/>
          </a:xfrm>
          <a:prstGeom prst="snip2Diag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«Благоустройство общественных территорий» </a:t>
            </a:r>
          </a:p>
        </p:txBody>
      </p:sp>
      <p:pic>
        <p:nvPicPr>
          <p:cNvPr id="11266" name="Picture 2" descr="https://i.mycdn.me/i?r=AzEPZsRbOZEKgBhR0XGMT1RkPgo20iXeoPLSjztF28puT6aKTM5SRkZCeTgDn6uOyi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3" r="15346"/>
          <a:stretch/>
        </p:blipFill>
        <p:spPr bwMode="auto">
          <a:xfrm rot="951291">
            <a:off x="7195309" y="351958"/>
            <a:ext cx="1605751" cy="145765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708806" y="3284984"/>
            <a:ext cx="1103710" cy="648072"/>
          </a:xfrm>
          <a:prstGeom prst="rect">
            <a:avLst/>
          </a:prstGeom>
          <a:solidFill>
            <a:srgbClr val="D93D6D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8 332,4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92426" y="3961266"/>
            <a:ext cx="1103710" cy="1296144"/>
          </a:xfrm>
          <a:prstGeom prst="rect">
            <a:avLst/>
          </a:prstGeom>
          <a:solidFill>
            <a:srgbClr val="9F57B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537 609,1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5812516" y="3291879"/>
            <a:ext cx="3168352" cy="648072"/>
          </a:xfrm>
          <a:prstGeom prst="snip2DiagRect">
            <a:avLst/>
          </a:prstGeom>
          <a:solidFill>
            <a:srgbClr val="D93D6D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«Молодым семьям-доступное жилье»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5824266" y="3961266"/>
            <a:ext cx="3168352" cy="1296144"/>
          </a:xfrm>
          <a:prstGeom prst="snip2DiagRect">
            <a:avLst/>
          </a:prstGeom>
          <a:solidFill>
            <a:srgbClr val="9F57B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«Переселение граждан, проживающих на территории ЗГМО, из аварийного жилищного фонда, непригодного для проживания»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26691" r="24170"/>
          <a:stretch/>
        </p:blipFill>
        <p:spPr>
          <a:xfrm rot="20944875">
            <a:off x="5040291" y="35038"/>
            <a:ext cx="2337443" cy="2126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AutoShape 4" descr="https://klv-oboi.kz/img/gallery/17/thumbs/thumb_l_174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thumbs.dreamstime.com/b/bench-%D1%81-%D0%B4%D0%B5%D1%80%D0%B5%D0%B2%D0%BE%D0%BC-%D0%B8-%D1%84%D0%BE%D0%BD%D0%B0%D1%80%D0%B8%D0%BA%D0%BE%D0%BC-%D0%B2-%D0%BF%D0%B0%D1%80%D0%BA%D0%B5-%D0%B8%D0%BB%D0%BB%D1%8E%D1%81%D1%82%D1%80%D0%B0%D1%86%D0%B8%D1%8F-%D0%B2%D0%B5%D0%BA%D1%82%D0%BE%D1%80%D0%B0-%D0%BF%D0%BB%D0%BE%D1%81%D0%BA%D0%BE%D0%BC-%D1%81%D1%82%D0%B8%D0%BB%D0%B5-1432169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3168352" cy="2668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695802" y="5275909"/>
            <a:ext cx="1103710" cy="129614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5 600,0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5829882" y="5275909"/>
            <a:ext cx="3168352" cy="1296144"/>
          </a:xfrm>
          <a:prstGeom prst="snip2Diag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«Повышение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устойчивости жилых домов, основных объектов и систем жизнеобеспечения на территории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ЗГМО»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30767" y="2051284"/>
            <a:ext cx="4390374" cy="1152128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населения города доступным жильем» на 2020-2024г.г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( 551 541,5 тыс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95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96752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Национальные проекты стратегического развития страны реализуются на основании Указа Президента Российской Федерации от 07.05.2018 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204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«О национальных целях и стратегических задачах развития Российской Федерации на период до 2024 года».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43608" y="404664"/>
            <a:ext cx="7128792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Реализация национальных проектов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280782" y="2924944"/>
            <a:ext cx="2664296" cy="1368152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14 национальных проектов России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2492896"/>
            <a:ext cx="5184576" cy="23762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Здравоохранение; Образование; Демография; Культура; Безопасные и качественные автомобильные дороги; Жильё и городская среда; Экология; Наука и университеты; Малое и среднее предпринимательство и поддержка индивидуальной предпринимательской инициативы; Производительность труда и поддержка занятости; Международная кооперация и экспорт; Цифровая экономика; Туризм и индустрия гостеприимства; Комплексный план модернизации и расширения магистральной инфраструктуры.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995936" y="5291418"/>
            <a:ext cx="3600400" cy="1152128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66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0648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виды межбюджетных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трансфертов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межбюджетные трансферты, предоставляемые бюджетам муниципальных образований на безвозмездной и безвозвратной основе без установления направлений 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использования.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межбюджетные трансферты, предоставляемые бюджетам муниципальных образований в целях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значения.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межбюджетные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трансферты, предоставляемые бюджетам муниципальных образований в целях финансового обеспечения расходных обязательств,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порядке.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7436" y="116632"/>
            <a:ext cx="8352928" cy="648072"/>
          </a:xfrm>
          <a:prstGeom prst="round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4 национальных проекта России, </a:t>
            </a:r>
          </a:p>
          <a:p>
            <a:pPr algn="ctr"/>
            <a:r>
              <a:rPr lang="ru-RU" b="1" i="1" u="sng" dirty="0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реализуемых  в  </a:t>
            </a:r>
            <a:r>
              <a:rPr lang="ru-RU" b="1" i="1" u="sng" dirty="0" err="1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Зиминском</a:t>
            </a:r>
            <a:r>
              <a:rPr lang="ru-RU" b="1" i="1" u="sng" dirty="0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 городском муниципальном образовании (</a:t>
            </a:r>
            <a:r>
              <a:rPr lang="ru-RU" b="1" i="1" u="sng" dirty="0" err="1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i="1" u="sng" dirty="0">
                <a:solidFill>
                  <a:srgbClr val="3215E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030626"/>
              </p:ext>
            </p:extLst>
          </p:nvPr>
        </p:nvGraphicFramePr>
        <p:xfrm>
          <a:off x="179512" y="908720"/>
          <a:ext cx="8712967" cy="55446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014"/>
                <a:gridCol w="4933704"/>
                <a:gridCol w="1069372"/>
                <a:gridCol w="1130135"/>
                <a:gridCol w="1178742"/>
              </a:tblGrid>
              <a:tr h="430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        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2021г.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           за 2022г.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          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2023г.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0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 национальным проектам: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120 221,20   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412 245,50   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784 334,20   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0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Национальный проект "Жилье и городская среда"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118 354,4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411 175,6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641 059,6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0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"Формирование современной городской среды"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19 928,7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13 699,7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103 450,5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"Обеспечение устойчивого сокращения непригодного для проживания жилищного фонда"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98 425,7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397 475,9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537 609,1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2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Национальный проект "Демография"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42,3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46,6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135 993,8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3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"Финансовая поддержка семей при рождении детей"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7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"Создание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резерва"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42,3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46,6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135 993,8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Национальный проект "Безопасные и качественные автомобильные дороги"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1 824,5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4 767,6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"Безопасность дорожного движения"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1 824,5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4 767,6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96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Национальный проект "Образование"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1 023,3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2 513,2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17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"Патриотическое воспитание граждан Российской Федерации"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1 023,3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2 513,2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47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272169"/>
              </p:ext>
            </p:extLst>
          </p:nvPr>
        </p:nvGraphicFramePr>
        <p:xfrm>
          <a:off x="179512" y="1124744"/>
          <a:ext cx="892899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611560" y="260648"/>
            <a:ext cx="8064896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B4DCFA">
                    <a:lumMod val="25000"/>
                  </a:srgbClr>
                </a:solidFill>
                <a:effectLst/>
                <a:latin typeface="Trebuchet MS" pitchFamily="34" charset="0"/>
                <a:cs typeface="Arial" charset="0"/>
              </a:rPr>
              <a:t>Объем муниципального долга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B4DCFA">
                    <a:lumMod val="25000"/>
                  </a:srgbClr>
                </a:solidFill>
                <a:effectLst/>
                <a:latin typeface="Trebuchet MS" pitchFamily="34" charset="0"/>
                <a:cs typeface="Arial" charset="0"/>
              </a:rPr>
              <a:t> </a:t>
            </a:r>
            <a:r>
              <a:rPr lang="ru-RU" dirty="0" err="1">
                <a:solidFill>
                  <a:srgbClr val="B4DCFA">
                    <a:lumMod val="25000"/>
                  </a:srgbClr>
                </a:solidFill>
                <a:effectLst/>
                <a:latin typeface="Trebuchet MS" pitchFamily="34" charset="0"/>
                <a:cs typeface="Arial" charset="0"/>
              </a:rPr>
              <a:t>Зиминского</a:t>
            </a:r>
            <a:r>
              <a:rPr lang="ru-RU" dirty="0">
                <a:solidFill>
                  <a:srgbClr val="B4DCFA">
                    <a:lumMod val="25000"/>
                  </a:srgbClr>
                </a:solidFill>
                <a:effectLst/>
                <a:latin typeface="Trebuchet MS" pitchFamily="34" charset="0"/>
                <a:cs typeface="Arial" charset="0"/>
              </a:rPr>
              <a:t> городского муниципального образования (</a:t>
            </a:r>
            <a:r>
              <a:rPr lang="ru-RU" dirty="0" err="1">
                <a:solidFill>
                  <a:srgbClr val="B4DCFA">
                    <a:lumMod val="25000"/>
                  </a:srgbClr>
                </a:solidFill>
                <a:effectLst/>
                <a:latin typeface="Trebuchet MS" pitchFamily="34" charset="0"/>
                <a:cs typeface="Arial" charset="0"/>
              </a:rPr>
              <a:t>тыс.руб</a:t>
            </a:r>
            <a:r>
              <a:rPr lang="ru-RU" dirty="0">
                <a:solidFill>
                  <a:srgbClr val="B4DCFA">
                    <a:lumMod val="25000"/>
                  </a:srgbClr>
                </a:solidFill>
                <a:effectLst/>
                <a:latin typeface="Trebuchet MS" pitchFamily="34" charset="0"/>
                <a:cs typeface="Arial" charset="0"/>
              </a:rPr>
              <a:t>.)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491880" y="2060848"/>
            <a:ext cx="936104" cy="0"/>
          </a:xfrm>
          <a:prstGeom prst="straightConnector1">
            <a:avLst/>
          </a:prstGeom>
          <a:ln>
            <a:solidFill>
              <a:srgbClr val="3215E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491880" y="1750431"/>
            <a:ext cx="994954" cy="302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-2586,6</a:t>
            </a:r>
          </a:p>
        </p:txBody>
      </p:sp>
    </p:spTree>
    <p:extLst>
      <p:ext uri="{BB962C8B-B14F-4D97-AF65-F5344CB8AC3E}">
        <p14:creationId xmlns:p14="http://schemas.microsoft.com/office/powerpoint/2010/main" val="107541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http://www.zimadm.ru/pub/img/QA/4460/2b.jpg"/>
          <p:cNvPicPr>
            <a:picLocks noChangeAspect="1" noChangeArrowheads="1"/>
          </p:cNvPicPr>
          <p:nvPr/>
        </p:nvPicPr>
        <p:blipFill>
          <a:blip r:embed="rId2">
            <a:lum bright="6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548680"/>
            <a:ext cx="6624737" cy="430887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6" descr="https://im3-tub-ru.yandex.net/i?id=1a1a2663e77e53e47dee3ede2a9d9011&amp;n=33&amp;h=215&amp;w=1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1296987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7"/>
          <p:cNvSpPr txBox="1">
            <a:spLocks noChangeArrowheads="1"/>
          </p:cNvSpPr>
          <p:nvPr/>
        </p:nvSpPr>
        <p:spPr bwMode="auto">
          <a:xfrm>
            <a:off x="1547813" y="2349500"/>
            <a:ext cx="5472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7944" y="3933056"/>
            <a:ext cx="4896544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г.Зима, ул. Лазо, д. 25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Тел./факс :8(39554)3-60-90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fin04@govirk.ru</a:t>
            </a:r>
            <a:endParaRPr lang="en-US" sz="2400" b="1" dirty="0">
              <a:ln w="12700">
                <a:solidFill>
                  <a:srgbClr val="451ED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Официальный сайт:</a:t>
            </a:r>
            <a:endParaRPr lang="en-US" sz="2400" b="1" dirty="0">
              <a:ln w="12700">
                <a:solidFill>
                  <a:srgbClr val="451ED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www.zimadm.ru</a:t>
            </a:r>
            <a:endParaRPr lang="ru-RU" sz="2400" b="1" dirty="0">
              <a:ln w="12700">
                <a:solidFill>
                  <a:srgbClr val="451ED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FF3399"/>
                </a:solidFill>
              </a:ln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5936" y="1097160"/>
            <a:ext cx="4572000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00314" y="399077"/>
            <a:ext cx="4950991" cy="13017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Разработчиком </a:t>
            </a:r>
            <a:r>
              <a:rPr lang="ru-RU" sz="1600" b="1" i="1" dirty="0" smtClean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презентации</a:t>
            </a:r>
          </a:p>
          <a:p>
            <a:pPr algn="ctr"/>
            <a:r>
              <a:rPr lang="ru-RU" sz="1600" b="1" i="1" dirty="0" smtClean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sz="1600" b="1" i="1" dirty="0" smtClean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600" b="1" i="1" dirty="0" smtClean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 является Управление по финансам и налогам администрации </a:t>
            </a:r>
            <a:r>
              <a:rPr lang="ru-RU" sz="1600" b="1" i="1" dirty="0" err="1" smtClean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sz="1600" b="1" i="1" dirty="0" smtClean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</a:t>
            </a:r>
            <a:endParaRPr lang="ru-RU" sz="1600" b="1" i="1" dirty="0">
              <a:solidFill>
                <a:srgbClr val="F224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171" name="AutoShape 6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172" name="AutoShape 8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173" name="AutoShape 10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174" name="AutoShape 12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175" name="AutoShape 14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8194" name="Picture 2" descr="http://regionsamara.ru/wp-content/uploads/2017/12/1506678701_inx960x640.jpg"/>
          <p:cNvPicPr>
            <a:picLocks noChangeAspect="1" noChangeArrowheads="1"/>
          </p:cNvPicPr>
          <p:nvPr/>
        </p:nvPicPr>
        <p:blipFill>
          <a:blip r:embed="rId2" cstate="print">
            <a:lum bright="51000" contrast="-66000"/>
          </a:blip>
          <a:srcRect/>
          <a:stretch>
            <a:fillRect/>
          </a:stretch>
        </p:blipFill>
        <p:spPr bwMode="auto">
          <a:xfrm>
            <a:off x="107504" y="188640"/>
            <a:ext cx="8893496" cy="655272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180" name="Прямоугольник 10"/>
          <p:cNvSpPr>
            <a:spLocks noChangeArrowheads="1"/>
          </p:cNvSpPr>
          <p:nvPr/>
        </p:nvSpPr>
        <p:spPr bwMode="auto">
          <a:xfrm>
            <a:off x="395288" y="333375"/>
            <a:ext cx="828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altLang="ru-RU" sz="20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параметры бюджета </a:t>
            </a:r>
            <a:r>
              <a:rPr lang="ru-RU" altLang="ru-RU" sz="2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altLang="ru-RU" sz="2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городского муниципального </a:t>
            </a:r>
            <a:r>
              <a:rPr lang="ru-RU" altLang="ru-RU" sz="20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altLang="ru-RU" sz="2000" b="1" i="1" dirty="0">
              <a:solidFill>
                <a:srgbClr val="9900CC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665181"/>
              </p:ext>
            </p:extLst>
          </p:nvPr>
        </p:nvGraphicFramePr>
        <p:xfrm>
          <a:off x="611560" y="2333923"/>
          <a:ext cx="8208913" cy="299256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97237"/>
                <a:gridCol w="1820529"/>
                <a:gridCol w="1792751"/>
                <a:gridCol w="1698396"/>
              </a:tblGrid>
              <a:tr h="735037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C0066"/>
                          </a:solidFill>
                          <a:latin typeface="+mj-lt"/>
                          <a:cs typeface="Times New Roman" pitchFamily="18" charset="0"/>
                        </a:rPr>
                        <a:t>2021</a:t>
                      </a:r>
                      <a:endParaRPr lang="ru-RU" dirty="0">
                        <a:solidFill>
                          <a:srgbClr val="CC0066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CC0066"/>
                          </a:solidFill>
                          <a:latin typeface="+mj-lt"/>
                        </a:rPr>
                        <a:t>2022</a:t>
                      </a:r>
                      <a:endParaRPr lang="ru-RU" dirty="0">
                        <a:solidFill>
                          <a:srgbClr val="CC0066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C0066"/>
                          </a:solidFill>
                          <a:latin typeface="+mj-lt"/>
                          <a:cs typeface="Times New Roman" pitchFamily="18" charset="0"/>
                        </a:rPr>
                        <a:t>2023</a:t>
                      </a:r>
                      <a:endParaRPr lang="ru-RU" dirty="0">
                        <a:solidFill>
                          <a:srgbClr val="CC0066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23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Доходы, всего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                 +920 540,8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400" b="1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746 584,6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400" b="1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 667 125,4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2 853 025,4 </a:t>
                      </a:r>
                      <a:endParaRPr lang="ru-RU" sz="1400" b="1" dirty="0"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23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Расходы,</a:t>
                      </a:r>
                      <a:r>
                        <a:rPr lang="ru-RU" b="1" baseline="0" dirty="0" smtClean="0"/>
                        <a:t> всего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                + 927 033,6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400" b="1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740 694,7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400" b="1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 667 728,3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+184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 358,8</a:t>
                      </a:r>
                      <a:endParaRPr kumimoji="0" lang="ru-RU" sz="1200" b="1" kern="1200" dirty="0" smtClean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2 852 087,1 </a:t>
                      </a:r>
                      <a:endParaRPr lang="ru-RU" sz="1400" b="1" dirty="0"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277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Дефицит (-),</a:t>
                      </a:r>
                    </a:p>
                    <a:p>
                      <a:pPr algn="ctr"/>
                      <a:r>
                        <a:rPr lang="ru-RU" b="1" dirty="0" smtClean="0"/>
                        <a:t>Профицит (+)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+ 5 889,9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- 602,9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kumimoji="0" lang="ru-RU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938,4 </a:t>
                      </a:r>
                      <a:endParaRPr lang="ru-RU" sz="1400" b="1" dirty="0">
                        <a:effectLst/>
                        <a:latin typeface="Trebuchet MS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1041261"/>
            <a:ext cx="33843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Исполнение в </a:t>
            </a:r>
            <a:r>
              <a:rPr lang="ru-RU" sz="1600" b="1" dirty="0" smtClean="0">
                <a:solidFill>
                  <a:srgbClr val="CC0066"/>
                </a:solidFill>
              </a:rPr>
              <a:t>2023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году</a:t>
            </a:r>
            <a:r>
              <a:rPr lang="ru-RU" sz="1400" b="1" dirty="0">
                <a:solidFill>
                  <a:prstClr val="black"/>
                </a:solidFill>
              </a:rPr>
              <a:t>: </a:t>
            </a:r>
            <a:endParaRPr lang="ru-RU" sz="1400" b="1" dirty="0" smtClean="0">
              <a:solidFill>
                <a:prstClr val="black"/>
              </a:solidFill>
            </a:endParaRPr>
          </a:p>
          <a:p>
            <a:endParaRPr lang="ru-RU" sz="1400" dirty="0" smtClean="0">
              <a:solidFill>
                <a:prstClr val="black"/>
              </a:solidFill>
            </a:endParaRPr>
          </a:p>
          <a:p>
            <a:r>
              <a:rPr lang="ru-RU" sz="1400" dirty="0" smtClean="0">
                <a:solidFill>
                  <a:prstClr val="black"/>
                </a:solidFill>
              </a:rPr>
              <a:t>ДОХОДЫ </a:t>
            </a:r>
            <a:r>
              <a:rPr lang="ru-RU" sz="1600" b="1" dirty="0" smtClean="0">
                <a:solidFill>
                  <a:srgbClr val="CC0066"/>
                </a:solidFill>
              </a:rPr>
              <a:t>89,5%</a:t>
            </a:r>
          </a:p>
          <a:p>
            <a:endParaRPr lang="ru-RU" sz="1600" b="1" dirty="0" smtClean="0">
              <a:solidFill>
                <a:srgbClr val="CC0066"/>
              </a:solidFill>
            </a:endParaRPr>
          </a:p>
          <a:p>
            <a:r>
              <a:rPr lang="ru-RU" sz="1400" dirty="0" smtClean="0">
                <a:solidFill>
                  <a:prstClr val="black"/>
                </a:solidFill>
              </a:rPr>
              <a:t>РАСХОДЫ </a:t>
            </a:r>
            <a:r>
              <a:rPr lang="ru-RU" sz="1600" b="1" dirty="0" smtClean="0">
                <a:solidFill>
                  <a:srgbClr val="CC0066"/>
                </a:solidFill>
              </a:rPr>
              <a:t>88,9 %</a:t>
            </a: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275856" y="3392996"/>
            <a:ext cx="0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427984" y="3384766"/>
            <a:ext cx="1116124" cy="8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427984" y="3392996"/>
            <a:ext cx="0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444208" y="335699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5292080" y="3384766"/>
            <a:ext cx="792088" cy="8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084168" y="3392996"/>
            <a:ext cx="0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459469" y="1844824"/>
            <a:ext cx="1284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(тыс</a:t>
            </a:r>
            <a:r>
              <a:rPr lang="ru-RU" altLang="ru-RU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altLang="ru-RU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altLang="ru-RU" b="1" i="1" dirty="0">
              <a:solidFill>
                <a:srgbClr val="9900CC"/>
              </a:solidFill>
            </a:endParaRPr>
          </a:p>
        </p:txBody>
      </p:sp>
      <p:cxnSp>
        <p:nvCxnSpPr>
          <p:cNvPr id="7186" name="Прямая соединительная линия 7185"/>
          <p:cNvCxnSpPr/>
          <p:nvPr/>
        </p:nvCxnSpPr>
        <p:spPr>
          <a:xfrm>
            <a:off x="6444208" y="3356992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9" name="Прямая соединительная линия 7188"/>
          <p:cNvCxnSpPr/>
          <p:nvPr/>
        </p:nvCxnSpPr>
        <p:spPr>
          <a:xfrm>
            <a:off x="8028384" y="3384766"/>
            <a:ext cx="0" cy="188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0" name="TextBox 7189"/>
          <p:cNvSpPr txBox="1"/>
          <p:nvPr/>
        </p:nvSpPr>
        <p:spPr>
          <a:xfrm>
            <a:off x="7165625" y="3107767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rebuchet MS" pitchFamily="34" charset="0"/>
              </a:rPr>
              <a:t>+ 185 900</a:t>
            </a:r>
            <a:endParaRPr lang="ru-RU" sz="1200" b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cxnSp>
        <p:nvCxnSpPr>
          <p:cNvPr id="7192" name="Прямая соединительная линия 7191"/>
          <p:cNvCxnSpPr/>
          <p:nvPr/>
        </p:nvCxnSpPr>
        <p:spPr>
          <a:xfrm flipV="1">
            <a:off x="4427984" y="414908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5" name="Прямая соединительная линия 7194"/>
          <p:cNvCxnSpPr/>
          <p:nvPr/>
        </p:nvCxnSpPr>
        <p:spPr>
          <a:xfrm>
            <a:off x="4427984" y="4149080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7" name="Прямая соединительная линия 7196"/>
          <p:cNvCxnSpPr/>
          <p:nvPr/>
        </p:nvCxnSpPr>
        <p:spPr>
          <a:xfrm>
            <a:off x="6084168" y="414908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9" name="Прямая соединительная линия 7198"/>
          <p:cNvCxnSpPr/>
          <p:nvPr/>
        </p:nvCxnSpPr>
        <p:spPr>
          <a:xfrm flipV="1">
            <a:off x="6516216" y="414908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3" name="Прямая соединительная линия 8192"/>
          <p:cNvCxnSpPr/>
          <p:nvPr/>
        </p:nvCxnSpPr>
        <p:spPr>
          <a:xfrm>
            <a:off x="6516216" y="4149080"/>
            <a:ext cx="1585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6" name="Прямая соединительная линия 8195"/>
          <p:cNvCxnSpPr/>
          <p:nvPr/>
        </p:nvCxnSpPr>
        <p:spPr>
          <a:xfrm>
            <a:off x="8101729" y="414908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83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5" y="214290"/>
            <a:ext cx="900864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СТРУКТУРА  </a:t>
            </a:r>
            <a:r>
              <a:rPr lang="ru-RU" b="1" dirty="0" smtClean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ДОХОДОВ БЮДЖЕТА ЗИМИНСКОГО ГОРОДСКОГО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МУНИЦИПАЛЬНОГО ОБРАЗОВАНИЯ В 2023 </a:t>
            </a: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г., тыс.руб.</a:t>
            </a:r>
          </a:p>
        </p:txBody>
      </p:sp>
      <p:pic>
        <p:nvPicPr>
          <p:cNvPr id="16409" name="Рисунок 12" descr="https://u-f.ru/sites/default/files/kredi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5215" y="980728"/>
            <a:ext cx="210093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71922154"/>
              </p:ext>
            </p:extLst>
          </p:nvPr>
        </p:nvGraphicFramePr>
        <p:xfrm>
          <a:off x="93180" y="1196752"/>
          <a:ext cx="894331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836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908175" y="188640"/>
            <a:ext cx="6237288" cy="584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4530C0"/>
                </a:solidFill>
                <a:latin typeface="Calibri" pitchFamily="34" charset="0"/>
              </a:rPr>
              <a:t>ДИНАМИКА </a:t>
            </a:r>
            <a:r>
              <a:rPr lang="ru-RU" sz="1600" b="1" dirty="0">
                <a:solidFill>
                  <a:srgbClr val="4530C0"/>
                </a:solidFill>
                <a:latin typeface="Calibri" pitchFamily="34" charset="0"/>
              </a:rPr>
              <a:t>ДОХОДОВ БЮДЖЕТА ЗИМИНСКОГО  ГОРОДСКОГО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4530C0"/>
                </a:solidFill>
                <a:latin typeface="Calibri" pitchFamily="34" charset="0"/>
              </a:rPr>
              <a:t> МУНИЦИПАЛЬНОГО ОБРАЗОВАНИЯ </a:t>
            </a:r>
            <a:r>
              <a:rPr lang="ru-RU" sz="1600" b="1" dirty="0" smtClean="0">
                <a:solidFill>
                  <a:srgbClr val="4530C0"/>
                </a:solidFill>
                <a:latin typeface="Calibri" pitchFamily="34" charset="0"/>
              </a:rPr>
              <a:t>2021-2023 </a:t>
            </a:r>
            <a:r>
              <a:rPr lang="ru-RU" sz="1600" b="1" dirty="0">
                <a:solidFill>
                  <a:srgbClr val="4530C0"/>
                </a:solidFill>
                <a:latin typeface="Calibri" pitchFamily="34" charset="0"/>
              </a:rPr>
              <a:t>гг., тыс.руб.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050635"/>
              </p:ext>
            </p:extLst>
          </p:nvPr>
        </p:nvGraphicFramePr>
        <p:xfrm>
          <a:off x="395536" y="764704"/>
          <a:ext cx="842493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072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55576" y="0"/>
            <a:ext cx="8208911" cy="64633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</a:rPr>
              <a:t>СТРУКТУРА </a:t>
            </a:r>
            <a:r>
              <a:rPr lang="ru-RU" b="1" dirty="0" smtClean="0">
                <a:solidFill>
                  <a:prstClr val="black"/>
                </a:solidFill>
                <a:latin typeface="Calibri" pitchFamily="34" charset="0"/>
              </a:rPr>
              <a:t> ПОСТУПЛЕНИЯ НАЛОГОВЫХ  </a:t>
            </a:r>
            <a:r>
              <a:rPr lang="ru-RU" b="1" dirty="0">
                <a:solidFill>
                  <a:prstClr val="black"/>
                </a:solidFill>
                <a:latin typeface="Calibri" pitchFamily="34" charset="0"/>
              </a:rPr>
              <a:t>ДОХОДОВ БЮДЖЕТА ЗИМИНСКОГО  </a:t>
            </a:r>
            <a:r>
              <a:rPr lang="ru-RU" b="1" dirty="0" smtClean="0">
                <a:solidFill>
                  <a:prstClr val="black"/>
                </a:solidFill>
                <a:latin typeface="Calibri" pitchFamily="34" charset="0"/>
              </a:rPr>
              <a:t>ГОРОДСКОГО </a:t>
            </a:r>
            <a:r>
              <a:rPr lang="ru-RU" b="1" dirty="0">
                <a:solidFill>
                  <a:prstClr val="black"/>
                </a:solidFill>
                <a:latin typeface="Calibri" pitchFamily="34" charset="0"/>
              </a:rPr>
              <a:t>МУНИЦИПАЛЬНОГО ОБРАЗОВАНИЯ ЗА </a:t>
            </a:r>
            <a:r>
              <a:rPr lang="ru-RU" b="1" dirty="0" smtClean="0">
                <a:solidFill>
                  <a:prstClr val="black"/>
                </a:solidFill>
                <a:latin typeface="Calibri" pitchFamily="34" charset="0"/>
              </a:rPr>
              <a:t>2023 </a:t>
            </a:r>
            <a:r>
              <a:rPr lang="ru-RU" b="1" dirty="0">
                <a:solidFill>
                  <a:prstClr val="black"/>
                </a:solidFill>
                <a:latin typeface="Calibri" pitchFamily="34" charset="0"/>
              </a:rPr>
              <a:t>г., тыс.руб.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442267"/>
              </p:ext>
            </p:extLst>
          </p:nvPr>
        </p:nvGraphicFramePr>
        <p:xfrm>
          <a:off x="755576" y="620688"/>
          <a:ext cx="8208910" cy="9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4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84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642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78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6478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2023 год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7214"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271 665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275 726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0" marB="456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60" name="TextBox 5"/>
          <p:cNvSpPr txBox="1">
            <a:spLocks noChangeArrowheads="1"/>
          </p:cNvSpPr>
          <p:nvPr/>
        </p:nvSpPr>
        <p:spPr bwMode="auto">
          <a:xfrm>
            <a:off x="5143500" y="4286250"/>
            <a:ext cx="836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hangingPunct="0"/>
            <a:r>
              <a:rPr lang="ru-RU" altLang="ru-RU" sz="2000" dirty="0">
                <a:solidFill>
                  <a:prstClr val="white"/>
                </a:solidFill>
              </a:rPr>
              <a:t>68,6%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27353896"/>
              </p:ext>
            </p:extLst>
          </p:nvPr>
        </p:nvGraphicFramePr>
        <p:xfrm>
          <a:off x="179512" y="1556792"/>
          <a:ext cx="896448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37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99592" y="47963"/>
            <a:ext cx="7920880" cy="830997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prstClr val="black"/>
                </a:solidFill>
                <a:latin typeface="Calibri" pitchFamily="34" charset="0"/>
              </a:rPr>
              <a:t>СТРУКТУРА </a:t>
            </a:r>
            <a:r>
              <a:rPr lang="ru-RU" sz="1600" b="1" dirty="0" smtClean="0">
                <a:solidFill>
                  <a:prstClr val="black"/>
                </a:solidFill>
                <a:latin typeface="Calibri" pitchFamily="34" charset="0"/>
              </a:rPr>
              <a:t> ПОСТУПЛЕНИЯ НЕНАЛОГОВЫХ  </a:t>
            </a:r>
            <a:r>
              <a:rPr lang="ru-RU" sz="1600" b="1" dirty="0">
                <a:solidFill>
                  <a:prstClr val="black"/>
                </a:solidFill>
                <a:latin typeface="Calibri" pitchFamily="34" charset="0"/>
              </a:rPr>
              <a:t>ДОХОДОВ БЮДЖЕТА ЗИМИНСКОГО  </a:t>
            </a:r>
            <a:r>
              <a:rPr lang="ru-RU" sz="1600" b="1" dirty="0" smtClean="0">
                <a:solidFill>
                  <a:prstClr val="black"/>
                </a:solidFill>
                <a:latin typeface="Calibri" pitchFamily="34" charset="0"/>
              </a:rPr>
              <a:t>ГОРОДСКОГО </a:t>
            </a:r>
            <a:r>
              <a:rPr lang="ru-RU" sz="1600" b="1" dirty="0">
                <a:solidFill>
                  <a:prstClr val="black"/>
                </a:solidFill>
                <a:latin typeface="Calibri" pitchFamily="34" charset="0"/>
              </a:rPr>
              <a:t>МУНИЦИПАЛЬНОГО ОБРАЗОВАНИЯ ЗА </a:t>
            </a:r>
            <a:r>
              <a:rPr lang="ru-RU" sz="1600" b="1" dirty="0" smtClean="0">
                <a:solidFill>
                  <a:prstClr val="black"/>
                </a:solidFill>
                <a:latin typeface="Calibri" pitchFamily="34" charset="0"/>
              </a:rPr>
              <a:t>2023 </a:t>
            </a:r>
            <a:r>
              <a:rPr lang="ru-RU" sz="1600" b="1" dirty="0">
                <a:solidFill>
                  <a:prstClr val="black"/>
                </a:solidFill>
                <a:latin typeface="Calibri" pitchFamily="34" charset="0"/>
              </a:rPr>
              <a:t>г.                                      </a:t>
            </a:r>
          </a:p>
          <a:p>
            <a:pPr algn="r">
              <a:defRPr/>
            </a:pPr>
            <a:r>
              <a:rPr lang="ru-RU" sz="1600" b="1" dirty="0">
                <a:solidFill>
                  <a:prstClr val="black"/>
                </a:solidFill>
                <a:latin typeface="Calibri" pitchFamily="34" charset="0"/>
              </a:rPr>
              <a:t>тыс.руб.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673413"/>
              </p:ext>
            </p:extLst>
          </p:nvPr>
        </p:nvGraphicFramePr>
        <p:xfrm>
          <a:off x="323528" y="878961"/>
          <a:ext cx="8496945" cy="945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1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33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242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242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2947"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91423" marR="91423" marT="45671" marB="45671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План</a:t>
                      </a:r>
                    </a:p>
                    <a:p>
                      <a:pPr algn="ctr"/>
                      <a:r>
                        <a:rPr lang="ru-RU" sz="1600" b="1" dirty="0" smtClean="0"/>
                        <a:t>2023 год</a:t>
                      </a:r>
                      <a:endParaRPr lang="ru-RU" sz="1600" b="1" dirty="0"/>
                    </a:p>
                  </a:txBody>
                  <a:tcPr marL="91423" marR="91423" marT="45671" marB="45671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Факт </a:t>
                      </a:r>
                    </a:p>
                    <a:p>
                      <a:pPr algn="ctr"/>
                      <a:r>
                        <a:rPr lang="ru-RU" sz="1600" b="1" dirty="0" smtClean="0"/>
                        <a:t>2023 год</a:t>
                      </a:r>
                      <a:endParaRPr lang="ru-RU" sz="1600" b="1" dirty="0"/>
                    </a:p>
                  </a:txBody>
                  <a:tcPr marL="91423" marR="91423" marT="45671" marB="45671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% исполнения</a:t>
                      </a:r>
                      <a:endParaRPr lang="ru-RU" sz="1600" b="1" dirty="0"/>
                    </a:p>
                  </a:txBody>
                  <a:tcPr marL="91423" marR="91423" marT="45671" marB="45671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6892"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Неналоговые доходы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3" marR="91423" marT="45671" marB="45671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41 935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3" marR="91423" marT="45671" marB="45671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42 521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3" marR="91423" marT="45671" marB="45671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101,4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3" marR="91423" marT="45671" marB="45671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917745"/>
              </p:ext>
            </p:extLst>
          </p:nvPr>
        </p:nvGraphicFramePr>
        <p:xfrm>
          <a:off x="165345" y="1809296"/>
          <a:ext cx="8655127" cy="4904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312" name="TextBox 13"/>
          <p:cNvSpPr txBox="1">
            <a:spLocks noChangeArrowheads="1"/>
          </p:cNvSpPr>
          <p:nvPr/>
        </p:nvSpPr>
        <p:spPr bwMode="auto">
          <a:xfrm>
            <a:off x="2327527" y="4149080"/>
            <a:ext cx="792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hangingPunct="0"/>
            <a:r>
              <a:rPr lang="ru-RU" altLang="ru-RU" sz="2000" b="1" dirty="0" smtClean="0">
                <a:solidFill>
                  <a:prstClr val="white"/>
                </a:solidFill>
              </a:rPr>
              <a:t>58%</a:t>
            </a:r>
            <a:endParaRPr lang="ru-RU" altLang="ru-RU" sz="2000" b="1" dirty="0">
              <a:solidFill>
                <a:prstClr val="white"/>
              </a:solidFill>
            </a:endParaRPr>
          </a:p>
        </p:txBody>
      </p:sp>
      <p:sp>
        <p:nvSpPr>
          <p:cNvPr id="12313" name="TextBox 14"/>
          <p:cNvSpPr txBox="1">
            <a:spLocks noChangeArrowheads="1"/>
          </p:cNvSpPr>
          <p:nvPr/>
        </p:nvSpPr>
        <p:spPr bwMode="auto">
          <a:xfrm>
            <a:off x="3851920" y="3150840"/>
            <a:ext cx="6126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hangingPunct="0"/>
            <a:r>
              <a:rPr lang="ru-RU" altLang="ru-RU" b="1" dirty="0" smtClean="0">
                <a:solidFill>
                  <a:prstClr val="white"/>
                </a:solidFill>
              </a:rPr>
              <a:t>26%</a:t>
            </a:r>
            <a:endParaRPr lang="ru-RU" altLang="ru-RU" b="1" dirty="0">
              <a:solidFill>
                <a:prstClr val="white"/>
              </a:solidFill>
            </a:endParaRPr>
          </a:p>
        </p:txBody>
      </p:sp>
      <p:sp>
        <p:nvSpPr>
          <p:cNvPr id="12314" name="TextBox 18"/>
          <p:cNvSpPr txBox="1">
            <a:spLocks noChangeArrowheads="1"/>
          </p:cNvSpPr>
          <p:nvPr/>
        </p:nvSpPr>
        <p:spPr bwMode="auto">
          <a:xfrm>
            <a:off x="2195736" y="2980880"/>
            <a:ext cx="6480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hangingPunct="0"/>
            <a:r>
              <a:rPr lang="ru-RU" altLang="ru-RU" sz="1600" b="1" dirty="0" smtClean="0">
                <a:solidFill>
                  <a:prstClr val="white"/>
                </a:solidFill>
              </a:rPr>
              <a:t>15%</a:t>
            </a:r>
            <a:endParaRPr lang="ru-RU" altLang="ru-RU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5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583315368"/>
              </p:ext>
            </p:extLst>
          </p:nvPr>
        </p:nvGraphicFramePr>
        <p:xfrm>
          <a:off x="35496" y="548680"/>
          <a:ext cx="8928992" cy="600852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8078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591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34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6841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r>
                        <a:rPr lang="ru-RU" sz="1200" baseline="0" dirty="0" smtClean="0"/>
                        <a:t> доходов</a:t>
                      </a:r>
                      <a:endParaRPr lang="ru-RU" sz="1200" dirty="0"/>
                    </a:p>
                  </a:txBody>
                  <a:tcPr marL="91447" marR="91447" marT="45723" marB="45723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Исполнение за 2022 год</a:t>
                      </a:r>
                      <a:endParaRPr lang="ru-RU" sz="1200" dirty="0"/>
                    </a:p>
                  </a:txBody>
                  <a:tcPr marL="91447" marR="91447" marT="45723" marB="45723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</a:t>
                      </a:r>
                      <a:r>
                        <a:rPr lang="ru-RU" sz="1200" baseline="0" dirty="0" smtClean="0"/>
                        <a:t>                на 2023 год</a:t>
                      </a:r>
                      <a:endParaRPr lang="ru-RU" sz="1200" dirty="0"/>
                    </a:p>
                  </a:txBody>
                  <a:tcPr marL="91447" marR="91447" marT="45723" marB="45723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Исполнение за  2023 год</a:t>
                      </a:r>
                      <a:endParaRPr lang="ru-RU" sz="1200" dirty="0"/>
                    </a:p>
                  </a:txBody>
                  <a:tcPr marL="91447" marR="91447" marT="45723" marB="45723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 годовых показателей</a:t>
                      </a:r>
                      <a:endParaRPr lang="ru-RU" sz="1200" dirty="0"/>
                    </a:p>
                  </a:txBody>
                  <a:tcPr marL="91447" marR="91447" marT="45723" marB="45723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Темп роста/снижения</a:t>
                      </a:r>
                    </a:p>
                    <a:p>
                      <a:pPr algn="ctr"/>
                      <a:r>
                        <a:rPr lang="ru-RU" sz="1000" b="1" dirty="0" smtClean="0"/>
                        <a:t>2023/2022</a:t>
                      </a:r>
                      <a:endParaRPr lang="ru-RU" sz="1000" b="1" dirty="0"/>
                    </a:p>
                  </a:txBody>
                  <a:tcPr marL="91447" marR="91447" marT="45723" marB="45723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%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сумма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5962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Налоговые и неналоговые доходы, </a:t>
                      </a:r>
                    </a:p>
                    <a:p>
                      <a:r>
                        <a:rPr lang="ru-RU" sz="1100" b="1" dirty="0" smtClean="0"/>
                        <a:t>в т. ч.:</a:t>
                      </a:r>
                      <a:endParaRPr lang="ru-RU" sz="1100" b="1" dirty="0"/>
                    </a:p>
                  </a:txBody>
                  <a:tcPr marL="91447" marR="91447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+mn-lt"/>
                        </a:rPr>
                        <a:t>269 031,3</a:t>
                      </a:r>
                      <a:endParaRPr lang="ru-RU" sz="1100" b="1" dirty="0">
                        <a:latin typeface="+mn-lt"/>
                      </a:endParaRPr>
                    </a:p>
                  </a:txBody>
                  <a:tcPr marL="91447" marR="91447" marT="45723" marB="45723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+mn-lt"/>
                        </a:rPr>
                        <a:t>313 600,0</a:t>
                      </a:r>
                      <a:endParaRPr lang="ru-RU" sz="1100" b="1" dirty="0">
                        <a:latin typeface="+mn-lt"/>
                      </a:endParaRPr>
                    </a:p>
                  </a:txBody>
                  <a:tcPr marL="91447" marR="91447" marT="45723" marB="45723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+mn-lt"/>
                        </a:rPr>
                        <a:t>318 247,0</a:t>
                      </a:r>
                      <a:endParaRPr lang="ru-RU" sz="1100" b="1" dirty="0">
                        <a:latin typeface="+mn-lt"/>
                      </a:endParaRPr>
                    </a:p>
                  </a:txBody>
                  <a:tcPr marL="91447" marR="91447" marT="45723" marB="45723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49 215,7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157 778,6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186 963,8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190 652,7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32 874,1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15 625,8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16 300,0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16 580,9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955,1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УСН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19 918,3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34 884,8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35 649,3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15 731,0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ЕНВД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383,5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-234,1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-231,5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-615,0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25,7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394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7 182,8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3 600,0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2 028,4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-5 154,4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7 434,5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8 800,0</a:t>
                      </a: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9 027,3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1 592,8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14 358,8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12 571,9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-1 786,9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566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9 595,4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9 250,0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9 446,4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-149,0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74914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 от использовании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имущества, находящегося в государственной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муниципальной собственности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9 717,5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10 887,0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11 007,4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1 289,9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1394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1 014,4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563,2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563,2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-451,2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1394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21 813,9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24 329,8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24 593,2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2 779,3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1394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1 322,3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873,3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901,7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-420,6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590,5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1 754,0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1 941,0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3,3 раза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1 350,5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2 269,3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3 527,9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3 514,6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1 245,3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64068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ru-RU" dirty="0" smtClean="0">
                <a:solidFill>
                  <a:prstClr val="black"/>
                </a:solidFill>
              </a:rPr>
              <a:t>                       </a:t>
            </a:r>
            <a:r>
              <a:rPr lang="ru-RU" b="1" dirty="0" smtClean="0">
                <a:solidFill>
                  <a:prstClr val="black"/>
                </a:solidFill>
              </a:rPr>
              <a:t>Налоговые и неналоговые доходы ЗГМО</a:t>
            </a:r>
            <a:r>
              <a:rPr lang="ru-RU" dirty="0" smtClean="0">
                <a:solidFill>
                  <a:prstClr val="black"/>
                </a:solidFill>
              </a:rPr>
              <a:t>         тыс. руб.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3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7933</TotalTime>
  <Words>2697</Words>
  <Application>Microsoft Office PowerPoint</Application>
  <PresentationFormat>Экран (4:3)</PresentationFormat>
  <Paragraphs>821</Paragraphs>
  <Slides>32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 Безвозмездные поступления Зиминского городского муниципального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OIS</dc:creator>
  <cp:lastModifiedBy>OIS</cp:lastModifiedBy>
  <cp:revision>97</cp:revision>
  <cp:lastPrinted>2024-05-13T02:36:36Z</cp:lastPrinted>
  <dcterms:created xsi:type="dcterms:W3CDTF">2024-05-06T06:42:55Z</dcterms:created>
  <dcterms:modified xsi:type="dcterms:W3CDTF">2024-05-16T00:26:12Z</dcterms:modified>
</cp:coreProperties>
</file>