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5" r:id="rId2"/>
    <p:sldMasterId id="2147483847" r:id="rId3"/>
    <p:sldMasterId id="2147483860" r:id="rId4"/>
    <p:sldMasterId id="2147483873" r:id="rId5"/>
    <p:sldMasterId id="2147483886" r:id="rId6"/>
    <p:sldMasterId id="2147483899" r:id="rId7"/>
    <p:sldMasterId id="2147483912" r:id="rId8"/>
    <p:sldMasterId id="2147483926" r:id="rId9"/>
  </p:sldMasterIdLst>
  <p:notesMasterIdLst>
    <p:notesMasterId r:id="rId27"/>
  </p:notesMasterIdLst>
  <p:handoutMasterIdLst>
    <p:handoutMasterId r:id="rId28"/>
  </p:handoutMasterIdLst>
  <p:sldIdLst>
    <p:sldId id="324" r:id="rId10"/>
    <p:sldId id="339" r:id="rId11"/>
    <p:sldId id="349" r:id="rId12"/>
    <p:sldId id="338" r:id="rId13"/>
    <p:sldId id="340" r:id="rId14"/>
    <p:sldId id="337" r:id="rId15"/>
    <p:sldId id="342" r:id="rId16"/>
    <p:sldId id="344" r:id="rId17"/>
    <p:sldId id="345" r:id="rId18"/>
    <p:sldId id="355" r:id="rId19"/>
    <p:sldId id="354" r:id="rId20"/>
    <p:sldId id="350" r:id="rId21"/>
    <p:sldId id="351" r:id="rId22"/>
    <p:sldId id="352" r:id="rId23"/>
    <p:sldId id="353" r:id="rId24"/>
    <p:sldId id="348" r:id="rId25"/>
    <p:sldId id="334" r:id="rId26"/>
  </p:sldIdLst>
  <p:sldSz cx="16256000" cy="9144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BD0"/>
    <a:srgbClr val="152543"/>
    <a:srgbClr val="008080"/>
    <a:srgbClr val="009900"/>
    <a:srgbClr val="2A4B86"/>
    <a:srgbClr val="2F5291"/>
    <a:srgbClr val="FF6600"/>
    <a:srgbClr val="FF9900"/>
    <a:srgbClr val="004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5" autoAdjust="0"/>
    <p:restoredTop sz="91494" autoAdjust="0"/>
  </p:normalViewPr>
  <p:slideViewPr>
    <p:cSldViewPr>
      <p:cViewPr varScale="1">
        <p:scale>
          <a:sx n="68" d="100"/>
          <a:sy n="68" d="100"/>
        </p:scale>
        <p:origin x="-1314" y="-9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06" y="-4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1800" b="1" dirty="0"/>
            <a:t>Подача заявки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1800" b="1" dirty="0"/>
            <a:t>Рассмотрение на Инвестиционном совете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1800" b="1" dirty="0"/>
            <a:t>Решение о присвоение статуса РИП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1800" b="1" dirty="0"/>
            <a:t>Предоставление</a:t>
          </a:r>
          <a:br>
            <a:rPr lang="ru-RU" sz="1800" b="1" dirty="0"/>
          </a:br>
          <a:r>
            <a:rPr lang="ru-RU" sz="1800" b="1" dirty="0"/>
            <a:t> сведений в налоговый орган о внесение в реестр РИП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8FAE4-AC8B-451A-8524-B823738FF80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24CACF-C692-4D29-B49A-B8D4C62E37C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 anchorCtr="0"/>
        <a:lstStyle/>
        <a:p>
          <a:pPr>
            <a:spcAft>
              <a:spcPct val="35000"/>
            </a:spcAft>
          </a:pPr>
          <a:endParaRPr lang="ru-RU" sz="800" b="1" dirty="0"/>
        </a:p>
        <a:p>
          <a:pPr>
            <a:spcAft>
              <a:spcPct val="35000"/>
            </a:spcAft>
          </a:pPr>
          <a:r>
            <a:rPr lang="ru-RU" sz="2000" b="1" dirty="0"/>
            <a:t>РИП</a:t>
          </a:r>
          <a:endParaRPr lang="ru-RU" sz="2000" b="0" dirty="0"/>
        </a:p>
      </dgm:t>
    </dgm:pt>
    <dgm:pt modelId="{88DD6DB5-FFFA-479E-B60D-9754F80E9257}" type="parTrans" cxnId="{6F1C91DF-F86F-4B92-BD4A-E51B857DD352}">
      <dgm:prSet/>
      <dgm:spPr/>
      <dgm:t>
        <a:bodyPr/>
        <a:lstStyle/>
        <a:p>
          <a:endParaRPr lang="ru-RU"/>
        </a:p>
      </dgm:t>
    </dgm:pt>
    <dgm:pt modelId="{6658621F-4C2B-4148-8651-BBE2E0562884}" type="sibTrans" cxnId="{6F1C91DF-F86F-4B92-BD4A-E51B857DD352}">
      <dgm:prSet/>
      <dgm:spPr/>
      <dgm:t>
        <a:bodyPr/>
        <a:lstStyle/>
        <a:p>
          <a:endParaRPr lang="ru-RU"/>
        </a:p>
      </dgm:t>
    </dgm:pt>
    <dgm:pt modelId="{D6746BB7-FE86-4054-A866-046220FB5AC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ОБЪЕМ ИНВЕСТИЦИЙ: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за 5 лет – 500 млн. руб.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статуса РИП</a:t>
          </a:r>
          <a:r>
            <a:rPr lang="ru-RU" sz="1400" b="1" dirty="0"/>
            <a:t> </a:t>
          </a:r>
        </a:p>
      </dgm:t>
    </dgm:pt>
    <dgm:pt modelId="{D2CE42D0-35CC-43C3-9095-D61C2DCE0EF6}" type="parTrans" cxnId="{2B5FB172-378A-4A16-B928-6F9DF845E273}">
      <dgm:prSet/>
      <dgm:spPr/>
      <dgm:t>
        <a:bodyPr/>
        <a:lstStyle/>
        <a:p>
          <a:endParaRPr lang="ru-RU"/>
        </a:p>
      </dgm:t>
    </dgm:pt>
    <dgm:pt modelId="{7F6BC2A0-2DFB-4CB2-82FB-47EC8900DA1B}" type="sibTrans" cxnId="{2B5FB172-378A-4A16-B928-6F9DF845E273}">
      <dgm:prSet/>
      <dgm:spPr/>
      <dgm:t>
        <a:bodyPr/>
        <a:lstStyle/>
        <a:p>
          <a:endParaRPr lang="ru-RU"/>
        </a:p>
      </dgm:t>
    </dgm:pt>
    <dgm:pt modelId="{F9C2D23F-DF3F-4146-AE10-5F94957CF03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/>
            <a:t>ПРЕФЕРЕНЦИИ: </a:t>
          </a:r>
        </a:p>
        <a:p>
          <a:pPr>
            <a:spcAft>
              <a:spcPts val="0"/>
            </a:spcAft>
          </a:pPr>
          <a:r>
            <a:rPr lang="ru-RU" b="1" dirty="0">
              <a:solidFill>
                <a:schemeClr val="tx1"/>
              </a:solidFill>
            </a:rPr>
            <a:t>0% налога на прибыль на 5 лет</a:t>
          </a:r>
          <a:br>
            <a:rPr lang="ru-RU" b="1" dirty="0">
              <a:solidFill>
                <a:schemeClr val="tx1"/>
              </a:solidFill>
            </a:rPr>
          </a:br>
          <a:r>
            <a:rPr lang="ru-RU" b="1" dirty="0">
              <a:solidFill>
                <a:schemeClr val="tx1"/>
              </a:solidFill>
            </a:rPr>
            <a:t>в ОБ и ФБ, на следующие 5 лет </a:t>
          </a:r>
          <a:br>
            <a:rPr lang="ru-RU" b="1" dirty="0">
              <a:solidFill>
                <a:schemeClr val="tx1"/>
              </a:solidFill>
            </a:rPr>
          </a:br>
          <a:r>
            <a:rPr lang="ru-RU" b="1" dirty="0">
              <a:solidFill>
                <a:schemeClr val="tx1"/>
              </a:solidFill>
            </a:rPr>
            <a:t>в ОБ - 10% И В ФБ – 0%</a:t>
          </a:r>
        </a:p>
      </dgm:t>
    </dgm:pt>
    <dgm:pt modelId="{2532997D-D657-41F1-BE17-B5911EAF45E3}" type="parTrans" cxnId="{AA069F95-7BC6-4642-8368-E1086931E801}">
      <dgm:prSet/>
      <dgm:spPr/>
      <dgm:t>
        <a:bodyPr/>
        <a:lstStyle/>
        <a:p>
          <a:endParaRPr lang="ru-RU"/>
        </a:p>
      </dgm:t>
    </dgm:pt>
    <dgm:pt modelId="{641BF7D7-825E-4241-BBB9-AC0FD453C034}" type="sibTrans" cxnId="{AA069F95-7BC6-4642-8368-E1086931E801}">
      <dgm:prSet/>
      <dgm:spPr/>
      <dgm:t>
        <a:bodyPr/>
        <a:lstStyle/>
        <a:p>
          <a:endParaRPr lang="ru-RU"/>
        </a:p>
      </dgm:t>
    </dgm:pt>
    <dgm:pt modelId="{9F391602-8D32-4C67-AA45-5A9894EFEC9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 anchorCtr="0"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ru-RU" sz="800" b="1" dirty="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ru-RU" sz="2000" b="1" dirty="0"/>
            <a:t>РИП ФНС</a:t>
          </a:r>
          <a:endParaRPr lang="ru-RU" sz="2000" b="0" dirty="0"/>
        </a:p>
      </dgm:t>
    </dgm:pt>
    <dgm:pt modelId="{C914D600-6BBF-4E42-A903-4672E259CDBD}" type="parTrans" cxnId="{663A45AA-5CC3-466B-B5A1-5BFAD84661B0}">
      <dgm:prSet/>
      <dgm:spPr/>
      <dgm:t>
        <a:bodyPr/>
        <a:lstStyle/>
        <a:p>
          <a:endParaRPr lang="ru-RU"/>
        </a:p>
      </dgm:t>
    </dgm:pt>
    <dgm:pt modelId="{BC26A20B-655B-4A51-B85E-E540D82E2006}" type="sibTrans" cxnId="{663A45AA-5CC3-466B-B5A1-5BFAD84661B0}">
      <dgm:prSet/>
      <dgm:spPr/>
      <dgm:t>
        <a:bodyPr/>
        <a:lstStyle/>
        <a:p>
          <a:endParaRPr lang="ru-RU"/>
        </a:p>
      </dgm:t>
    </dgm:pt>
    <dgm:pt modelId="{F9597FBA-7A9C-430A-8458-B86320EB67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ОБЪЕМ ИНВЕСТИЦИЙ: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 </a:t>
          </a: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5 лет – 500 млн. руб.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реализации проекта, но не позднее 1.01.2013 г. </a:t>
          </a:r>
          <a:endParaRPr lang="ru-RU" sz="1400" dirty="0"/>
        </a:p>
      </dgm:t>
    </dgm:pt>
    <dgm:pt modelId="{643E7524-4B4A-42D4-B668-FBCDA29A5847}" type="parTrans" cxnId="{35D27CB3-F19D-4543-AF94-E7C10325B5F9}">
      <dgm:prSet/>
      <dgm:spPr/>
      <dgm:t>
        <a:bodyPr/>
        <a:lstStyle/>
        <a:p>
          <a:endParaRPr lang="ru-RU"/>
        </a:p>
      </dgm:t>
    </dgm:pt>
    <dgm:pt modelId="{C2C27115-4F08-47BA-A1A2-F5DF9B8C1ED1}" type="sibTrans" cxnId="{35D27CB3-F19D-4543-AF94-E7C10325B5F9}">
      <dgm:prSet/>
      <dgm:spPr/>
      <dgm:t>
        <a:bodyPr/>
        <a:lstStyle/>
        <a:p>
          <a:endParaRPr lang="ru-RU"/>
        </a:p>
      </dgm:t>
    </dgm:pt>
    <dgm:pt modelId="{A31D7753-D9F5-498C-9344-1FDEB2F7D04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/>
            <a:t>ПРЕФЕРЕНЦИИ: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</a:rPr>
            <a:t>0% налога на прибыль, зачисляемые в федеральный бюджет 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</a:rPr>
            <a:t>0% НДПИ</a:t>
          </a:r>
          <a:endParaRPr lang="ru-RU" sz="1100" dirty="0"/>
        </a:p>
      </dgm:t>
    </dgm:pt>
    <dgm:pt modelId="{C6CB5D87-A04F-48F3-943A-3F4D3F31389F}" type="parTrans" cxnId="{3BC095EE-2EA0-487D-BB8F-B9CB3CF8A9FC}">
      <dgm:prSet/>
      <dgm:spPr/>
      <dgm:t>
        <a:bodyPr/>
        <a:lstStyle/>
        <a:p>
          <a:endParaRPr lang="ru-RU"/>
        </a:p>
      </dgm:t>
    </dgm:pt>
    <dgm:pt modelId="{6BE6C8D0-6CDF-4A63-A56C-21F50D91E914}" type="sibTrans" cxnId="{3BC095EE-2EA0-487D-BB8F-B9CB3CF8A9FC}">
      <dgm:prSet/>
      <dgm:spPr/>
      <dgm:t>
        <a:bodyPr/>
        <a:lstStyle/>
        <a:p>
          <a:endParaRPr lang="ru-RU"/>
        </a:p>
      </dgm:t>
    </dgm:pt>
    <dgm:pt modelId="{04CF5B42-048E-4FBB-9DE1-672258E326DC}">
      <dgm:prSet custT="1"/>
      <dgm:spPr/>
      <dgm:t>
        <a:bodyPr/>
        <a:lstStyle/>
        <a:p>
          <a:r>
            <a:rPr lang="ru-RU" sz="1600" b="1" dirty="0"/>
            <a:t>МЕСТО ОБРАЩЕНИЕ: министерство экономического развития Иркутской области </a:t>
          </a:r>
        </a:p>
      </dgm:t>
    </dgm:pt>
    <dgm:pt modelId="{DDB83157-464C-47D9-A49B-B57EB8939587}" type="parTrans" cxnId="{5A09EF93-F73D-42E2-9B65-DCAA7AD35730}">
      <dgm:prSet/>
      <dgm:spPr/>
      <dgm:t>
        <a:bodyPr/>
        <a:lstStyle/>
        <a:p>
          <a:endParaRPr lang="ru-RU"/>
        </a:p>
      </dgm:t>
    </dgm:pt>
    <dgm:pt modelId="{AE9D23DE-EB62-4630-A189-6F9C0EEF9F97}" type="sibTrans" cxnId="{5A09EF93-F73D-42E2-9B65-DCAA7AD35730}">
      <dgm:prSet/>
      <dgm:spPr/>
      <dgm:t>
        <a:bodyPr/>
        <a:lstStyle/>
        <a:p>
          <a:endParaRPr lang="ru-RU"/>
        </a:p>
      </dgm:t>
    </dgm:pt>
    <dgm:pt modelId="{48F1FC93-F7F3-4B52-AAC7-8921C554B0D9}">
      <dgm:prSet custT="1"/>
      <dgm:spPr/>
      <dgm:t>
        <a:bodyPr/>
        <a:lstStyle/>
        <a:p>
          <a:r>
            <a:rPr lang="ru-RU" sz="1600" b="1" dirty="0"/>
            <a:t>МЕСТО ОБРАЩЕНИЕ: </a:t>
          </a:r>
          <a:br>
            <a:rPr lang="ru-RU" sz="1600" b="1" dirty="0"/>
          </a:br>
          <a:r>
            <a:rPr lang="ru-RU" sz="1600" b="1" dirty="0"/>
            <a:t>ФНС по Иркутской области</a:t>
          </a:r>
        </a:p>
      </dgm:t>
    </dgm:pt>
    <dgm:pt modelId="{95A847B2-A975-45F0-A325-401971411961}" type="parTrans" cxnId="{856DF4E8-AD5C-41EF-BDC0-8502B6F9568A}">
      <dgm:prSet/>
      <dgm:spPr/>
      <dgm:t>
        <a:bodyPr/>
        <a:lstStyle/>
        <a:p>
          <a:endParaRPr lang="ru-RU"/>
        </a:p>
      </dgm:t>
    </dgm:pt>
    <dgm:pt modelId="{E0424A01-ABA3-4264-80BA-8249B31A705D}" type="sibTrans" cxnId="{856DF4E8-AD5C-41EF-BDC0-8502B6F9568A}">
      <dgm:prSet/>
      <dgm:spPr/>
      <dgm:t>
        <a:bodyPr/>
        <a:lstStyle/>
        <a:p>
          <a:endParaRPr lang="ru-RU"/>
        </a:p>
      </dgm:t>
    </dgm:pt>
    <dgm:pt modelId="{F7FA238F-CB42-412E-8B77-364CBACD3FCC}" type="pres">
      <dgm:prSet presAssocID="{32C8FAE4-AC8B-451A-8524-B823738FF80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71F94-6C3F-43E7-956D-8D8A6273DE34}" type="pres">
      <dgm:prSet presAssocID="{5C24CACF-C692-4D29-B49A-B8D4C62E37C3}" presName="compNode" presStyleCnt="0"/>
      <dgm:spPr/>
    </dgm:pt>
    <dgm:pt modelId="{4E51FE39-B8B4-4E40-9D37-71B11A68158F}" type="pres">
      <dgm:prSet presAssocID="{5C24CACF-C692-4D29-B49A-B8D4C62E37C3}" presName="aNode" presStyleLbl="bgShp" presStyleIdx="0" presStyleCnt="2" custScaleX="97212" custScaleY="76257" custLinFactNeighborX="4072" custLinFactNeighborY="-4249"/>
      <dgm:spPr/>
      <dgm:t>
        <a:bodyPr/>
        <a:lstStyle/>
        <a:p>
          <a:endParaRPr lang="ru-RU"/>
        </a:p>
      </dgm:t>
    </dgm:pt>
    <dgm:pt modelId="{EFCECF93-9C49-47E5-9E9F-522B1A6D54F3}" type="pres">
      <dgm:prSet presAssocID="{5C24CACF-C692-4D29-B49A-B8D4C62E37C3}" presName="textNode" presStyleLbl="bgShp" presStyleIdx="0" presStyleCnt="2"/>
      <dgm:spPr/>
      <dgm:t>
        <a:bodyPr/>
        <a:lstStyle/>
        <a:p>
          <a:endParaRPr lang="ru-RU"/>
        </a:p>
      </dgm:t>
    </dgm:pt>
    <dgm:pt modelId="{36EDE615-AF49-47F5-8A9C-06B373BDCB36}" type="pres">
      <dgm:prSet presAssocID="{5C24CACF-C692-4D29-B49A-B8D4C62E37C3}" presName="compChildNode" presStyleCnt="0"/>
      <dgm:spPr/>
    </dgm:pt>
    <dgm:pt modelId="{1D174717-32A9-4912-9ECF-ACDBEB8F3BA6}" type="pres">
      <dgm:prSet presAssocID="{5C24CACF-C692-4D29-B49A-B8D4C62E37C3}" presName="theInnerList" presStyleCnt="0"/>
      <dgm:spPr/>
    </dgm:pt>
    <dgm:pt modelId="{BB259BFE-7111-4317-93C2-F4412E46BA68}" type="pres">
      <dgm:prSet presAssocID="{04CF5B42-048E-4FBB-9DE1-672258E326DC}" presName="childNode" presStyleLbl="node1" presStyleIdx="0" presStyleCnt="6" custScaleX="114579" custScaleY="131419" custLinFactY="-63933" custLinFactNeighborX="61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105D-56F6-440D-9278-01BFA6261A60}" type="pres">
      <dgm:prSet presAssocID="{04CF5B42-048E-4FBB-9DE1-672258E326DC}" presName="aSpace2" presStyleCnt="0"/>
      <dgm:spPr/>
    </dgm:pt>
    <dgm:pt modelId="{5F4CADA9-CDFB-4183-85C5-626208E2AE33}" type="pres">
      <dgm:prSet presAssocID="{D6746BB7-FE86-4054-A866-046220FB5AC2}" presName="childNode" presStyleLbl="node1" presStyleIdx="1" presStyleCnt="6" custScaleX="114579" custScaleY="118359" custLinFactY="-71663" custLinFactNeighborX="61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CB4AF-8CFC-4622-B54F-E2753D044AD7}" type="pres">
      <dgm:prSet presAssocID="{D6746BB7-FE86-4054-A866-046220FB5AC2}" presName="aSpace2" presStyleCnt="0"/>
      <dgm:spPr/>
    </dgm:pt>
    <dgm:pt modelId="{BE9DC816-F2D1-413E-8821-7EE332F58E9B}" type="pres">
      <dgm:prSet presAssocID="{F9C2D23F-DF3F-4146-AE10-5F94957CF03F}" presName="childNode" presStyleLbl="node1" presStyleIdx="2" presStyleCnt="6" custScaleX="114579" custScaleY="121934" custLinFactY="-77163" custLinFactNeighborX="61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D3C61-BBDC-4E56-92FD-2E3A9145C6E6}" type="pres">
      <dgm:prSet presAssocID="{5C24CACF-C692-4D29-B49A-B8D4C62E37C3}" presName="aSpace" presStyleCnt="0"/>
      <dgm:spPr/>
    </dgm:pt>
    <dgm:pt modelId="{8330EA30-7603-4599-8FC6-745D60B1957A}" type="pres">
      <dgm:prSet presAssocID="{9F391602-8D32-4C67-AA45-5A9894EFEC94}" presName="compNode" presStyleCnt="0"/>
      <dgm:spPr/>
    </dgm:pt>
    <dgm:pt modelId="{7EB6762B-BC72-4471-903C-55F6A3864DDF}" type="pres">
      <dgm:prSet presAssocID="{9F391602-8D32-4C67-AA45-5A9894EFEC94}" presName="aNode" presStyleLbl="bgShp" presStyleIdx="1" presStyleCnt="2" custScaleX="97404" custScaleY="76257" custLinFactNeighborX="-1469" custLinFactNeighborY="-5825"/>
      <dgm:spPr/>
      <dgm:t>
        <a:bodyPr/>
        <a:lstStyle/>
        <a:p>
          <a:endParaRPr lang="ru-RU"/>
        </a:p>
      </dgm:t>
    </dgm:pt>
    <dgm:pt modelId="{AAA728B8-C34B-4A8D-89BA-8D4671775D45}" type="pres">
      <dgm:prSet presAssocID="{9F391602-8D32-4C67-AA45-5A9894EFEC94}" presName="textNode" presStyleLbl="bgShp" presStyleIdx="1" presStyleCnt="2"/>
      <dgm:spPr/>
      <dgm:t>
        <a:bodyPr/>
        <a:lstStyle/>
        <a:p>
          <a:endParaRPr lang="ru-RU"/>
        </a:p>
      </dgm:t>
    </dgm:pt>
    <dgm:pt modelId="{C15F85F8-9B99-44B9-B4ED-4E7BB7C03973}" type="pres">
      <dgm:prSet presAssocID="{9F391602-8D32-4C67-AA45-5A9894EFEC94}" presName="compChildNode" presStyleCnt="0"/>
      <dgm:spPr/>
    </dgm:pt>
    <dgm:pt modelId="{EDB07401-FA11-4293-BF35-2D503C79A9BF}" type="pres">
      <dgm:prSet presAssocID="{9F391602-8D32-4C67-AA45-5A9894EFEC94}" presName="theInnerList" presStyleCnt="0"/>
      <dgm:spPr/>
    </dgm:pt>
    <dgm:pt modelId="{0E533FA6-775E-4122-A84B-C3D01583BD3F}" type="pres">
      <dgm:prSet presAssocID="{48F1FC93-F7F3-4B52-AAC7-8921C554B0D9}" presName="childNode" presStyleLbl="node1" presStyleIdx="3" presStyleCnt="6" custScaleX="111530" custScaleY="110685" custLinFactY="-49321" custLinFactNeighborX="-15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4135-250D-4E5C-9C5D-CE74DB09E52D}" type="pres">
      <dgm:prSet presAssocID="{48F1FC93-F7F3-4B52-AAC7-8921C554B0D9}" presName="aSpace2" presStyleCnt="0"/>
      <dgm:spPr/>
    </dgm:pt>
    <dgm:pt modelId="{B2318B62-E585-4306-995B-FF8FA9F3E99B}" type="pres">
      <dgm:prSet presAssocID="{F9597FBA-7A9C-430A-8458-B86320EB67CB}" presName="childNode" presStyleLbl="node1" presStyleIdx="4" presStyleCnt="6" custScaleX="111528" custScaleY="117338" custLinFactY="-58077" custLinFactNeighborX="-1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EB4E4-F0B4-4313-A95D-708E84B72091}" type="pres">
      <dgm:prSet presAssocID="{F9597FBA-7A9C-430A-8458-B86320EB67CB}" presName="aSpace2" presStyleCnt="0"/>
      <dgm:spPr/>
    </dgm:pt>
    <dgm:pt modelId="{71995F7E-33D5-4F3F-9CB1-38026B3598C6}" type="pres">
      <dgm:prSet presAssocID="{A31D7753-D9F5-498C-9344-1FDEB2F7D04C}" presName="childNode" presStyleLbl="node1" presStyleIdx="5" presStyleCnt="6" custScaleX="111528" custScaleY="87697" custLinFactY="-64744" custLinFactNeighborX="-15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69F95-7BC6-4642-8368-E1086931E801}" srcId="{5C24CACF-C692-4D29-B49A-B8D4C62E37C3}" destId="{F9C2D23F-DF3F-4146-AE10-5F94957CF03F}" srcOrd="2" destOrd="0" parTransId="{2532997D-D657-41F1-BE17-B5911EAF45E3}" sibTransId="{641BF7D7-825E-4241-BBB9-AC0FD453C034}"/>
    <dgm:cxn modelId="{97A52496-7BB0-4A83-A2D4-DC4461970E03}" type="presOf" srcId="{F9597FBA-7A9C-430A-8458-B86320EB67CB}" destId="{B2318B62-E585-4306-995B-FF8FA9F3E99B}" srcOrd="0" destOrd="0" presId="urn:microsoft.com/office/officeart/2005/8/layout/lProcess2"/>
    <dgm:cxn modelId="{35D27CB3-F19D-4543-AF94-E7C10325B5F9}" srcId="{9F391602-8D32-4C67-AA45-5A9894EFEC94}" destId="{F9597FBA-7A9C-430A-8458-B86320EB67CB}" srcOrd="1" destOrd="0" parTransId="{643E7524-4B4A-42D4-B668-FBCDA29A5847}" sibTransId="{C2C27115-4F08-47BA-A1A2-F5DF9B8C1ED1}"/>
    <dgm:cxn modelId="{393BC741-8119-4151-BF48-AA8297F7689E}" type="presOf" srcId="{04CF5B42-048E-4FBB-9DE1-672258E326DC}" destId="{BB259BFE-7111-4317-93C2-F4412E46BA68}" srcOrd="0" destOrd="0" presId="urn:microsoft.com/office/officeart/2005/8/layout/lProcess2"/>
    <dgm:cxn modelId="{EA1DA950-92FA-4B1C-B2A4-AC139588BC2B}" type="presOf" srcId="{48F1FC93-F7F3-4B52-AAC7-8921C554B0D9}" destId="{0E533FA6-775E-4122-A84B-C3D01583BD3F}" srcOrd="0" destOrd="0" presId="urn:microsoft.com/office/officeart/2005/8/layout/lProcess2"/>
    <dgm:cxn modelId="{663A45AA-5CC3-466B-B5A1-5BFAD84661B0}" srcId="{32C8FAE4-AC8B-451A-8524-B823738FF804}" destId="{9F391602-8D32-4C67-AA45-5A9894EFEC94}" srcOrd="1" destOrd="0" parTransId="{C914D600-6BBF-4E42-A903-4672E259CDBD}" sibTransId="{BC26A20B-655B-4A51-B85E-E540D82E2006}"/>
    <dgm:cxn modelId="{441D41B3-D1B3-4A50-A285-95365E0C84ED}" type="presOf" srcId="{9F391602-8D32-4C67-AA45-5A9894EFEC94}" destId="{7EB6762B-BC72-4471-903C-55F6A3864DDF}" srcOrd="0" destOrd="0" presId="urn:microsoft.com/office/officeart/2005/8/layout/lProcess2"/>
    <dgm:cxn modelId="{013E5FAF-92C4-4F9F-80F9-34831FB95882}" type="presOf" srcId="{A31D7753-D9F5-498C-9344-1FDEB2F7D04C}" destId="{71995F7E-33D5-4F3F-9CB1-38026B3598C6}" srcOrd="0" destOrd="0" presId="urn:microsoft.com/office/officeart/2005/8/layout/lProcess2"/>
    <dgm:cxn modelId="{2B5FB172-378A-4A16-B928-6F9DF845E273}" srcId="{5C24CACF-C692-4D29-B49A-B8D4C62E37C3}" destId="{D6746BB7-FE86-4054-A866-046220FB5AC2}" srcOrd="1" destOrd="0" parTransId="{D2CE42D0-35CC-43C3-9095-D61C2DCE0EF6}" sibTransId="{7F6BC2A0-2DFB-4CB2-82FB-47EC8900DA1B}"/>
    <dgm:cxn modelId="{6F1C91DF-F86F-4B92-BD4A-E51B857DD352}" srcId="{32C8FAE4-AC8B-451A-8524-B823738FF804}" destId="{5C24CACF-C692-4D29-B49A-B8D4C62E37C3}" srcOrd="0" destOrd="0" parTransId="{88DD6DB5-FFFA-479E-B60D-9754F80E9257}" sibTransId="{6658621F-4C2B-4148-8651-BBE2E0562884}"/>
    <dgm:cxn modelId="{5A09EF93-F73D-42E2-9B65-DCAA7AD35730}" srcId="{5C24CACF-C692-4D29-B49A-B8D4C62E37C3}" destId="{04CF5B42-048E-4FBB-9DE1-672258E326DC}" srcOrd="0" destOrd="0" parTransId="{DDB83157-464C-47D9-A49B-B57EB8939587}" sibTransId="{AE9D23DE-EB62-4630-A189-6F9C0EEF9F97}"/>
    <dgm:cxn modelId="{12EC70AE-86B3-4F89-82EC-4A67F54080BB}" type="presOf" srcId="{5C24CACF-C692-4D29-B49A-B8D4C62E37C3}" destId="{EFCECF93-9C49-47E5-9E9F-522B1A6D54F3}" srcOrd="1" destOrd="0" presId="urn:microsoft.com/office/officeart/2005/8/layout/lProcess2"/>
    <dgm:cxn modelId="{856DF4E8-AD5C-41EF-BDC0-8502B6F9568A}" srcId="{9F391602-8D32-4C67-AA45-5A9894EFEC94}" destId="{48F1FC93-F7F3-4B52-AAC7-8921C554B0D9}" srcOrd="0" destOrd="0" parTransId="{95A847B2-A975-45F0-A325-401971411961}" sibTransId="{E0424A01-ABA3-4264-80BA-8249B31A705D}"/>
    <dgm:cxn modelId="{3BC095EE-2EA0-487D-BB8F-B9CB3CF8A9FC}" srcId="{9F391602-8D32-4C67-AA45-5A9894EFEC94}" destId="{A31D7753-D9F5-498C-9344-1FDEB2F7D04C}" srcOrd="2" destOrd="0" parTransId="{C6CB5D87-A04F-48F3-943A-3F4D3F31389F}" sibTransId="{6BE6C8D0-6CDF-4A63-A56C-21F50D91E914}"/>
    <dgm:cxn modelId="{3C5B204A-58F8-46FE-B670-D1E2259260AC}" type="presOf" srcId="{9F391602-8D32-4C67-AA45-5A9894EFEC94}" destId="{AAA728B8-C34B-4A8D-89BA-8D4671775D45}" srcOrd="1" destOrd="0" presId="urn:microsoft.com/office/officeart/2005/8/layout/lProcess2"/>
    <dgm:cxn modelId="{AA9FB855-E3E6-4721-A307-BA85DC278F5D}" type="presOf" srcId="{D6746BB7-FE86-4054-A866-046220FB5AC2}" destId="{5F4CADA9-CDFB-4183-85C5-626208E2AE33}" srcOrd="0" destOrd="0" presId="urn:microsoft.com/office/officeart/2005/8/layout/lProcess2"/>
    <dgm:cxn modelId="{80854332-94E7-4718-A34A-1794E9722207}" type="presOf" srcId="{32C8FAE4-AC8B-451A-8524-B823738FF804}" destId="{F7FA238F-CB42-412E-8B77-364CBACD3FCC}" srcOrd="0" destOrd="0" presId="urn:microsoft.com/office/officeart/2005/8/layout/lProcess2"/>
    <dgm:cxn modelId="{00909AC3-761B-4CB4-9EA9-0B6665686598}" type="presOf" srcId="{5C24CACF-C692-4D29-B49A-B8D4C62E37C3}" destId="{4E51FE39-B8B4-4E40-9D37-71B11A68158F}" srcOrd="0" destOrd="0" presId="urn:microsoft.com/office/officeart/2005/8/layout/lProcess2"/>
    <dgm:cxn modelId="{A72D5674-5D78-42AB-BCB2-28A2FD5F212D}" type="presOf" srcId="{F9C2D23F-DF3F-4146-AE10-5F94957CF03F}" destId="{BE9DC816-F2D1-413E-8821-7EE332F58E9B}" srcOrd="0" destOrd="0" presId="urn:microsoft.com/office/officeart/2005/8/layout/lProcess2"/>
    <dgm:cxn modelId="{6291900D-5C56-4CAA-B55A-9DAC9391FB50}" type="presParOf" srcId="{F7FA238F-CB42-412E-8B77-364CBACD3FCC}" destId="{DFA71F94-6C3F-43E7-956D-8D8A6273DE34}" srcOrd="0" destOrd="0" presId="urn:microsoft.com/office/officeart/2005/8/layout/lProcess2"/>
    <dgm:cxn modelId="{C937BAD0-59D6-4EEF-B9F0-F42F896D811D}" type="presParOf" srcId="{DFA71F94-6C3F-43E7-956D-8D8A6273DE34}" destId="{4E51FE39-B8B4-4E40-9D37-71B11A68158F}" srcOrd="0" destOrd="0" presId="urn:microsoft.com/office/officeart/2005/8/layout/lProcess2"/>
    <dgm:cxn modelId="{8195238F-3E3A-4E1B-8ACB-88423068E3F1}" type="presParOf" srcId="{DFA71F94-6C3F-43E7-956D-8D8A6273DE34}" destId="{EFCECF93-9C49-47E5-9E9F-522B1A6D54F3}" srcOrd="1" destOrd="0" presId="urn:microsoft.com/office/officeart/2005/8/layout/lProcess2"/>
    <dgm:cxn modelId="{CD70E00F-9470-4188-8B37-341837CA7D45}" type="presParOf" srcId="{DFA71F94-6C3F-43E7-956D-8D8A6273DE34}" destId="{36EDE615-AF49-47F5-8A9C-06B373BDCB36}" srcOrd="2" destOrd="0" presId="urn:microsoft.com/office/officeart/2005/8/layout/lProcess2"/>
    <dgm:cxn modelId="{9F9F5957-2B49-4A87-A48B-C6104B9E8084}" type="presParOf" srcId="{36EDE615-AF49-47F5-8A9C-06B373BDCB36}" destId="{1D174717-32A9-4912-9ECF-ACDBEB8F3BA6}" srcOrd="0" destOrd="0" presId="urn:microsoft.com/office/officeart/2005/8/layout/lProcess2"/>
    <dgm:cxn modelId="{A639AAEB-C59E-4C2C-B5B3-4B91F5F59CB3}" type="presParOf" srcId="{1D174717-32A9-4912-9ECF-ACDBEB8F3BA6}" destId="{BB259BFE-7111-4317-93C2-F4412E46BA68}" srcOrd="0" destOrd="0" presId="urn:microsoft.com/office/officeart/2005/8/layout/lProcess2"/>
    <dgm:cxn modelId="{FA11FC77-3F0B-4301-AF85-AA759BF2528F}" type="presParOf" srcId="{1D174717-32A9-4912-9ECF-ACDBEB8F3BA6}" destId="{0305105D-56F6-440D-9278-01BFA6261A60}" srcOrd="1" destOrd="0" presId="urn:microsoft.com/office/officeart/2005/8/layout/lProcess2"/>
    <dgm:cxn modelId="{08E57B80-29CA-4878-9BDE-2A0FF10FE2A4}" type="presParOf" srcId="{1D174717-32A9-4912-9ECF-ACDBEB8F3BA6}" destId="{5F4CADA9-CDFB-4183-85C5-626208E2AE33}" srcOrd="2" destOrd="0" presId="urn:microsoft.com/office/officeart/2005/8/layout/lProcess2"/>
    <dgm:cxn modelId="{3F571001-9F3E-4E00-B871-DF392E93AB4E}" type="presParOf" srcId="{1D174717-32A9-4912-9ECF-ACDBEB8F3BA6}" destId="{7C1CB4AF-8CFC-4622-B54F-E2753D044AD7}" srcOrd="3" destOrd="0" presId="urn:microsoft.com/office/officeart/2005/8/layout/lProcess2"/>
    <dgm:cxn modelId="{E6D44FD4-6255-4010-B29E-B292A327CD37}" type="presParOf" srcId="{1D174717-32A9-4912-9ECF-ACDBEB8F3BA6}" destId="{BE9DC816-F2D1-413E-8821-7EE332F58E9B}" srcOrd="4" destOrd="0" presId="urn:microsoft.com/office/officeart/2005/8/layout/lProcess2"/>
    <dgm:cxn modelId="{452E370E-8E63-4B92-BCF0-8F016B8C44F5}" type="presParOf" srcId="{F7FA238F-CB42-412E-8B77-364CBACD3FCC}" destId="{FFBD3C61-BBDC-4E56-92FD-2E3A9145C6E6}" srcOrd="1" destOrd="0" presId="urn:microsoft.com/office/officeart/2005/8/layout/lProcess2"/>
    <dgm:cxn modelId="{D54CD430-AB74-48C9-B2E3-862688757555}" type="presParOf" srcId="{F7FA238F-CB42-412E-8B77-364CBACD3FCC}" destId="{8330EA30-7603-4599-8FC6-745D60B1957A}" srcOrd="2" destOrd="0" presId="urn:microsoft.com/office/officeart/2005/8/layout/lProcess2"/>
    <dgm:cxn modelId="{5B3AC8BB-B565-4114-B545-EBBBD9EAAF48}" type="presParOf" srcId="{8330EA30-7603-4599-8FC6-745D60B1957A}" destId="{7EB6762B-BC72-4471-903C-55F6A3864DDF}" srcOrd="0" destOrd="0" presId="urn:microsoft.com/office/officeart/2005/8/layout/lProcess2"/>
    <dgm:cxn modelId="{EB2C8AA8-11E0-4E0E-8904-6ABAC13A56D9}" type="presParOf" srcId="{8330EA30-7603-4599-8FC6-745D60B1957A}" destId="{AAA728B8-C34B-4A8D-89BA-8D4671775D45}" srcOrd="1" destOrd="0" presId="urn:microsoft.com/office/officeart/2005/8/layout/lProcess2"/>
    <dgm:cxn modelId="{3B53E5A6-2814-4B60-9BBF-CBF11E4B0B27}" type="presParOf" srcId="{8330EA30-7603-4599-8FC6-745D60B1957A}" destId="{C15F85F8-9B99-44B9-B4ED-4E7BB7C03973}" srcOrd="2" destOrd="0" presId="urn:microsoft.com/office/officeart/2005/8/layout/lProcess2"/>
    <dgm:cxn modelId="{A07B7E73-1479-4E06-9EF0-CBF85AD53A86}" type="presParOf" srcId="{C15F85F8-9B99-44B9-B4ED-4E7BB7C03973}" destId="{EDB07401-FA11-4293-BF35-2D503C79A9BF}" srcOrd="0" destOrd="0" presId="urn:microsoft.com/office/officeart/2005/8/layout/lProcess2"/>
    <dgm:cxn modelId="{A09AA04C-46DA-4B75-951C-25B51FE67E03}" type="presParOf" srcId="{EDB07401-FA11-4293-BF35-2D503C79A9BF}" destId="{0E533FA6-775E-4122-A84B-C3D01583BD3F}" srcOrd="0" destOrd="0" presId="urn:microsoft.com/office/officeart/2005/8/layout/lProcess2"/>
    <dgm:cxn modelId="{DA0B5116-0D81-4A6A-8F06-C3698F75A8B2}" type="presParOf" srcId="{EDB07401-FA11-4293-BF35-2D503C79A9BF}" destId="{0D5F4135-250D-4E5C-9C5D-CE74DB09E52D}" srcOrd="1" destOrd="0" presId="urn:microsoft.com/office/officeart/2005/8/layout/lProcess2"/>
    <dgm:cxn modelId="{247BDC40-BACC-4062-A7C4-1F1A7DDE4763}" type="presParOf" srcId="{EDB07401-FA11-4293-BF35-2D503C79A9BF}" destId="{B2318B62-E585-4306-995B-FF8FA9F3E99B}" srcOrd="2" destOrd="0" presId="urn:microsoft.com/office/officeart/2005/8/layout/lProcess2"/>
    <dgm:cxn modelId="{236DB31A-F70D-4788-A123-275E864ED6E1}" type="presParOf" srcId="{EDB07401-FA11-4293-BF35-2D503C79A9BF}" destId="{719EB4E4-F0B4-4313-A95D-708E84B72091}" srcOrd="3" destOrd="0" presId="urn:microsoft.com/office/officeart/2005/8/layout/lProcess2"/>
    <dgm:cxn modelId="{44CE2F20-5520-4D4B-9323-213D79FCA00B}" type="presParOf" srcId="{EDB07401-FA11-4293-BF35-2D503C79A9BF}" destId="{71995F7E-33D5-4F3F-9CB1-38026B3598C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1800" b="1" dirty="0"/>
            <a:t>Подача заявления </a:t>
          </a:r>
          <a:br>
            <a:rPr lang="ru-RU" sz="1800" b="1" dirty="0"/>
          </a:br>
          <a:r>
            <a:rPr lang="ru-RU" sz="1800" b="1" dirty="0"/>
            <a:t>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1800" b="1" dirty="0"/>
            <a:t>Рассмотрение на Инвестиционном совете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1800" b="1" dirty="0"/>
            <a:t>Заключение </a:t>
          </a:r>
          <a:r>
            <a:rPr lang="ru-RU" sz="1800" b="1" dirty="0" err="1"/>
            <a:t>специнвестконтракта</a:t>
          </a:r>
          <a:r>
            <a:rPr lang="ru-RU" sz="1800" b="1" dirty="0"/>
            <a:t/>
          </a:r>
          <a:br>
            <a:rPr lang="ru-RU" sz="1800" b="1" dirty="0"/>
          </a:br>
          <a:r>
            <a:rPr lang="ru-RU" sz="1800" b="1" dirty="0"/>
            <a:t> с Правительством ИО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1800" b="1" dirty="0"/>
            <a:t>Предоставление </a:t>
          </a:r>
          <a:br>
            <a:rPr lang="ru-RU" sz="1800" b="1" dirty="0"/>
          </a:br>
          <a:r>
            <a:rPr lang="ru-RU" sz="1800" b="1" dirty="0"/>
            <a:t>сведений в налоговый орган о внесение в реестр СПИК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 custLinFactNeighborX="-598" custLinFactNeighborY="-6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/>
            <a:t>Подача заявки в Минэкономразвития ИО</a:t>
          </a:r>
          <a:endParaRPr lang="ru-RU" sz="2000" b="1" dirty="0"/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Рассмотрение на Комиссии, при соответствии всем требованиям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Заключение соглашения с </a:t>
          </a:r>
          <a:r>
            <a:rPr lang="ru-RU" sz="2000" b="1" dirty="0" err="1"/>
            <a:t>Минэкомразвития</a:t>
          </a:r>
          <a:r>
            <a:rPr lang="ru-RU" sz="2000" b="1" dirty="0"/>
            <a:t> ИО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2000" b="1" dirty="0"/>
            <a:t>Внесение в реестр резидентов ТОСЭР  </a:t>
          </a:r>
          <a:r>
            <a:rPr lang="ru-RU" sz="2000" b="1" dirty="0" err="1"/>
            <a:t>Минэкономразви-тия</a:t>
          </a:r>
          <a:r>
            <a:rPr lang="ru-RU" sz="2000" b="1" dirty="0"/>
            <a:t> России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 dirty="0"/>
            <a:t>Подача заявки в</a:t>
          </a:r>
          <a:br>
            <a:rPr lang="ru-RU" sz="2000" b="1" dirty="0"/>
          </a:br>
          <a:r>
            <a:rPr lang="ru-RU" sz="2000" b="1" dirty="0"/>
            <a:t>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Рассмотрение Экспертном Совете</a:t>
          </a:r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Заключение </a:t>
          </a:r>
          <a:r>
            <a:rPr lang="ru-RU" sz="2000" b="1" dirty="0" err="1"/>
            <a:t>трехстороненного</a:t>
          </a:r>
          <a:r>
            <a:rPr lang="ru-RU" sz="2000" b="1" dirty="0"/>
            <a:t>  соглашения с </a:t>
          </a:r>
          <a:r>
            <a:rPr lang="ru-RU" sz="2000" b="1" dirty="0" err="1"/>
            <a:t>Минэкомразвития</a:t>
          </a:r>
          <a:r>
            <a:rPr lang="ru-RU" sz="2000" b="1" dirty="0"/>
            <a:t> ИО</a:t>
          </a:r>
          <a:br>
            <a:rPr lang="ru-RU" sz="2000" b="1" dirty="0"/>
          </a:br>
          <a:r>
            <a:rPr lang="ru-RU" sz="2000" b="1" dirty="0"/>
            <a:t> и филиалом ОЭЗ ИО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3" custLinFactNeighborX="5826" custLinFactNeighborY="46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 dirty="0"/>
            <a:t>Подача заявление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Проверка на соответствие </a:t>
          </a:r>
          <a:r>
            <a:rPr lang="ru-RU" sz="2000" b="1" dirty="0" err="1"/>
            <a:t>доп.требованием</a:t>
          </a:r>
          <a:endParaRPr lang="ru-RU" sz="20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Включение в реестр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2000" b="1" dirty="0"/>
            <a:t>Получение мер государственной поддержки парков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2000" b="1" dirty="0"/>
            <a:t>Подача заявки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2000" b="1" dirty="0"/>
            <a:t>Проверка на соответствие </a:t>
          </a:r>
          <a:r>
            <a:rPr lang="ru-RU" sz="2000" b="1" dirty="0" err="1"/>
            <a:t>доп.требованием</a:t>
          </a:r>
          <a:endParaRPr lang="ru-RU" sz="20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2000" b="1" dirty="0"/>
            <a:t>Включение в реестр</a:t>
          </a:r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r>
            <a:rPr lang="ru-RU" sz="2000" b="1" dirty="0"/>
            <a:t>Получение мер государственной поддержки парков</a:t>
          </a: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17C313F9-8465-4CE9-B073-C9C53A703AFE}" type="presOf" srcId="{16B27E9D-D460-4858-A4A1-8146AF6FFA07}" destId="{B9A9B728-81D2-4DE2-820B-68358B16A3B7}" srcOrd="0" destOrd="0" presId="urn:microsoft.com/office/officeart/2005/8/layout/hChevron3"/>
    <dgm:cxn modelId="{8ADB4506-7F2C-4BC0-9560-E28A2FF86865}" type="presOf" srcId="{B0F27BCA-9A34-40FD-BB76-BFE5057226BA}" destId="{54FA3F43-6197-4217-82AC-E22D66E96821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FA0B974A-5411-4DFA-ACDC-0BEC9EF5808A}" type="presOf" srcId="{05370A18-CFE9-4FF0-BEBD-1A9EE209C4DA}" destId="{C72F8971-8425-4922-B328-21161A2C9BA3}" srcOrd="0" destOrd="0" presId="urn:microsoft.com/office/officeart/2005/8/layout/hChevron3"/>
    <dgm:cxn modelId="{1C0DAC68-6A17-4945-9AB3-F5AC1C4F0855}" type="presOf" srcId="{D648080B-86F5-4CD1-9881-50EE3DB8A0A6}" destId="{3A251B7C-F2DF-4F4F-9FF9-9BAB4011CAED}" srcOrd="0" destOrd="0" presId="urn:microsoft.com/office/officeart/2005/8/layout/hChevron3"/>
    <dgm:cxn modelId="{6184DB6D-2AF9-4A6C-9AD8-FAF0036F0CAB}" type="presOf" srcId="{26CCE210-079D-4149-9145-844A9A48DB6B}" destId="{21E796AB-490B-48BF-AA00-79D839061573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65AFDF48-C7E3-48D0-8B9D-A685721C8D5E}" type="presParOf" srcId="{54FA3F43-6197-4217-82AC-E22D66E96821}" destId="{3A251B7C-F2DF-4F4F-9FF9-9BAB4011CAED}" srcOrd="0" destOrd="0" presId="urn:microsoft.com/office/officeart/2005/8/layout/hChevron3"/>
    <dgm:cxn modelId="{9B1121CB-53C7-4738-AB63-226F1316C8C9}" type="presParOf" srcId="{54FA3F43-6197-4217-82AC-E22D66E96821}" destId="{B77AF349-96F7-4250-AD65-F833914F5BE4}" srcOrd="1" destOrd="0" presId="urn:microsoft.com/office/officeart/2005/8/layout/hChevron3"/>
    <dgm:cxn modelId="{1DF0BBBB-A77B-46F7-80AA-1EFDF2BA7F1C}" type="presParOf" srcId="{54FA3F43-6197-4217-82AC-E22D66E96821}" destId="{C72F8971-8425-4922-B328-21161A2C9BA3}" srcOrd="2" destOrd="0" presId="urn:microsoft.com/office/officeart/2005/8/layout/hChevron3"/>
    <dgm:cxn modelId="{8A184F65-1A22-4A17-971F-9D914BD8E7C3}" type="presParOf" srcId="{54FA3F43-6197-4217-82AC-E22D66E96821}" destId="{281FB735-3826-4D93-9A31-B986F2B38C2F}" srcOrd="3" destOrd="0" presId="urn:microsoft.com/office/officeart/2005/8/layout/hChevron3"/>
    <dgm:cxn modelId="{F2936C45-E74E-472D-A99F-623D9B02BBCB}" type="presParOf" srcId="{54FA3F43-6197-4217-82AC-E22D66E96821}" destId="{B9A9B728-81D2-4DE2-820B-68358B16A3B7}" srcOrd="4" destOrd="0" presId="urn:microsoft.com/office/officeart/2005/8/layout/hChevron3"/>
    <dgm:cxn modelId="{42EC77F9-AEA4-435F-A61C-0428123F8EE3}" type="presParOf" srcId="{54FA3F43-6197-4217-82AC-E22D66E96821}" destId="{CD039A21-BBDC-4359-A13F-966FBCB10F12}" srcOrd="5" destOrd="0" presId="urn:microsoft.com/office/officeart/2005/8/layout/hChevron3"/>
    <dgm:cxn modelId="{EAE9E71D-5169-49F0-9EC8-FB3E4EF1848E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0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Минэкономразвития Иркутской области </a:t>
          </a:r>
        </a:p>
        <a:p>
          <a:pPr>
            <a:lnSpc>
              <a:spcPts val="1700"/>
            </a:lnSpc>
          </a:pPr>
          <a:r>
            <a:rPr lang="ru-RU" sz="1800" b="1" dirty="0" smtClean="0"/>
            <a:t>Объявление конкурсного отбора на получение                 субсидии</a:t>
          </a:r>
          <a:endParaRPr lang="ru-RU" sz="1800" b="1" dirty="0"/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800" b="1" dirty="0" smtClean="0"/>
            <a:t>Подача заявок предприятиями для участия в отборе проектов</a:t>
          </a:r>
          <a:endParaRPr lang="ru-RU" sz="18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2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совет </a:t>
          </a:r>
        </a:p>
        <a:p>
          <a:pPr>
            <a:lnSpc>
              <a:spcPts val="1700"/>
            </a:lnSpc>
          </a:pPr>
          <a:r>
            <a:rPr lang="ru-RU" sz="1800" b="1" dirty="0" smtClean="0"/>
            <a:t>Оценка соответствия согласно критериям отбора</a:t>
          </a:r>
          <a:endParaRPr lang="ru-RU" sz="1800" b="1" dirty="0"/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200" b="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орган </a:t>
          </a:r>
        </a:p>
        <a:p>
          <a:pPr>
            <a:lnSpc>
              <a:spcPts val="1700"/>
            </a:lnSpc>
          </a:pPr>
          <a:r>
            <a:rPr lang="ru-RU" sz="1800" b="1" dirty="0" smtClean="0"/>
            <a:t>Принятие решение о предоставлении субсидий</a:t>
          </a:r>
          <a:endParaRPr lang="ru-RU" sz="1800" b="1" dirty="0"/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pPr>
            <a:lnSpc>
              <a:spcPts val="1700"/>
            </a:lnSpc>
          </a:pPr>
          <a:endParaRPr lang="ru-RU" sz="1800" b="1">
            <a:solidFill>
              <a:schemeClr val="tx1"/>
            </a:solidFill>
          </a:endParaRPr>
        </a:p>
      </dgm:t>
    </dgm:pt>
    <dgm:pt modelId="{3C84CC2C-6724-4317-9181-3186686C536F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800" b="1" dirty="0" smtClean="0"/>
            <a:t>Перечисление субсидий на компенсацию произведенных затрат</a:t>
          </a:r>
          <a:endParaRPr lang="ru-RU" sz="1800" b="1" dirty="0"/>
        </a:p>
      </dgm:t>
    </dgm:pt>
    <dgm:pt modelId="{8729BF7F-9211-4D11-BC1E-DE3B48406F5E}" type="parTrans" cxnId="{B9FDD639-0CD8-4D32-BE9B-F0BDE8169BA0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6C13DA51-C84C-4BCD-8EC1-C7271F886089}" type="sibTrans" cxnId="{B9FDD639-0CD8-4D32-BE9B-F0BDE8169BA0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1F27F7EA-4A25-4996-96D7-1164D0436710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800" b="1" dirty="0" smtClean="0"/>
            <a:t>Заключение соглашений с победителями конкурса</a:t>
          </a:r>
          <a:endParaRPr lang="ru-RU" sz="1800" b="1" dirty="0"/>
        </a:p>
      </dgm:t>
    </dgm:pt>
    <dgm:pt modelId="{0AA13A74-27ED-437A-A7F5-579C844B457C}" type="parTrans" cxnId="{9A5B8E61-742C-41E8-A548-73D8F9741A4B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95FEF079-8D16-4EE6-A9B5-1C9D833705B9}" type="sibTrans" cxnId="{9A5B8E61-742C-41E8-A548-73D8F9741A4B}">
      <dgm:prSet/>
      <dgm:spPr/>
      <dgm:t>
        <a:bodyPr/>
        <a:lstStyle/>
        <a:p>
          <a:pPr>
            <a:lnSpc>
              <a:spcPts val="1700"/>
            </a:lnSpc>
          </a:pPr>
          <a:endParaRPr lang="ru-RU"/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6" custScaleX="126457" custLinFactNeighborX="32581" custLinFactNeighborY="-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6" custScaleX="12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6" custScaleX="14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207D8-7D53-4D15-92F3-B0C79B818858}" type="pres">
      <dgm:prSet presAssocID="{E7F00774-0D68-4D4A-927E-E7424CB17D82}" presName="parSpace" presStyleCnt="0"/>
      <dgm:spPr/>
    </dgm:pt>
    <dgm:pt modelId="{A4E85AB2-64CD-4068-9BDB-E87FFCC00A2B}" type="pres">
      <dgm:prSet presAssocID="{1F27F7EA-4A25-4996-96D7-1164D0436710}" presName="parTxOnly" presStyleLbl="node1" presStyleIdx="4" presStyleCnt="6" custScaleX="9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20962-106B-4D5E-BB92-52D28640388E}" type="pres">
      <dgm:prSet presAssocID="{95FEF079-8D16-4EE6-A9B5-1C9D833705B9}" presName="parSpace" presStyleCnt="0"/>
      <dgm:spPr/>
    </dgm:pt>
    <dgm:pt modelId="{416F1289-68C5-457B-98B4-A7614DB44321}" type="pres">
      <dgm:prSet presAssocID="{3C84CC2C-6724-4317-9181-3186686C536F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BD7297-31AD-49C9-838D-1B66F2EFB681}" type="presOf" srcId="{1F27F7EA-4A25-4996-96D7-1164D0436710}" destId="{A4E85AB2-64CD-4068-9BDB-E87FFCC00A2B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C16B4D0F-BCE0-414F-88E6-D360310F288D}" type="presOf" srcId="{05370A18-CFE9-4FF0-BEBD-1A9EE209C4DA}" destId="{C72F8971-8425-4922-B328-21161A2C9BA3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1319799B-5DE6-404E-BE54-09250819CD4D}" type="presOf" srcId="{D648080B-86F5-4CD1-9881-50EE3DB8A0A6}" destId="{3A251B7C-F2DF-4F4F-9FF9-9BAB4011CAED}" srcOrd="0" destOrd="0" presId="urn:microsoft.com/office/officeart/2005/8/layout/hChevron3"/>
    <dgm:cxn modelId="{A39EE702-2D2B-4C57-A8EF-B1889C79B1A5}" type="presOf" srcId="{16B27E9D-D460-4858-A4A1-8146AF6FFA07}" destId="{B9A9B728-81D2-4DE2-820B-68358B16A3B7}" srcOrd="0" destOrd="0" presId="urn:microsoft.com/office/officeart/2005/8/layout/hChevron3"/>
    <dgm:cxn modelId="{0D324831-7D5C-42F0-8476-C2D4C97F99AA}" type="presOf" srcId="{3C84CC2C-6724-4317-9181-3186686C536F}" destId="{416F1289-68C5-457B-98B4-A7614DB44321}" srcOrd="0" destOrd="0" presId="urn:microsoft.com/office/officeart/2005/8/layout/hChevron3"/>
    <dgm:cxn modelId="{A4DDF4FE-BBE3-4755-9825-C752CFC96958}" type="presOf" srcId="{26CCE210-079D-4149-9145-844A9A48DB6B}" destId="{21E796AB-490B-48BF-AA00-79D839061573}" srcOrd="0" destOrd="0" presId="urn:microsoft.com/office/officeart/2005/8/layout/hChevron3"/>
    <dgm:cxn modelId="{9A5B8E61-742C-41E8-A548-73D8F9741A4B}" srcId="{B0F27BCA-9A34-40FD-BB76-BFE5057226BA}" destId="{1F27F7EA-4A25-4996-96D7-1164D0436710}" srcOrd="4" destOrd="0" parTransId="{0AA13A74-27ED-437A-A7F5-579C844B457C}" sibTransId="{95FEF079-8D16-4EE6-A9B5-1C9D833705B9}"/>
    <dgm:cxn modelId="{B9FDD639-0CD8-4D32-BE9B-F0BDE8169BA0}" srcId="{B0F27BCA-9A34-40FD-BB76-BFE5057226BA}" destId="{3C84CC2C-6724-4317-9181-3186686C536F}" srcOrd="5" destOrd="0" parTransId="{8729BF7F-9211-4D11-BC1E-DE3B48406F5E}" sibTransId="{6C13DA51-C84C-4BCD-8EC1-C7271F886089}"/>
    <dgm:cxn modelId="{3461F6F4-ECBA-4F83-B598-DA1692C719C4}" type="presOf" srcId="{B0F27BCA-9A34-40FD-BB76-BFE5057226BA}" destId="{54FA3F43-6197-4217-82AC-E22D66E96821}" srcOrd="0" destOrd="0" presId="urn:microsoft.com/office/officeart/2005/8/layout/hChevron3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AB9B4F00-511B-4B3E-A0EF-FC6E122C55E7}" type="presParOf" srcId="{54FA3F43-6197-4217-82AC-E22D66E96821}" destId="{3A251B7C-F2DF-4F4F-9FF9-9BAB4011CAED}" srcOrd="0" destOrd="0" presId="urn:microsoft.com/office/officeart/2005/8/layout/hChevron3"/>
    <dgm:cxn modelId="{6CCC3DBD-9588-412D-8675-CA8408946D63}" type="presParOf" srcId="{54FA3F43-6197-4217-82AC-E22D66E96821}" destId="{B77AF349-96F7-4250-AD65-F833914F5BE4}" srcOrd="1" destOrd="0" presId="urn:microsoft.com/office/officeart/2005/8/layout/hChevron3"/>
    <dgm:cxn modelId="{D66C4E16-F08C-4396-815B-11D6E8FAB9EE}" type="presParOf" srcId="{54FA3F43-6197-4217-82AC-E22D66E96821}" destId="{C72F8971-8425-4922-B328-21161A2C9BA3}" srcOrd="2" destOrd="0" presId="urn:microsoft.com/office/officeart/2005/8/layout/hChevron3"/>
    <dgm:cxn modelId="{09604E29-D1AD-42E4-B1B6-222E47CBE00F}" type="presParOf" srcId="{54FA3F43-6197-4217-82AC-E22D66E96821}" destId="{281FB735-3826-4D93-9A31-B986F2B38C2F}" srcOrd="3" destOrd="0" presId="urn:microsoft.com/office/officeart/2005/8/layout/hChevron3"/>
    <dgm:cxn modelId="{73B33C44-EC9F-406B-BCE5-96DAD794089D}" type="presParOf" srcId="{54FA3F43-6197-4217-82AC-E22D66E96821}" destId="{B9A9B728-81D2-4DE2-820B-68358B16A3B7}" srcOrd="4" destOrd="0" presId="urn:microsoft.com/office/officeart/2005/8/layout/hChevron3"/>
    <dgm:cxn modelId="{9D844563-3421-4C57-8F4E-608C864F98E3}" type="presParOf" srcId="{54FA3F43-6197-4217-82AC-E22D66E96821}" destId="{CD039A21-BBDC-4359-A13F-966FBCB10F12}" srcOrd="5" destOrd="0" presId="urn:microsoft.com/office/officeart/2005/8/layout/hChevron3"/>
    <dgm:cxn modelId="{F12EDEC6-CD04-461C-A2B5-BD64FFE69E05}" type="presParOf" srcId="{54FA3F43-6197-4217-82AC-E22D66E96821}" destId="{21E796AB-490B-48BF-AA00-79D839061573}" srcOrd="6" destOrd="0" presId="urn:microsoft.com/office/officeart/2005/8/layout/hChevron3"/>
    <dgm:cxn modelId="{BC619EA2-2880-413B-A6AC-5FE9ECD65313}" type="presParOf" srcId="{54FA3F43-6197-4217-82AC-E22D66E96821}" destId="{69C207D8-7D53-4D15-92F3-B0C79B818858}" srcOrd="7" destOrd="0" presId="urn:microsoft.com/office/officeart/2005/8/layout/hChevron3"/>
    <dgm:cxn modelId="{B3885220-E171-4FAC-89FE-1C9D0718682E}" type="presParOf" srcId="{54FA3F43-6197-4217-82AC-E22D66E96821}" destId="{A4E85AB2-64CD-4068-9BDB-E87FFCC00A2B}" srcOrd="8" destOrd="0" presId="urn:microsoft.com/office/officeart/2005/8/layout/hChevron3"/>
    <dgm:cxn modelId="{8A199FA9-4BAF-4FC7-ADFE-CD5F0CDFC105}" type="presParOf" srcId="{54FA3F43-6197-4217-82AC-E22D66E96821}" destId="{79420962-106B-4D5E-BB92-52D28640388E}" srcOrd="9" destOrd="0" presId="urn:microsoft.com/office/officeart/2005/8/layout/hChevron3"/>
    <dgm:cxn modelId="{89858898-893F-4F2E-A6B9-3690F90AFBD0}" type="presParOf" srcId="{54FA3F43-6197-4217-82AC-E22D66E96821}" destId="{416F1289-68C5-457B-98B4-A7614DB44321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F27BCA-9A34-40FD-BB76-BFE5057226BA}" type="doc">
      <dgm:prSet loTypeId="urn:microsoft.com/office/officeart/2005/8/layout/hChevron3" loCatId="process" qsTypeId="urn:microsoft.com/office/officeart/2005/8/quickstyle/3d3" qsCatId="3D" csTypeId="urn:microsoft.com/office/officeart/2005/8/colors/accent2_1" csCatId="accent2" phldr="1"/>
      <dgm:spPr/>
    </dgm:pt>
    <dgm:pt modelId="{D648080B-86F5-4CD1-9881-50EE3DB8A0A6}">
      <dgm:prSet phldrT="[Текст]" custT="1"/>
      <dgm:spPr/>
      <dgm:t>
        <a:bodyPr/>
        <a:lstStyle/>
        <a:p>
          <a:r>
            <a:rPr lang="ru-RU" sz="1800" b="1" dirty="0"/>
            <a:t>Подача заявки в Минэкономразвития ИО</a:t>
          </a:r>
        </a:p>
      </dgm:t>
    </dgm:pt>
    <dgm:pt modelId="{58908462-E92B-43D7-8690-6F768A52349F}" type="par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D1127FE-8DA2-4D9C-B202-A1304F3511EC}" type="sibTrans" cxnId="{4D43F025-E7DE-4A21-969A-56E88A00EB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5370A18-CFE9-4FF0-BEBD-1A9EE209C4DA}">
      <dgm:prSet phldrT="[Текст]" custT="1"/>
      <dgm:spPr/>
      <dgm:t>
        <a:bodyPr/>
        <a:lstStyle/>
        <a:p>
          <a:r>
            <a:rPr lang="ru-RU" sz="1800" b="1" dirty="0"/>
            <a:t>Проверка на соответствие </a:t>
          </a:r>
          <a:r>
            <a:rPr lang="ru-RU" sz="1800" b="1" dirty="0" smtClean="0"/>
            <a:t>требованием </a:t>
          </a:r>
          <a:endParaRPr lang="ru-RU" sz="1800" b="1" dirty="0"/>
        </a:p>
      </dgm:t>
    </dgm:pt>
    <dgm:pt modelId="{F6FBDCDF-3047-4F8B-BC3C-05C8F03D13CD}" type="par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6379580-CEC9-4296-8503-CA0499C58EE7}" type="sibTrans" cxnId="{2142D2C2-9810-4320-AB71-CB1EF6AE0DA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6B27E9D-D460-4858-A4A1-8146AF6FFA07}">
      <dgm:prSet phldrT="[Текст]" custT="1"/>
      <dgm:spPr/>
      <dgm:t>
        <a:bodyPr/>
        <a:lstStyle/>
        <a:p>
          <a:r>
            <a:rPr lang="ru-RU" sz="1800" b="1" dirty="0" smtClean="0"/>
            <a:t>Рассмотрение на Инвестиционном совете Иркутской области</a:t>
          </a:r>
          <a:endParaRPr lang="ru-RU" sz="1800" b="1" dirty="0"/>
        </a:p>
      </dgm:t>
    </dgm:pt>
    <dgm:pt modelId="{F31E19BA-253E-4A6B-B10C-7FD0A814BAE8}" type="par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2DC864A-96F4-485A-881F-5E27F3BD2830}" type="sibTrans" cxnId="{5F23EE88-197D-469F-A891-BBA5E232390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6CCE210-079D-4149-9145-844A9A48DB6B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800" b="1" dirty="0" smtClean="0"/>
            <a:t>Утверждение распоряжения Губернатора Иркутской области о соответствии проекта критериям</a:t>
          </a:r>
          <a:endParaRPr lang="ru-RU" sz="1800" b="1" dirty="0"/>
        </a:p>
      </dgm:t>
    </dgm:pt>
    <dgm:pt modelId="{A7AB89B1-9E5B-469D-9DA0-E0514A7E1636}" type="par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7F00774-0D68-4D4A-927E-E7424CB17D82}" type="sibTrans" cxnId="{C1A61A4B-8AAE-4AE9-B709-6768898E8E9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4FA3F43-6197-4217-82AC-E22D66E96821}" type="pres">
      <dgm:prSet presAssocID="{B0F27BCA-9A34-40FD-BB76-BFE5057226BA}" presName="Name0" presStyleCnt="0">
        <dgm:presLayoutVars>
          <dgm:dir/>
          <dgm:resizeHandles val="exact"/>
        </dgm:presLayoutVars>
      </dgm:prSet>
      <dgm:spPr/>
    </dgm:pt>
    <dgm:pt modelId="{3A251B7C-F2DF-4F4F-9FF9-9BAB4011CAED}" type="pres">
      <dgm:prSet presAssocID="{D648080B-86F5-4CD1-9881-50EE3DB8A0A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AF349-96F7-4250-AD65-F833914F5BE4}" type="pres">
      <dgm:prSet presAssocID="{6D1127FE-8DA2-4D9C-B202-A1304F3511EC}" presName="parSpace" presStyleCnt="0"/>
      <dgm:spPr/>
    </dgm:pt>
    <dgm:pt modelId="{C72F8971-8425-4922-B328-21161A2C9BA3}" type="pres">
      <dgm:prSet presAssocID="{05370A18-CFE9-4FF0-BEBD-1A9EE209C4D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B735-3826-4D93-9A31-B986F2B38C2F}" type="pres">
      <dgm:prSet presAssocID="{96379580-CEC9-4296-8503-CA0499C58EE7}" presName="parSpace" presStyleCnt="0"/>
      <dgm:spPr/>
    </dgm:pt>
    <dgm:pt modelId="{B9A9B728-81D2-4DE2-820B-68358B16A3B7}" type="pres">
      <dgm:prSet presAssocID="{16B27E9D-D460-4858-A4A1-8146AF6FFA0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39A21-BBDC-4359-A13F-966FBCB10F12}" type="pres">
      <dgm:prSet presAssocID="{32DC864A-96F4-485A-881F-5E27F3BD2830}" presName="parSpace" presStyleCnt="0"/>
      <dgm:spPr/>
    </dgm:pt>
    <dgm:pt modelId="{21E796AB-490B-48BF-AA00-79D839061573}" type="pres">
      <dgm:prSet presAssocID="{26CCE210-079D-4149-9145-844A9A48DB6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2D2C2-9810-4320-AB71-CB1EF6AE0DAF}" srcId="{B0F27BCA-9A34-40FD-BB76-BFE5057226BA}" destId="{05370A18-CFE9-4FF0-BEBD-1A9EE209C4DA}" srcOrd="1" destOrd="0" parTransId="{F6FBDCDF-3047-4F8B-BC3C-05C8F03D13CD}" sibTransId="{96379580-CEC9-4296-8503-CA0499C58EE7}"/>
    <dgm:cxn modelId="{91A6529A-5F52-4560-9CCB-B35BFD67C3E0}" type="presOf" srcId="{05370A18-CFE9-4FF0-BEBD-1A9EE209C4DA}" destId="{C72F8971-8425-4922-B328-21161A2C9BA3}" srcOrd="0" destOrd="0" presId="urn:microsoft.com/office/officeart/2005/8/layout/hChevron3"/>
    <dgm:cxn modelId="{C1A61A4B-8AAE-4AE9-B709-6768898E8E92}" srcId="{B0F27BCA-9A34-40FD-BB76-BFE5057226BA}" destId="{26CCE210-079D-4149-9145-844A9A48DB6B}" srcOrd="3" destOrd="0" parTransId="{A7AB89B1-9E5B-469D-9DA0-E0514A7E1636}" sibTransId="{E7F00774-0D68-4D4A-927E-E7424CB17D82}"/>
    <dgm:cxn modelId="{5F23EE88-197D-469F-A891-BBA5E232390C}" srcId="{B0F27BCA-9A34-40FD-BB76-BFE5057226BA}" destId="{16B27E9D-D460-4858-A4A1-8146AF6FFA07}" srcOrd="2" destOrd="0" parTransId="{F31E19BA-253E-4A6B-B10C-7FD0A814BAE8}" sibTransId="{32DC864A-96F4-485A-881F-5E27F3BD2830}"/>
    <dgm:cxn modelId="{7CB070FA-A615-4130-86D0-0572329D281F}" type="presOf" srcId="{D648080B-86F5-4CD1-9881-50EE3DB8A0A6}" destId="{3A251B7C-F2DF-4F4F-9FF9-9BAB4011CAED}" srcOrd="0" destOrd="0" presId="urn:microsoft.com/office/officeart/2005/8/layout/hChevron3"/>
    <dgm:cxn modelId="{4D43F025-E7DE-4A21-969A-56E88A00EB90}" srcId="{B0F27BCA-9A34-40FD-BB76-BFE5057226BA}" destId="{D648080B-86F5-4CD1-9881-50EE3DB8A0A6}" srcOrd="0" destOrd="0" parTransId="{58908462-E92B-43D7-8690-6F768A52349F}" sibTransId="{6D1127FE-8DA2-4D9C-B202-A1304F3511EC}"/>
    <dgm:cxn modelId="{75E1E18F-A9F6-4709-BF4A-0BC28862087D}" type="presOf" srcId="{26CCE210-079D-4149-9145-844A9A48DB6B}" destId="{21E796AB-490B-48BF-AA00-79D839061573}" srcOrd="0" destOrd="0" presId="urn:microsoft.com/office/officeart/2005/8/layout/hChevron3"/>
    <dgm:cxn modelId="{369EBF26-D800-4C99-B9AB-F92E2EED4892}" type="presOf" srcId="{B0F27BCA-9A34-40FD-BB76-BFE5057226BA}" destId="{54FA3F43-6197-4217-82AC-E22D66E96821}" srcOrd="0" destOrd="0" presId="urn:microsoft.com/office/officeart/2005/8/layout/hChevron3"/>
    <dgm:cxn modelId="{89E5F403-AA64-4CD3-9386-B10C01951BC9}" type="presOf" srcId="{16B27E9D-D460-4858-A4A1-8146AF6FFA07}" destId="{B9A9B728-81D2-4DE2-820B-68358B16A3B7}" srcOrd="0" destOrd="0" presId="urn:microsoft.com/office/officeart/2005/8/layout/hChevron3"/>
    <dgm:cxn modelId="{ADB018CF-0E6D-4C13-AFB2-49E3B3686B3D}" type="presParOf" srcId="{54FA3F43-6197-4217-82AC-E22D66E96821}" destId="{3A251B7C-F2DF-4F4F-9FF9-9BAB4011CAED}" srcOrd="0" destOrd="0" presId="urn:microsoft.com/office/officeart/2005/8/layout/hChevron3"/>
    <dgm:cxn modelId="{B95AFBA6-20AF-4CD1-AAC9-A6121D19353C}" type="presParOf" srcId="{54FA3F43-6197-4217-82AC-E22D66E96821}" destId="{B77AF349-96F7-4250-AD65-F833914F5BE4}" srcOrd="1" destOrd="0" presId="urn:microsoft.com/office/officeart/2005/8/layout/hChevron3"/>
    <dgm:cxn modelId="{B8A97579-B013-4FD6-8A58-4C43CA9C507C}" type="presParOf" srcId="{54FA3F43-6197-4217-82AC-E22D66E96821}" destId="{C72F8971-8425-4922-B328-21161A2C9BA3}" srcOrd="2" destOrd="0" presId="urn:microsoft.com/office/officeart/2005/8/layout/hChevron3"/>
    <dgm:cxn modelId="{1C803C48-AF6A-47AE-948F-7F71B934C4BE}" type="presParOf" srcId="{54FA3F43-6197-4217-82AC-E22D66E96821}" destId="{281FB735-3826-4D93-9A31-B986F2B38C2F}" srcOrd="3" destOrd="0" presId="urn:microsoft.com/office/officeart/2005/8/layout/hChevron3"/>
    <dgm:cxn modelId="{6B430210-9A02-4AD4-9AD7-B8AFC00D98DD}" type="presParOf" srcId="{54FA3F43-6197-4217-82AC-E22D66E96821}" destId="{B9A9B728-81D2-4DE2-820B-68358B16A3B7}" srcOrd="4" destOrd="0" presId="urn:microsoft.com/office/officeart/2005/8/layout/hChevron3"/>
    <dgm:cxn modelId="{B5EB5C25-5E14-488E-B7D4-E6CA0D456030}" type="presParOf" srcId="{54FA3F43-6197-4217-82AC-E22D66E96821}" destId="{CD039A21-BBDC-4359-A13F-966FBCB10F12}" srcOrd="5" destOrd="0" presId="urn:microsoft.com/office/officeart/2005/8/layout/hChevron3"/>
    <dgm:cxn modelId="{DE6E12B8-08F4-43B2-AB28-0ACAED14FA16}" type="presParOf" srcId="{54FA3F43-6197-4217-82AC-E22D66E96821}" destId="{21E796AB-490B-48BF-AA00-79D83906157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0"/>
          <a:ext cx="3988749" cy="105134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Подача заявки в Минэкономразвития ИО</a:t>
          </a:r>
        </a:p>
      </dsp:txBody>
      <dsp:txXfrm>
        <a:off x="3975" y="0"/>
        <a:ext cx="3725914" cy="1051340"/>
      </dsp:txXfrm>
    </dsp:sp>
    <dsp:sp modelId="{C72F8971-8425-4922-B328-21161A2C9BA3}">
      <dsp:nvSpPr>
        <dsp:cNvPr id="0" name=""/>
        <dsp:cNvSpPr/>
      </dsp:nvSpPr>
      <dsp:spPr>
        <a:xfrm>
          <a:off x="3194975" y="0"/>
          <a:ext cx="3988749" cy="1051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Рассмотрение на Инвестиционном совете</a:t>
          </a:r>
        </a:p>
      </dsp:txBody>
      <dsp:txXfrm>
        <a:off x="3720645" y="0"/>
        <a:ext cx="2937409" cy="1051340"/>
      </dsp:txXfrm>
    </dsp:sp>
    <dsp:sp modelId="{B9A9B728-81D2-4DE2-820B-68358B16A3B7}">
      <dsp:nvSpPr>
        <dsp:cNvPr id="0" name=""/>
        <dsp:cNvSpPr/>
      </dsp:nvSpPr>
      <dsp:spPr>
        <a:xfrm>
          <a:off x="6385975" y="0"/>
          <a:ext cx="3988749" cy="1051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Решение о присвоение статуса РИП</a:t>
          </a:r>
        </a:p>
      </dsp:txBody>
      <dsp:txXfrm>
        <a:off x="6911645" y="0"/>
        <a:ext cx="2937409" cy="1051340"/>
      </dsp:txXfrm>
    </dsp:sp>
    <dsp:sp modelId="{21E796AB-490B-48BF-AA00-79D839061573}">
      <dsp:nvSpPr>
        <dsp:cNvPr id="0" name=""/>
        <dsp:cNvSpPr/>
      </dsp:nvSpPr>
      <dsp:spPr>
        <a:xfrm>
          <a:off x="9576974" y="0"/>
          <a:ext cx="3988749" cy="105134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Предоставление</a:t>
          </a:r>
          <a:br>
            <a:rPr lang="ru-RU" sz="1800" b="1" kern="1200" dirty="0"/>
          </a:br>
          <a:r>
            <a:rPr lang="ru-RU" sz="1800" b="1" kern="1200" dirty="0"/>
            <a:t> сведений в налоговый орган о внесение в реестр РИП</a:t>
          </a:r>
        </a:p>
      </dsp:txBody>
      <dsp:txXfrm>
        <a:off x="10102644" y="0"/>
        <a:ext cx="2937409" cy="1051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1FE39-B8B4-4E40-9D37-71B11A68158F}">
      <dsp:nvSpPr>
        <dsp:cNvPr id="0" name=""/>
        <dsp:cNvSpPr/>
      </dsp:nvSpPr>
      <dsp:spPr>
        <a:xfrm>
          <a:off x="151529" y="204610"/>
          <a:ext cx="3592902" cy="371700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РИП</a:t>
          </a:r>
          <a:endParaRPr lang="ru-RU" sz="2000" b="0" kern="1200" dirty="0"/>
        </a:p>
      </dsp:txBody>
      <dsp:txXfrm>
        <a:off x="151529" y="204610"/>
        <a:ext cx="3592902" cy="1115101"/>
      </dsp:txXfrm>
    </dsp:sp>
    <dsp:sp modelId="{BB259BFE-7111-4317-93C2-F4412E46BA68}">
      <dsp:nvSpPr>
        <dsp:cNvPr id="0" name=""/>
        <dsp:cNvSpPr/>
      </dsp:nvSpPr>
      <dsp:spPr>
        <a:xfrm>
          <a:off x="284583" y="672468"/>
          <a:ext cx="3387822" cy="1033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МЕСТО ОБРАЩЕНИЕ: министерство экономического развития Иркутской области </a:t>
          </a:r>
        </a:p>
      </dsp:txBody>
      <dsp:txXfrm>
        <a:off x="314863" y="702748"/>
        <a:ext cx="3327262" cy="973262"/>
      </dsp:txXfrm>
    </dsp:sp>
    <dsp:sp modelId="{5F4CADA9-CDFB-4183-85C5-626208E2AE33}">
      <dsp:nvSpPr>
        <dsp:cNvPr id="0" name=""/>
        <dsp:cNvSpPr/>
      </dsp:nvSpPr>
      <dsp:spPr>
        <a:xfrm>
          <a:off x="284583" y="1766507"/>
          <a:ext cx="3387822" cy="931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ОБЪЕМ ИНВЕСТИЦИЙ: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за 5 лет – 500 млн. руб.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статуса РИП</a:t>
          </a:r>
          <a:r>
            <a:rPr lang="ru-RU" sz="1400" b="1" kern="1200" dirty="0"/>
            <a:t> </a:t>
          </a:r>
        </a:p>
      </dsp:txBody>
      <dsp:txXfrm>
        <a:off x="311854" y="1793778"/>
        <a:ext cx="3333280" cy="876542"/>
      </dsp:txXfrm>
    </dsp:sp>
    <dsp:sp modelId="{BE9DC816-F2D1-413E-8821-7EE332F58E9B}">
      <dsp:nvSpPr>
        <dsp:cNvPr id="0" name=""/>
        <dsp:cNvSpPr/>
      </dsp:nvSpPr>
      <dsp:spPr>
        <a:xfrm>
          <a:off x="284583" y="2775350"/>
          <a:ext cx="3387822" cy="95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/>
            <a:t>ПРЕФЕРЕНЦИИ: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solidFill>
                <a:schemeClr val="tx1"/>
              </a:solidFill>
            </a:rPr>
            <a:t>0% налога на прибыль на 5 лет</a:t>
          </a:r>
          <a:br>
            <a:rPr lang="ru-RU" sz="1500" b="1" kern="1200" dirty="0">
              <a:solidFill>
                <a:schemeClr val="tx1"/>
              </a:solidFill>
            </a:rPr>
          </a:br>
          <a:r>
            <a:rPr lang="ru-RU" sz="1500" b="1" kern="1200" dirty="0">
              <a:solidFill>
                <a:schemeClr val="tx1"/>
              </a:solidFill>
            </a:rPr>
            <a:t>в ОБ и ФБ, на следующие 5 лет </a:t>
          </a:r>
          <a:br>
            <a:rPr lang="ru-RU" sz="1500" b="1" kern="1200" dirty="0">
              <a:solidFill>
                <a:schemeClr val="tx1"/>
              </a:solidFill>
            </a:rPr>
          </a:br>
          <a:r>
            <a:rPr lang="ru-RU" sz="1500" b="1" kern="1200" dirty="0">
              <a:solidFill>
                <a:schemeClr val="tx1"/>
              </a:solidFill>
            </a:rPr>
            <a:t>в ОБ - 10% И В ФБ – 0%</a:t>
          </a:r>
        </a:p>
      </dsp:txBody>
      <dsp:txXfrm>
        <a:off x="312677" y="2803444"/>
        <a:ext cx="3331634" cy="903019"/>
      </dsp:txXfrm>
    </dsp:sp>
    <dsp:sp modelId="{7EB6762B-BC72-4471-903C-55F6A3864DDF}">
      <dsp:nvSpPr>
        <dsp:cNvPr id="0" name=""/>
        <dsp:cNvSpPr/>
      </dsp:nvSpPr>
      <dsp:spPr>
        <a:xfrm>
          <a:off x="3816835" y="127352"/>
          <a:ext cx="3599999" cy="371700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РИП ФНС</a:t>
          </a:r>
          <a:endParaRPr lang="ru-RU" sz="2000" b="0" kern="1200" dirty="0"/>
        </a:p>
      </dsp:txBody>
      <dsp:txXfrm>
        <a:off x="3816835" y="127352"/>
        <a:ext cx="3599999" cy="1115101"/>
      </dsp:txXfrm>
    </dsp:sp>
    <dsp:sp modelId="{0E533FA6-775E-4122-A84B-C3D01583BD3F}">
      <dsp:nvSpPr>
        <dsp:cNvPr id="0" name=""/>
        <dsp:cNvSpPr/>
      </dsp:nvSpPr>
      <dsp:spPr>
        <a:xfrm>
          <a:off x="3975133" y="703516"/>
          <a:ext cx="3297670" cy="1011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МЕСТО ОБРАЩЕНИЕ: </a:t>
          </a:r>
          <a:br>
            <a:rPr lang="ru-RU" sz="1600" b="1" kern="1200" dirty="0"/>
          </a:br>
          <a:r>
            <a:rPr lang="ru-RU" sz="1600" b="1" kern="1200" dirty="0"/>
            <a:t>ФНС по Иркутской области</a:t>
          </a:r>
        </a:p>
      </dsp:txBody>
      <dsp:txXfrm>
        <a:off x="4004773" y="733156"/>
        <a:ext cx="3238390" cy="952703"/>
      </dsp:txXfrm>
    </dsp:sp>
    <dsp:sp modelId="{B2318B62-E585-4306-995B-FF8FA9F3E99B}">
      <dsp:nvSpPr>
        <dsp:cNvPr id="0" name=""/>
        <dsp:cNvSpPr/>
      </dsp:nvSpPr>
      <dsp:spPr>
        <a:xfrm>
          <a:off x="3975192" y="1776103"/>
          <a:ext cx="3297611" cy="107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ОБЪЕМ ИНВЕСТИЦИЙ: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 </a:t>
          </a: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3 года - 50 млн.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 5 лет – 500 млн.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 момента реализации проекта, но не позднее 1.01.2013 г. </a:t>
          </a:r>
          <a:endParaRPr lang="ru-RU" sz="1400" kern="1200" dirty="0"/>
        </a:p>
      </dsp:txBody>
      <dsp:txXfrm>
        <a:off x="4006614" y="1807525"/>
        <a:ext cx="3234767" cy="1009966"/>
      </dsp:txXfrm>
    </dsp:sp>
    <dsp:sp modelId="{71995F7E-33D5-4F3F-9CB1-38026B3598C6}">
      <dsp:nvSpPr>
        <dsp:cNvPr id="0" name=""/>
        <dsp:cNvSpPr/>
      </dsp:nvSpPr>
      <dsp:spPr>
        <a:xfrm>
          <a:off x="3975192" y="2928619"/>
          <a:ext cx="3297611" cy="801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ПРЕФЕРЕНЦИИ: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</a:rPr>
            <a:t>0% налога на прибыль, зачисляемые в федеральный бюджет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</a:rPr>
            <a:t>0% НДПИ</a:t>
          </a:r>
          <a:endParaRPr lang="ru-RU" sz="1100" kern="1200" dirty="0"/>
        </a:p>
      </dsp:txBody>
      <dsp:txXfrm>
        <a:off x="3998676" y="2952103"/>
        <a:ext cx="3250643" cy="754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4261" y="0"/>
          <a:ext cx="4275615" cy="131007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Подача заявления </a:t>
          </a:r>
          <a:br>
            <a:rPr lang="ru-RU" sz="1800" b="1" kern="1200" dirty="0"/>
          </a:br>
          <a:r>
            <a:rPr lang="ru-RU" sz="1800" b="1" kern="1200" dirty="0"/>
            <a:t>в Минэкономразвития ИО</a:t>
          </a:r>
        </a:p>
      </dsp:txBody>
      <dsp:txXfrm>
        <a:off x="4261" y="0"/>
        <a:ext cx="3948097" cy="1310072"/>
      </dsp:txXfrm>
    </dsp:sp>
    <dsp:sp modelId="{C72F8971-8425-4922-B328-21161A2C9BA3}">
      <dsp:nvSpPr>
        <dsp:cNvPr id="0" name=""/>
        <dsp:cNvSpPr/>
      </dsp:nvSpPr>
      <dsp:spPr>
        <a:xfrm>
          <a:off x="3419640" y="0"/>
          <a:ext cx="4275615" cy="13100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Рассмотрение на Инвестиционном совете</a:t>
          </a:r>
        </a:p>
      </dsp:txBody>
      <dsp:txXfrm>
        <a:off x="4074676" y="0"/>
        <a:ext cx="2965543" cy="1310072"/>
      </dsp:txXfrm>
    </dsp:sp>
    <dsp:sp modelId="{B9A9B728-81D2-4DE2-820B-68358B16A3B7}">
      <dsp:nvSpPr>
        <dsp:cNvPr id="0" name=""/>
        <dsp:cNvSpPr/>
      </dsp:nvSpPr>
      <dsp:spPr>
        <a:xfrm>
          <a:off x="6845246" y="0"/>
          <a:ext cx="4275615" cy="13100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Заключение </a:t>
          </a:r>
          <a:r>
            <a:rPr lang="ru-RU" sz="1800" b="1" kern="1200" dirty="0" err="1"/>
            <a:t>специнвестконтракта</a:t>
          </a:r>
          <a:r>
            <a:rPr lang="ru-RU" sz="1800" b="1" kern="1200" dirty="0"/>
            <a:t/>
          </a:r>
          <a:br>
            <a:rPr lang="ru-RU" sz="1800" b="1" kern="1200" dirty="0"/>
          </a:br>
          <a:r>
            <a:rPr lang="ru-RU" sz="1800" b="1" kern="1200" dirty="0"/>
            <a:t> с Правительством ИО</a:t>
          </a:r>
        </a:p>
      </dsp:txBody>
      <dsp:txXfrm>
        <a:off x="7500282" y="0"/>
        <a:ext cx="2965543" cy="1310072"/>
      </dsp:txXfrm>
    </dsp:sp>
    <dsp:sp modelId="{21E796AB-490B-48BF-AA00-79D839061573}">
      <dsp:nvSpPr>
        <dsp:cNvPr id="0" name=""/>
        <dsp:cNvSpPr/>
      </dsp:nvSpPr>
      <dsp:spPr>
        <a:xfrm>
          <a:off x="10265738" y="0"/>
          <a:ext cx="4275615" cy="13100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Предоставление </a:t>
          </a:r>
          <a:br>
            <a:rPr lang="ru-RU" sz="1800" b="1" kern="1200" dirty="0"/>
          </a:br>
          <a:r>
            <a:rPr lang="ru-RU" sz="1800" b="1" kern="1200" dirty="0"/>
            <a:t>сведений в налоговый орган о внесение в реестр СПИК</a:t>
          </a:r>
        </a:p>
      </dsp:txBody>
      <dsp:txXfrm>
        <a:off x="10920774" y="0"/>
        <a:ext cx="2965543" cy="1310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1128924"/>
          <a:ext cx="3988749" cy="15954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Подача заявки в Минэкономразвития ИО</a:t>
          </a:r>
          <a:endParaRPr lang="ru-RU" sz="2000" b="1" kern="1200" dirty="0"/>
        </a:p>
      </dsp:txBody>
      <dsp:txXfrm>
        <a:off x="3975" y="1128924"/>
        <a:ext cx="3589874" cy="1595499"/>
      </dsp:txXfrm>
    </dsp:sp>
    <dsp:sp modelId="{C72F8971-8425-4922-B328-21161A2C9BA3}">
      <dsp:nvSpPr>
        <dsp:cNvPr id="0" name=""/>
        <dsp:cNvSpPr/>
      </dsp:nvSpPr>
      <dsp:spPr>
        <a:xfrm>
          <a:off x="3194975" y="1128924"/>
          <a:ext cx="3988749" cy="1595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Рассмотрение на Комиссии, при соответствии всем требованиям</a:t>
          </a:r>
        </a:p>
      </dsp:txBody>
      <dsp:txXfrm>
        <a:off x="3992725" y="1128924"/>
        <a:ext cx="2393250" cy="1595499"/>
      </dsp:txXfrm>
    </dsp:sp>
    <dsp:sp modelId="{B9A9B728-81D2-4DE2-820B-68358B16A3B7}">
      <dsp:nvSpPr>
        <dsp:cNvPr id="0" name=""/>
        <dsp:cNvSpPr/>
      </dsp:nvSpPr>
      <dsp:spPr>
        <a:xfrm>
          <a:off x="6385975" y="1128924"/>
          <a:ext cx="3988749" cy="1595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Заключение соглашения с </a:t>
          </a:r>
          <a:r>
            <a:rPr lang="ru-RU" sz="2000" b="1" kern="1200" dirty="0" err="1"/>
            <a:t>Минэкомразвития</a:t>
          </a:r>
          <a:r>
            <a:rPr lang="ru-RU" sz="2000" b="1" kern="1200" dirty="0"/>
            <a:t> ИО</a:t>
          </a:r>
        </a:p>
      </dsp:txBody>
      <dsp:txXfrm>
        <a:off x="7183725" y="1128924"/>
        <a:ext cx="2393250" cy="1595499"/>
      </dsp:txXfrm>
    </dsp:sp>
    <dsp:sp modelId="{21E796AB-490B-48BF-AA00-79D839061573}">
      <dsp:nvSpPr>
        <dsp:cNvPr id="0" name=""/>
        <dsp:cNvSpPr/>
      </dsp:nvSpPr>
      <dsp:spPr>
        <a:xfrm>
          <a:off x="9576974" y="1128924"/>
          <a:ext cx="3988749" cy="1595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Внесение в реестр резидентов ТОСЭР  </a:t>
          </a:r>
          <a:r>
            <a:rPr lang="ru-RU" sz="2000" b="1" kern="1200" dirty="0" err="1"/>
            <a:t>Минэкономразви-тия</a:t>
          </a:r>
          <a:r>
            <a:rPr lang="ru-RU" sz="2000" b="1" kern="1200" dirty="0"/>
            <a:t> России</a:t>
          </a:r>
        </a:p>
      </dsp:txBody>
      <dsp:txXfrm>
        <a:off x="10374724" y="1128924"/>
        <a:ext cx="2393250" cy="159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6622" y="0"/>
          <a:ext cx="5791336" cy="13084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Подача заявки в</a:t>
          </a:r>
          <a:br>
            <a:rPr lang="ru-RU" sz="2000" b="1" kern="1200" dirty="0"/>
          </a:br>
          <a:r>
            <a:rPr lang="ru-RU" sz="2000" b="1" kern="1200" dirty="0"/>
            <a:t>Минэкономразвития ИО</a:t>
          </a:r>
        </a:p>
      </dsp:txBody>
      <dsp:txXfrm>
        <a:off x="6622" y="0"/>
        <a:ext cx="5464228" cy="1308431"/>
      </dsp:txXfrm>
    </dsp:sp>
    <dsp:sp modelId="{C72F8971-8425-4922-B328-21161A2C9BA3}">
      <dsp:nvSpPr>
        <dsp:cNvPr id="0" name=""/>
        <dsp:cNvSpPr/>
      </dsp:nvSpPr>
      <dsp:spPr>
        <a:xfrm>
          <a:off x="4639692" y="0"/>
          <a:ext cx="5791336" cy="130843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Рассмотрение Экспертном Совете</a:t>
          </a:r>
        </a:p>
      </dsp:txBody>
      <dsp:txXfrm>
        <a:off x="5293908" y="0"/>
        <a:ext cx="4482905" cy="1308431"/>
      </dsp:txXfrm>
    </dsp:sp>
    <dsp:sp modelId="{B9A9B728-81D2-4DE2-820B-68358B16A3B7}">
      <dsp:nvSpPr>
        <dsp:cNvPr id="0" name=""/>
        <dsp:cNvSpPr/>
      </dsp:nvSpPr>
      <dsp:spPr>
        <a:xfrm>
          <a:off x="9279384" y="0"/>
          <a:ext cx="5791336" cy="130843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Заключение </a:t>
          </a:r>
          <a:r>
            <a:rPr lang="ru-RU" sz="2000" b="1" kern="1200" dirty="0" err="1"/>
            <a:t>трехстороненного</a:t>
          </a:r>
          <a:r>
            <a:rPr lang="ru-RU" sz="2000" b="1" kern="1200" dirty="0"/>
            <a:t>  соглашения с </a:t>
          </a:r>
          <a:r>
            <a:rPr lang="ru-RU" sz="2000" b="1" kern="1200" dirty="0" err="1"/>
            <a:t>Минэкомразвития</a:t>
          </a:r>
          <a:r>
            <a:rPr lang="ru-RU" sz="2000" b="1" kern="1200" dirty="0"/>
            <a:t> ИО</a:t>
          </a:r>
          <a:br>
            <a:rPr lang="ru-RU" sz="2000" b="1" kern="1200" dirty="0"/>
          </a:br>
          <a:r>
            <a:rPr lang="ru-RU" sz="2000" b="1" kern="1200" dirty="0"/>
            <a:t> и филиалом ОЭЗ ИО</a:t>
          </a:r>
        </a:p>
      </dsp:txBody>
      <dsp:txXfrm>
        <a:off x="9933600" y="0"/>
        <a:ext cx="4482905" cy="1308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0"/>
          <a:ext cx="3988749" cy="1108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Подача заявление в Минэкономразвития ИО</a:t>
          </a:r>
        </a:p>
      </dsp:txBody>
      <dsp:txXfrm>
        <a:off x="3975" y="0"/>
        <a:ext cx="3711579" cy="1108681"/>
      </dsp:txXfrm>
    </dsp:sp>
    <dsp:sp modelId="{C72F8971-8425-4922-B328-21161A2C9BA3}">
      <dsp:nvSpPr>
        <dsp:cNvPr id="0" name=""/>
        <dsp:cNvSpPr/>
      </dsp:nvSpPr>
      <dsp:spPr>
        <a:xfrm>
          <a:off x="3194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Проверка на соответствие </a:t>
          </a:r>
          <a:r>
            <a:rPr lang="ru-RU" sz="2000" b="1" kern="1200" dirty="0" err="1"/>
            <a:t>доп.требованием</a:t>
          </a:r>
          <a:endParaRPr lang="ru-RU" sz="2000" b="1" kern="1200" dirty="0"/>
        </a:p>
      </dsp:txBody>
      <dsp:txXfrm>
        <a:off x="3749316" y="0"/>
        <a:ext cx="2880068" cy="1108681"/>
      </dsp:txXfrm>
    </dsp:sp>
    <dsp:sp modelId="{B9A9B728-81D2-4DE2-820B-68358B16A3B7}">
      <dsp:nvSpPr>
        <dsp:cNvPr id="0" name=""/>
        <dsp:cNvSpPr/>
      </dsp:nvSpPr>
      <dsp:spPr>
        <a:xfrm>
          <a:off x="6385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Включение в реестр</a:t>
          </a:r>
        </a:p>
      </dsp:txBody>
      <dsp:txXfrm>
        <a:off x="6940316" y="0"/>
        <a:ext cx="2880068" cy="1108681"/>
      </dsp:txXfrm>
    </dsp:sp>
    <dsp:sp modelId="{21E796AB-490B-48BF-AA00-79D839061573}">
      <dsp:nvSpPr>
        <dsp:cNvPr id="0" name=""/>
        <dsp:cNvSpPr/>
      </dsp:nvSpPr>
      <dsp:spPr>
        <a:xfrm>
          <a:off x="9576974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Получение мер государственной поддержки парков</a:t>
          </a:r>
        </a:p>
      </dsp:txBody>
      <dsp:txXfrm>
        <a:off x="10131315" y="0"/>
        <a:ext cx="2880068" cy="1108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3975" y="0"/>
          <a:ext cx="3988749" cy="1108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Подача заявки в Минэкономразвития ИО</a:t>
          </a:r>
        </a:p>
      </dsp:txBody>
      <dsp:txXfrm>
        <a:off x="3975" y="0"/>
        <a:ext cx="3711579" cy="1108681"/>
      </dsp:txXfrm>
    </dsp:sp>
    <dsp:sp modelId="{C72F8971-8425-4922-B328-21161A2C9BA3}">
      <dsp:nvSpPr>
        <dsp:cNvPr id="0" name=""/>
        <dsp:cNvSpPr/>
      </dsp:nvSpPr>
      <dsp:spPr>
        <a:xfrm>
          <a:off x="3194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Проверка на соответствие </a:t>
          </a:r>
          <a:r>
            <a:rPr lang="ru-RU" sz="2000" b="1" kern="1200" dirty="0" err="1"/>
            <a:t>доп.требованием</a:t>
          </a:r>
          <a:endParaRPr lang="ru-RU" sz="2000" b="1" kern="1200" dirty="0"/>
        </a:p>
      </dsp:txBody>
      <dsp:txXfrm>
        <a:off x="3749316" y="0"/>
        <a:ext cx="2880068" cy="1108681"/>
      </dsp:txXfrm>
    </dsp:sp>
    <dsp:sp modelId="{B9A9B728-81D2-4DE2-820B-68358B16A3B7}">
      <dsp:nvSpPr>
        <dsp:cNvPr id="0" name=""/>
        <dsp:cNvSpPr/>
      </dsp:nvSpPr>
      <dsp:spPr>
        <a:xfrm>
          <a:off x="6385975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Включение в реестр</a:t>
          </a:r>
        </a:p>
      </dsp:txBody>
      <dsp:txXfrm>
        <a:off x="6940316" y="0"/>
        <a:ext cx="2880068" cy="1108681"/>
      </dsp:txXfrm>
    </dsp:sp>
    <dsp:sp modelId="{21E796AB-490B-48BF-AA00-79D839061573}">
      <dsp:nvSpPr>
        <dsp:cNvPr id="0" name=""/>
        <dsp:cNvSpPr/>
      </dsp:nvSpPr>
      <dsp:spPr>
        <a:xfrm>
          <a:off x="9576974" y="0"/>
          <a:ext cx="3988749" cy="110868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Получение мер государственной поддержки парков</a:t>
          </a:r>
        </a:p>
      </dsp:txBody>
      <dsp:txXfrm>
        <a:off x="10131315" y="0"/>
        <a:ext cx="2880068" cy="11086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188224" y="84628"/>
          <a:ext cx="3498077" cy="11064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Минэкономразвития Иркутской области </a:t>
          </a:r>
        </a:p>
        <a:p>
          <a:pPr lvl="0" algn="ctr" defTabSz="4445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Объявление конкурсного отбора на получение                 субсидии</a:t>
          </a:r>
          <a:endParaRPr lang="ru-RU" sz="1800" b="1" kern="1200" dirty="0"/>
        </a:p>
      </dsp:txBody>
      <dsp:txXfrm>
        <a:off x="188224" y="84628"/>
        <a:ext cx="3221455" cy="1106487"/>
      </dsp:txXfrm>
    </dsp:sp>
    <dsp:sp modelId="{C72F8971-8425-4922-B328-21161A2C9BA3}">
      <dsp:nvSpPr>
        <dsp:cNvPr id="0" name=""/>
        <dsp:cNvSpPr/>
      </dsp:nvSpPr>
      <dsp:spPr>
        <a:xfrm>
          <a:off x="2952805" y="94420"/>
          <a:ext cx="2766218" cy="11064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Подача заявок предприятиями для участия в отборе проектов</a:t>
          </a:r>
          <a:endParaRPr lang="ru-RU" sz="1800" b="1" kern="1200" dirty="0"/>
        </a:p>
      </dsp:txBody>
      <dsp:txXfrm>
        <a:off x="3506049" y="94420"/>
        <a:ext cx="1659731" cy="1106487"/>
      </dsp:txXfrm>
    </dsp:sp>
    <dsp:sp modelId="{B9A9B728-81D2-4DE2-820B-68358B16A3B7}">
      <dsp:nvSpPr>
        <dsp:cNvPr id="0" name=""/>
        <dsp:cNvSpPr/>
      </dsp:nvSpPr>
      <dsp:spPr>
        <a:xfrm>
          <a:off x="5165780" y="94420"/>
          <a:ext cx="3350886" cy="11064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Экспертный совет </a:t>
          </a:r>
        </a:p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Оценка соответствия согласно критериям отбора</a:t>
          </a:r>
          <a:endParaRPr lang="ru-RU" sz="1800" b="1" kern="1200" dirty="0"/>
        </a:p>
      </dsp:txBody>
      <dsp:txXfrm>
        <a:off x="5719024" y="94420"/>
        <a:ext cx="2244399" cy="1106487"/>
      </dsp:txXfrm>
    </dsp:sp>
    <dsp:sp modelId="{21E796AB-490B-48BF-AA00-79D839061573}">
      <dsp:nvSpPr>
        <dsp:cNvPr id="0" name=""/>
        <dsp:cNvSpPr/>
      </dsp:nvSpPr>
      <dsp:spPr>
        <a:xfrm>
          <a:off x="7963423" y="94420"/>
          <a:ext cx="3958403" cy="11064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Уполномоченный орган </a:t>
          </a:r>
        </a:p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Принятие решение о предоставлении субсидий</a:t>
          </a:r>
          <a:endParaRPr lang="ru-RU" sz="1800" b="1" kern="1200" dirty="0"/>
        </a:p>
      </dsp:txBody>
      <dsp:txXfrm>
        <a:off x="8516667" y="94420"/>
        <a:ext cx="2851916" cy="1106487"/>
      </dsp:txXfrm>
    </dsp:sp>
    <dsp:sp modelId="{A4E85AB2-64CD-4068-9BDB-E87FFCC00A2B}">
      <dsp:nvSpPr>
        <dsp:cNvPr id="0" name=""/>
        <dsp:cNvSpPr/>
      </dsp:nvSpPr>
      <dsp:spPr>
        <a:xfrm>
          <a:off x="11368583" y="94420"/>
          <a:ext cx="2666468" cy="11064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Заключение соглашений с победителями конкурса</a:t>
          </a:r>
          <a:endParaRPr lang="ru-RU" sz="1800" b="1" kern="1200" dirty="0"/>
        </a:p>
      </dsp:txBody>
      <dsp:txXfrm>
        <a:off x="11921827" y="94420"/>
        <a:ext cx="1559981" cy="1106487"/>
      </dsp:txXfrm>
    </dsp:sp>
    <dsp:sp modelId="{416F1289-68C5-457B-98B4-A7614DB44321}">
      <dsp:nvSpPr>
        <dsp:cNvPr id="0" name=""/>
        <dsp:cNvSpPr/>
      </dsp:nvSpPr>
      <dsp:spPr>
        <a:xfrm>
          <a:off x="13481808" y="94420"/>
          <a:ext cx="2766218" cy="11064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Перечисление субсидий на компенсацию произведенных затрат</a:t>
          </a:r>
          <a:endParaRPr lang="ru-RU" sz="1800" b="1" kern="1200" dirty="0"/>
        </a:p>
      </dsp:txBody>
      <dsp:txXfrm>
        <a:off x="14035052" y="94420"/>
        <a:ext cx="1659731" cy="11064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51B7C-F2DF-4F4F-9FF9-9BAB4011CAED}">
      <dsp:nvSpPr>
        <dsp:cNvPr id="0" name=""/>
        <dsp:cNvSpPr/>
      </dsp:nvSpPr>
      <dsp:spPr>
        <a:xfrm>
          <a:off x="4010" y="0"/>
          <a:ext cx="4024354" cy="159623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Подача заявки в Минэкономразвития ИО</a:t>
          </a:r>
        </a:p>
      </dsp:txBody>
      <dsp:txXfrm>
        <a:off x="4010" y="0"/>
        <a:ext cx="3625294" cy="1596239"/>
      </dsp:txXfrm>
    </dsp:sp>
    <dsp:sp modelId="{C72F8971-8425-4922-B328-21161A2C9BA3}">
      <dsp:nvSpPr>
        <dsp:cNvPr id="0" name=""/>
        <dsp:cNvSpPr/>
      </dsp:nvSpPr>
      <dsp:spPr>
        <a:xfrm>
          <a:off x="3223494" y="0"/>
          <a:ext cx="4024354" cy="15962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Проверка на соответствие </a:t>
          </a:r>
          <a:r>
            <a:rPr lang="ru-RU" sz="1800" b="1" kern="1200" dirty="0" smtClean="0"/>
            <a:t>требованием </a:t>
          </a:r>
          <a:endParaRPr lang="ru-RU" sz="1800" b="1" kern="1200" dirty="0"/>
        </a:p>
      </dsp:txBody>
      <dsp:txXfrm>
        <a:off x="4021614" y="0"/>
        <a:ext cx="2428115" cy="1596239"/>
      </dsp:txXfrm>
    </dsp:sp>
    <dsp:sp modelId="{B9A9B728-81D2-4DE2-820B-68358B16A3B7}">
      <dsp:nvSpPr>
        <dsp:cNvPr id="0" name=""/>
        <dsp:cNvSpPr/>
      </dsp:nvSpPr>
      <dsp:spPr>
        <a:xfrm>
          <a:off x="6442978" y="0"/>
          <a:ext cx="4024354" cy="15962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Рассмотрение на Инвестиционном совете Иркутской области</a:t>
          </a:r>
          <a:endParaRPr lang="ru-RU" sz="1800" b="1" kern="1200" dirty="0"/>
        </a:p>
      </dsp:txBody>
      <dsp:txXfrm>
        <a:off x="7241098" y="0"/>
        <a:ext cx="2428115" cy="1596239"/>
      </dsp:txXfrm>
    </dsp:sp>
    <dsp:sp modelId="{21E796AB-490B-48BF-AA00-79D839061573}">
      <dsp:nvSpPr>
        <dsp:cNvPr id="0" name=""/>
        <dsp:cNvSpPr/>
      </dsp:nvSpPr>
      <dsp:spPr>
        <a:xfrm>
          <a:off x="9662462" y="0"/>
          <a:ext cx="4024354" cy="15962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Утверждение распоряжения Губернатора Иркутской области о соответствии проекта критериям</a:t>
          </a:r>
          <a:endParaRPr lang="ru-RU" sz="1800" b="1" kern="1200" dirty="0"/>
        </a:p>
      </dsp:txBody>
      <dsp:txXfrm>
        <a:off x="10460582" y="0"/>
        <a:ext cx="2428115" cy="1596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14F3-88A8-4813-AE12-8F45FDF8915C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137F-656A-42FD-AE6F-EBBAE0A9D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95610-133C-4554-A6A2-DFCCAB844C8B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6" tIns="45859" rIns="91716" bIns="458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716" tIns="45859" rIns="91716" bIns="458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716" tIns="45859" rIns="91716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414764-E0BD-4D0F-A183-5C06147A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04078-6A76-4C7D-B002-D4A6F583CDCC}" type="slidenum">
              <a:rPr lang="ru-RU" altLang="ru-RU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4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1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1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2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 развития промышленности РФ предоставляет льготные займы обрабатывающим предприятиям  </a:t>
            </a:r>
            <a:r>
              <a:rPr lang="ru-RU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ставке 5% сроком до 7 лет в объеме от 50 до 500 млн. руб. по 4-м направлениям: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проекты развития, консорциумов, лизинговые проекты, создание </a:t>
            </a:r>
            <a:r>
              <a:rPr lang="ru-RU" sz="1200" b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станкоинструментальной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продукции. </a:t>
            </a:r>
          </a:p>
          <a:p>
            <a:r>
              <a:rPr lang="ru-RU" dirty="0"/>
              <a:t>Использовать средства займа можно на разработку нового продукта, проведение</a:t>
            </a:r>
            <a:r>
              <a:rPr lang="ru-RU" baseline="0" dirty="0"/>
              <a:t> инженерных изысканий, разработку ПСД, ТЭО, приобретение технологического оборудования, общехозяйственные нужды. </a:t>
            </a:r>
          </a:p>
          <a:p>
            <a:r>
              <a:rPr lang="ru-RU" baseline="0" dirty="0"/>
              <a:t>В иркутской области 2 предприятия уже воспользовались данным механизмов.</a:t>
            </a:r>
          </a:p>
          <a:p>
            <a:endParaRPr lang="ru-RU" baseline="0" dirty="0"/>
          </a:p>
          <a:p>
            <a:r>
              <a:rPr lang="ru-RU" baseline="0" dirty="0"/>
              <a:t>Также имеется возможность получить меры государственной поддержки на </a:t>
            </a:r>
            <a:r>
              <a:rPr lang="ru-RU" sz="1200" b="1" dirty="0">
                <a:latin typeface="Calibri" pitchFamily="34" charset="0"/>
              </a:rPr>
              <a:t>создание индустриальных парков не только государственных, но и частных.  </a:t>
            </a:r>
            <a:r>
              <a:rPr lang="ru-RU" sz="1200" b="0" dirty="0">
                <a:latin typeface="Calibri" pitchFamily="34" charset="0"/>
              </a:rPr>
              <a:t>На федеральном уровне для резидентов парка предусмотрена </a:t>
            </a:r>
            <a:r>
              <a:rPr lang="ru-RU" sz="1200" dirty="0"/>
              <a:t>компенсация части затрат на уплату процентов по кредитам на капитальное строительство объектов инфраструктуры и промышленности. В настоящее время региональным законодательством резидентам парка предусмотрены налоговые преференции (</a:t>
            </a:r>
            <a:r>
              <a:rPr lang="ru-RU" sz="1200" i="0" dirty="0"/>
              <a:t>пониженная ставка по налогу на прибыль – 13,5%,</a:t>
            </a:r>
            <a:r>
              <a:rPr lang="ru-RU" sz="1200" i="0" baseline="0" dirty="0"/>
              <a:t> </a:t>
            </a:r>
            <a:r>
              <a:rPr lang="ru-RU" sz="1200" i="0" dirty="0"/>
              <a:t>пониженная налоговая ставка по УСН</a:t>
            </a:r>
            <a:r>
              <a:rPr lang="ru-RU" sz="1200" i="0" baseline="0" dirty="0"/>
              <a:t> </a:t>
            </a:r>
            <a:r>
              <a:rPr lang="ru-RU" sz="1200" i="0" dirty="0"/>
              <a:t>– 5%, ставка 0% по налогу на имущество).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E84-E8EC-458E-B21B-AAA28583B2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200" b="1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 развития промышленности РФ предоставляет льготные займы обрабатывающим предприятиям  </a:t>
            </a:r>
            <a:r>
              <a:rPr lang="ru-RU" sz="1200" b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ставке 5% сроком до 7 лет в объеме от 50 до 500 млн. руб. по 4-м направлениям: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проекты развития, консорциумов, лизинговые проекты, создание </a:t>
            </a:r>
            <a:r>
              <a:rPr lang="ru-RU" sz="1200" b="0" u="non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станкоинструментальной</a:t>
            </a:r>
            <a:r>
              <a:rPr lang="ru-RU" sz="1200" b="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продукции. </a:t>
            </a:r>
          </a:p>
          <a:p>
            <a:r>
              <a:rPr lang="ru-RU" dirty="0"/>
              <a:t>Использовать средства займа можно на разработку нового продукта, проведение</a:t>
            </a:r>
            <a:r>
              <a:rPr lang="ru-RU" baseline="0" dirty="0"/>
              <a:t> инженерных изысканий, разработку ПСД, ТЭО, приобретение технологического оборудования, общехозяйственные нужды. </a:t>
            </a:r>
          </a:p>
          <a:p>
            <a:r>
              <a:rPr lang="ru-RU" baseline="0" dirty="0"/>
              <a:t>В иркутской области 2 предприятия уже воспользовались данным механизмов.</a:t>
            </a:r>
          </a:p>
          <a:p>
            <a:endParaRPr lang="ru-RU" baseline="0" dirty="0"/>
          </a:p>
          <a:p>
            <a:r>
              <a:rPr lang="ru-RU" baseline="0" dirty="0"/>
              <a:t>Также имеется возможность получить меры государственной поддержки на </a:t>
            </a:r>
            <a:r>
              <a:rPr lang="ru-RU" sz="1200" b="1" dirty="0">
                <a:latin typeface="Calibri" pitchFamily="34" charset="0"/>
              </a:rPr>
              <a:t>создание индустриальных парков не только государственных, но и частных.  </a:t>
            </a:r>
            <a:r>
              <a:rPr lang="ru-RU" sz="1200" b="0" dirty="0">
                <a:latin typeface="Calibri" pitchFamily="34" charset="0"/>
              </a:rPr>
              <a:t>На федеральном уровне для резидентов парка предусмотрена </a:t>
            </a:r>
            <a:r>
              <a:rPr lang="ru-RU" sz="1200" dirty="0"/>
              <a:t>компенсация части затрат на уплату процентов по кредитам на капитальное строительство объектов инфраструктуры и промышленности. В настоящее время региональным законодательством резидентам парка предусмотрены налоговые преференции (</a:t>
            </a:r>
            <a:r>
              <a:rPr lang="ru-RU" sz="1200" i="0" dirty="0"/>
              <a:t>пониженная ставка по налогу на прибыль – 13,5%,</a:t>
            </a:r>
            <a:r>
              <a:rPr lang="ru-RU" sz="1200" i="0" baseline="0" dirty="0"/>
              <a:t> </a:t>
            </a:r>
            <a:r>
              <a:rPr lang="ru-RU" sz="1200" i="0" dirty="0"/>
              <a:t>пониженная налоговая ставка по УСН</a:t>
            </a:r>
            <a:r>
              <a:rPr lang="ru-RU" sz="1200" i="0" baseline="0" dirty="0"/>
              <a:t> </a:t>
            </a:r>
            <a:r>
              <a:rPr lang="ru-RU" sz="1200" i="0" dirty="0"/>
              <a:t>– 5%, ставка 0% по налогу на имущество).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31E84-E8EC-458E-B21B-AAA28583B2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19113" y="712788"/>
            <a:ext cx="7821613" cy="4400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6141D-469D-405C-A947-7EA799FE89CD}" type="slidenum">
              <a:rPr lang="ru-RU" altLang="ru-RU">
                <a:latin typeface="Corbel" panose="020B0503020204020204" pitchFamily="34" charset="0"/>
              </a:rPr>
              <a:pPr/>
              <a:t>17</a:t>
            </a:fld>
            <a:endParaRPr lang="ru-RU" altLang="ru-RU">
              <a:latin typeface="Corbel" panose="020B0503020204020204" pitchFamily="34" charset="0"/>
            </a:endParaRPr>
          </a:p>
        </p:txBody>
      </p:sp>
      <p:sp>
        <p:nvSpPr>
          <p:cNvPr id="4" name="Заметки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81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vmlDrawing" Target="../drawings/vmlDrawing8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D614-2C20-40CA-BF43-CFC35B5BCF76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DCC1-EBBC-47FB-B1EE-6853C8C25D25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38D8-7165-4808-857F-8C346FAC1C6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DDB82-16CF-498B-894E-64F66624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9953-B3C8-486D-B0AF-87FCDDED6455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168BD-1292-42CB-B8B6-E7B856D8C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FEAB-5575-4DA0-90EF-DB5B5C9D522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C2BA3-8C5F-4DD3-AB56-2B767AC60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4477-8CE8-42DA-9761-BF5C03A93712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F45C4-0537-400C-ABBF-E438FC274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B908-280D-45AF-B564-514D73828391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B454B-78F0-4BB7-87CD-11BEC2614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98A2-DDCD-4E63-8A63-A68F5D108AC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123E9-E4CB-4713-ABA3-05BC13975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F86D-F778-42A0-9C26-A63A3D71C9D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C2EA9-4D2D-4BCB-99B9-9D9798855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8D62-7A93-4E75-9C95-B58A0D258FC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00A9-D33F-410E-A38D-BC3F76E59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5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1995A2-6E51-4D98-8095-00BAF905F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6BAF-EF28-4A67-B6A9-C06011FAB15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8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3A8A-5650-4581-AB3B-5D9D68D8DB1D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074E-FA6B-4975-84CF-ECD251640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0B75-E3FB-4A53-9A2D-06C5F45BD75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B41F-C845-4795-B0A4-E97F8BE1E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3" y="3875623"/>
            <a:ext cx="138176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9A58-8E2D-4F2B-8818-A3180DFB3DD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495-8831-49B3-AA52-1EDA962D9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6" y="2844804"/>
            <a:ext cx="5350933" cy="80454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73" y="2844804"/>
            <a:ext cx="5350933" cy="80454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6158-8B46-4D5F-B6D7-DCCFFE06F67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37DE-5F3B-42EC-BF0A-F3E8511DB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7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9" y="2046817"/>
            <a:ext cx="718537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29" y="2899833"/>
            <a:ext cx="718537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8F1E-6A86-4EE1-AD2E-86CB8D072F0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2137-1EC6-48FD-AB40-594B290B8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9312-A5A6-4A3A-9224-A1852A19C0D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2F3-0CAF-4E87-99FF-CFE6DC055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155C-8DD6-4E48-BFA4-258C2780423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D724-A3B4-45F2-B086-011148A44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E8DB-2722-4AEB-947D-C25A928EC8D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6" y="364067"/>
            <a:ext cx="5348113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49" y="364072"/>
            <a:ext cx="9087557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6" y="1913472"/>
            <a:ext cx="5348113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EF94-2AA4-41C5-B7BE-5673018B5E90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30D3-5C46-4D95-9E55-79F850D2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4"/>
            <a:ext cx="97536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5"/>
            <a:ext cx="97536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5C9D-4AF1-4A9E-97EA-5A2D8E9B525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2ED2-B93E-4B7A-9CF5-14E707B061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24F0-54FD-4980-89C6-DF6A00FFCBD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0FC9-BC26-4882-8D4C-AEC52D119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488951"/>
            <a:ext cx="2743201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3" y="488951"/>
            <a:ext cx="7958668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C49F-392B-4B42-A799-408AF4D957D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3CDE-D345-4B3B-9448-294A2D56B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D8F08-A3CD-4FA7-B271-2C59FF8DF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CEE0-1363-41F9-B48A-2EC19E5079CC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56489-DD8F-43B4-8FF5-F5C718AE7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1997-C605-4AD1-AF29-4C13F6AA53B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4389-90E7-4F6A-B715-1981CF5D8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4460-420C-425B-AEDF-24BAA9B6338C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64C07-BDC8-47A4-AE89-FF6BCA4A7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C05F-9B05-4FB8-A86B-3831FB2868E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E4E9-D9A5-42F9-B250-9BA82DAE1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39CA-03F7-4F2D-AAE8-2AC6A3FB854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5620-BCAD-4D52-B5FC-9BFD9D78C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DCA3-148A-4A43-839B-A62E968FBBB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BA8A-6C70-4345-AF80-781DC25631C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58EF-DEBE-4F0F-AEFF-866CBD701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92A1-6F68-40A1-A9FA-18ED43364D7F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6229-CF05-418B-9FD6-0646128D4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3BA-16CA-4F80-9082-E8F0BE114B8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D8523-1093-4B1B-85E5-4EC727C1C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9B8D-FDDC-4952-A961-08D257B06D4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FCB5B-6304-4BA1-B199-1A0A53969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6D85-B9D7-48CD-B1C1-D84C9E3FF5B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192E2-22B6-4CEB-96D8-D5BDD7CB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A402-7E79-4C08-BE65-AA6F796A1B9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1DCD0-7D0D-465E-87C2-E4B2470CD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5B31C7F-BB59-44FA-AAF7-08619F3C4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5A3BD-985B-4B92-8F8D-C077E4ABBBA0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C1BBA-F0C9-4E85-AA33-7079A8917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93AE-61BB-4E03-84F5-C5C0C067982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00A9C-BED8-496C-8A87-12CAC68F0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6267-3DB0-4AE9-8EC9-1F7099EBBEB2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56920-1C29-4356-9141-8DB07C7B3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F256-314B-4E4C-B3E5-6F774F08C68C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90E8-DCAD-4A33-895C-3B5D407990D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EBA8-2FB6-4B7F-A800-AFDD9D852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6697-471B-4D35-BE6F-3D6C5BEB7816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2AE7E-63D2-45F9-BE8C-AE6631424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7755-7299-4E5E-BF8A-AA857F714675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9F513-DF39-47BE-B74E-A8C6974A7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891-8A8E-4D5D-805B-4127A9FF16E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054A7-1B36-465F-8861-2963BEB3F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5F50-6326-4804-A743-18F1384585B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3D86D-903B-4A04-8507-034AC4B15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FBA2-3CBE-476C-9989-523B646B030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D046F-B59C-460C-9E67-33D2A6C1D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CBE7-F61B-44C7-96B9-6DE21DD1D00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C2213-C515-462C-A2C7-D613C700B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4FFC-7BF4-492F-8B0F-AA471362114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DFE5-ECE6-4F02-9137-E4FA84E69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240AFCC-5CA5-436F-A73C-46A1D6A05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2C04-B512-4E6C-A528-E4F6FBB06ED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05D22-8F59-401E-8836-E33A90E70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A614-3B38-41C2-B406-FD9F2FAB051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A3F0-9C75-4C38-8DF2-2A7079BC03C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73F64-FB53-480A-8AA4-1BB2AFFCE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649E-E277-4DFD-81EB-1A802C529D1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152A0-F0E3-4AC8-B2D1-76877239C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F2CF-42FE-4878-A1D6-F024F0B86DAC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4A335-CB64-4C3D-A157-2FF26676F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565D-8311-4A4B-B0CE-2A60D7DCD2C7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2BBAF-5312-4F49-8608-44EC06248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8A32-75F4-465C-961A-4DEE0AE35237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3361F-F43C-4350-96AA-168850917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0F41-6C33-4DF8-A381-608B186ED10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3F65A-29FB-42DC-A42F-3E1C75812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4F79-7A12-4C40-8348-368566858B9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E01A2-62B8-4994-8341-4FEBCD666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7F97-9925-4E23-9C19-D705F11C21C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0220C-0B65-4464-B59F-208E95D93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514E-C16B-4EFE-B354-8EEAE81616D2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3B65C-63FD-4A68-A6D2-0EC6E453D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2219-7F3D-4132-86D6-3FB8FB717FE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2D08-9071-4D59-B020-BEBE7EEC0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900D-3786-40B2-A504-C45611700FC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6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8BED5EA-33E3-49E8-8857-BD6C3EC4F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E466-CCF2-4948-9D1F-576C27C8410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4E288-C24B-42D3-95BB-C4A7F28F0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3A7C-0DA8-42DA-A301-48D2EDB1A85D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F25AA-5C3F-4F38-BFA9-30D9B2D5C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C9E3-06E7-4790-92FF-EFA8FF00037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CD7E6-2A41-4ADE-B136-FD0B611C2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0A82-4B42-43CC-9276-5030F783371D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247C6-325F-4AA4-95FA-1C01DCE29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D0B7-B1B4-4838-97D2-C4FE8C0F0351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84BEC-8824-4C78-B58B-DDE658A6B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9700-321B-4F58-83B3-F5D7EF53AFE7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02A4-F8EA-4FDE-88B5-3F2B0C3E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5838-0613-4E60-8030-7FBAC1C523AD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80A2F-3A19-4FA9-A856-C8EF52A88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5CC9-98D3-4C28-917D-2D92402DB3E7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3B594-F2F5-46C1-B925-8D9AD2924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FD138-87BA-4704-B8B7-DA8870F4CF1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F3666-6248-4776-835D-B08886142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7116-3690-4FA4-B710-4C6BE0E4291D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BA53-1A9F-4275-9A0F-D94C1FE37E4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407E-F2BA-468A-85D0-A9D0BD845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776-B15D-4F4D-ABFC-FA0BB397B67D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39EAD-F187-4ED7-8182-86BE4AA2D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8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347F34D-9A96-425D-B277-51F540660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002D-C133-43BE-83C7-B39460FFD49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48321-5A21-430C-AEE7-19D280BAE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6FF7-0CD0-4B68-A42E-EDB079FB7322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C033A-21D5-4EF7-AF94-41DC4351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4000-0CF2-40B5-BC32-A732D2853E9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DFCB3-317A-4C9D-9263-AF156A8F6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005A-E23D-4CE8-AA12-3F2FEEC5AE85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9F1D3-DC96-4730-B908-8A8F7697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0ED5-965E-4061-98B6-9F4D5D83E7C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88B83-E68E-417B-94F0-DE58C2B49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B1F6-89FB-4A5A-971E-B1EE60F9397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12417-6FEB-49A7-8808-F2E152123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BBDE-8EC6-47B2-A919-976467682DA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54D7-7EE9-4FFF-B116-CAC2059A1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61E4-E650-4DB3-9F20-2F114CE70FB0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6A18B-7101-4D5D-9EA5-FD42C6D6275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1BB8-08A9-483D-94B7-54AE3BA9C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EF31-DE56-4E00-98A2-E1C61B664710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3AF81-EBE6-4865-BFA7-56FBB048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DD9C-3705-4B60-90F1-DE79A9DE27D1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C9403-5DAD-4ECC-883A-0A884A63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F68B-A4F6-4EAA-9610-534293BAE89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74A4-EE6F-4A48-BEFA-1432E4210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0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C543377-E2A8-4862-9D02-ED6164807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C771-34E7-4133-BCFB-ECF0A062B98C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281F9-61EB-4F61-B25B-D2BEE5ECD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6DC1-194A-4C67-ACA6-3BDC70A770B2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631A0-A294-4158-BE0F-EDA1C83AC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AB1-DE51-429C-A8CF-E08F91FB223A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742D3-C059-43A3-B405-B3D81583B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661C-A7E8-408C-B97B-993971073BC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7B7F9-1593-4E77-A4F8-BAB3E972C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1" y="48684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21" y="2241555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21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31" y="2241555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31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F21D-96AC-4652-8258-625B0C33329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12246-25BD-4BAA-BBCB-A8E3803C2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F912-AD91-4595-9F8C-51A1A4FDDAE4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2DCCD-5CF0-4DEC-8A21-DF77B4653FF8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5DC6E-EA44-4AFF-8FB8-F433691F3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EB09-953B-4B34-861B-ACF0EACBBFB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02" y="8475137"/>
            <a:ext cx="4625624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01552-AB92-4F5C-92CB-B6AEDAC97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51" y="1316580"/>
            <a:ext cx="8229601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E4A9-50AF-43CC-885E-E9E66F369DFC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03E23-CFB0-4C11-ADF1-1FBDBF9CE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51" y="1316580"/>
            <a:ext cx="8229601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3"/>
            <a:ext cx="52429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9B92-C9A2-404F-90C9-11EBC9D17DC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743CD-001D-4E4B-AA3A-FC7C7E51C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A31B-AD61-4A7D-BAEB-6A63DBBC0C2E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615A6-3C45-4DCB-99FC-D87A671F8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4" y="486837"/>
            <a:ext cx="3505199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3" y="486837"/>
            <a:ext cx="10312401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082D-58AD-4259-B460-C6A12A2B4D37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4ABB-E41D-4BC2-838B-0A7FF118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86" y="-29633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6" y="-27517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88" y="-3598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3" tIns="60728" rIns="121453" bIns="60728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3" y="8822270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102">
                <a:defRPr/>
              </a:pPr>
              <a:endParaRPr lang="ru-RU" sz="18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57" y="723903"/>
            <a:ext cx="15632289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33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43" y="3688124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15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23" y="1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" y="1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04" y="313267"/>
            <a:ext cx="15637933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38AB48C-C54F-4AE5-AAD2-1D504A4DF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02A9-056D-44DC-9864-BD3C3C782DCB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0EE51-A2AF-49D2-9EA5-E40EEBCD8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732D-4103-48E4-802A-046421530CA3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F5A7CF-C514-4907-BA4B-BBF57140C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09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10E5-BC82-4471-B2A4-DB2A20F38199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30DF5-699D-46B6-A5F0-D9C11D104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740E72-4574-4211-BD4E-191B97EA82D2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00" y="366184"/>
            <a:ext cx="1463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812800" y="2133604"/>
            <a:ext cx="146304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37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2110-29B9-4989-ACC3-69B8D3149140}" type="datetime1">
              <a:rPr lang="ru-RU" smtClean="0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4" y="8475137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3A95CC5-1B03-4111-9557-9CC9737B1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F23F34-6AE7-4C7A-8235-D665BC73420D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53314-FFFF-42BD-A217-EE7B7323C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0D8D7E-7F66-4311-904F-07935D9E82B6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3B178-AB0B-4391-94C0-E35C2EA0E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A904A0-7209-4AA6-B0B2-0D9ED7263EA0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99D8AB-779F-4F5F-BE57-AC8B1E6A4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CB4DB8-B08C-4B79-89AA-8B965D3E4861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75AD6-4085-44DA-B87A-C490FA1E9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A276E66-4F1C-4374-964C-D4A61DFA9393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E8BF9F-66F1-4A60-9F91-E930F0475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9B5CBD-2B56-495B-8AE9-F5EA1315F278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34D6B-A1C8-4D9B-A256-A45F3FAD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02" y="486837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0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1" y="8475137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4A2735F-815D-401B-82BE-DCD3A4A83392}" type="datetime1">
              <a:rPr lang="ru-RU" smtClean="0"/>
              <a:pPr>
                <a:defRPr/>
              </a:pPr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2" y="8475137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799" y="8475137"/>
            <a:ext cx="4639735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21A2D9-C30E-4CC9-8874-EE5E4419D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ransition spd="med">
    <p:fade/>
  </p:transition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226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61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5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4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3" indent="-226478" algn="l" defTabSz="912261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foirk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rgsbank.ru/" TargetMode="Externa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9" Type="http://schemas.openxmlformats.org/officeDocument/2006/relationships/hyperlink" Target="http://www.dvbank.ru/" TargetMode="External"/><Relationship Id="rId3" Type="http://schemas.openxmlformats.org/officeDocument/2006/relationships/hyperlink" Target="http://www.otkritiefc.ru/" TargetMode="External"/><Relationship Id="rId21" Type="http://schemas.openxmlformats.org/officeDocument/2006/relationships/hyperlink" Target="http://www.bankuralsib.ru/index.wbp" TargetMode="External"/><Relationship Id="rId34" Type="http://schemas.openxmlformats.org/officeDocument/2006/relationships/image" Target="../media/image26.png"/><Relationship Id="rId42" Type="http://schemas.openxmlformats.org/officeDocument/2006/relationships/image" Target="../media/image30.png"/><Relationship Id="rId7" Type="http://schemas.openxmlformats.org/officeDocument/2006/relationships/hyperlink" Target="https://www.solidbank.ru/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://www.sberbank.ru/ru/person" TargetMode="External"/><Relationship Id="rId25" Type="http://schemas.openxmlformats.org/officeDocument/2006/relationships/hyperlink" Target="http://www.pskb.com/" TargetMode="External"/><Relationship Id="rId33" Type="http://schemas.openxmlformats.org/officeDocument/2006/relationships/hyperlink" Target="http://www.baikalinvestbank.ru/" TargetMode="External"/><Relationship Id="rId38" Type="http://schemas.openxmlformats.org/officeDocument/2006/relationships/image" Target="../media/image28.png"/><Relationship Id="rId2" Type="http://schemas.openxmlformats.org/officeDocument/2006/relationships/image" Target="../media/image10.jpe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hyperlink" Target="http://www.ankb.ru/" TargetMode="External"/><Relationship Id="rId41" Type="http://schemas.openxmlformats.org/officeDocument/2006/relationships/hyperlink" Target="http://www.baikalcredoban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www.vtb24.ru/" TargetMode="Externa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hyperlink" Target="http://www.krona-bank.ru/" TargetMode="External"/><Relationship Id="rId40" Type="http://schemas.openxmlformats.org/officeDocument/2006/relationships/image" Target="../media/image29.png"/><Relationship Id="rId5" Type="http://schemas.openxmlformats.org/officeDocument/2006/relationships/hyperlink" Target="http://www.bancaintesa.ru/" TargetMode="External"/><Relationship Id="rId15" Type="http://schemas.openxmlformats.org/officeDocument/2006/relationships/hyperlink" Target="http://www.mdm.ru/" TargetMode="External"/><Relationship Id="rId23" Type="http://schemas.openxmlformats.org/officeDocument/2006/relationships/hyperlink" Target="http://www.uniastrum.ru/" TargetMode="Externa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hyperlink" Target="http://www.rshb.ru/" TargetMode="External"/><Relationship Id="rId31" Type="http://schemas.openxmlformats.org/officeDocument/2006/relationships/hyperlink" Target="http://www.atb.su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psbank.ru/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hyperlink" Target="http://acbank.ru/irkutsk/" TargetMode="External"/><Relationship Id="rId30" Type="http://schemas.openxmlformats.org/officeDocument/2006/relationships/image" Target="../media/image24.png"/><Relationship Id="rId35" Type="http://schemas.openxmlformats.org/officeDocument/2006/relationships/hyperlink" Target="http://www.lanta.ru/irkuts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://www.tp38.ru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8991600" y="184155"/>
            <a:ext cx="6841256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799408" y="184155"/>
            <a:ext cx="6289559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884" name="Rectangle 3"/>
          <p:cNvSpPr txBox="1">
            <a:spLocks noChangeArrowheads="1"/>
          </p:cNvSpPr>
          <p:nvPr/>
        </p:nvSpPr>
        <p:spPr bwMode="auto">
          <a:xfrm>
            <a:off x="2583384" y="859901"/>
            <a:ext cx="11809312" cy="17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ru-RU" sz="4800" b="1" dirty="0">
                <a:solidFill>
                  <a:srgbClr val="203864"/>
                </a:solidFill>
              </a:rPr>
              <a:t>НАВИГАТОР ПО МЕРАМ ГОСУДАРСТВЕННОЙ ПОДДЕРЖКИ ИРКУТСКОЙ ОБЛАСТИ</a:t>
            </a: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10642600" y="8642883"/>
            <a:ext cx="3479800" cy="486833"/>
          </a:xfrm>
        </p:spPr>
        <p:txBody>
          <a:bodyPr/>
          <a:lstStyle/>
          <a:p>
            <a:pPr>
              <a:defRPr/>
            </a:pPr>
            <a:fld id="{E5F68319-7308-4D37-9938-8374D839DE5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46" name="Полилиния: фигура 45"/>
          <p:cNvSpPr/>
          <p:nvPr/>
        </p:nvSpPr>
        <p:spPr>
          <a:xfrm>
            <a:off x="12412228" y="4048896"/>
            <a:ext cx="3600400" cy="3528000"/>
          </a:xfrm>
          <a:custGeom>
            <a:avLst/>
            <a:gdLst>
              <a:gd name="connsiteX0" fmla="*/ 1083734 w 2946400"/>
              <a:gd name="connsiteY0" fmla="*/ 1029547 h 2783108"/>
              <a:gd name="connsiteX1" fmla="*/ 1124374 w 2946400"/>
              <a:gd name="connsiteY1" fmla="*/ 1090507 h 2783108"/>
              <a:gd name="connsiteX2" fmla="*/ 1144694 w 2946400"/>
              <a:gd name="connsiteY2" fmla="*/ 1137920 h 2783108"/>
              <a:gd name="connsiteX3" fmla="*/ 1165014 w 2946400"/>
              <a:gd name="connsiteY3" fmla="*/ 1151467 h 2783108"/>
              <a:gd name="connsiteX4" fmla="*/ 1239520 w 2946400"/>
              <a:gd name="connsiteY4" fmla="*/ 1185334 h 2783108"/>
              <a:gd name="connsiteX5" fmla="*/ 1273387 w 2946400"/>
              <a:gd name="connsiteY5" fmla="*/ 1171787 h 2783108"/>
              <a:gd name="connsiteX6" fmla="*/ 1253067 w 2946400"/>
              <a:gd name="connsiteY6" fmla="*/ 1158240 h 2783108"/>
              <a:gd name="connsiteX7" fmla="*/ 1293707 w 2946400"/>
              <a:gd name="connsiteY7" fmla="*/ 1131147 h 2783108"/>
              <a:gd name="connsiteX8" fmla="*/ 1300480 w 2946400"/>
              <a:gd name="connsiteY8" fmla="*/ 1110827 h 2783108"/>
              <a:gd name="connsiteX9" fmla="*/ 1327574 w 2946400"/>
              <a:gd name="connsiteY9" fmla="*/ 1070187 h 2783108"/>
              <a:gd name="connsiteX10" fmla="*/ 1320800 w 2946400"/>
              <a:gd name="connsiteY10" fmla="*/ 1036320 h 2783108"/>
              <a:gd name="connsiteX11" fmla="*/ 1314027 w 2946400"/>
              <a:gd name="connsiteY11" fmla="*/ 1016000 h 2783108"/>
              <a:gd name="connsiteX12" fmla="*/ 1273387 w 2946400"/>
              <a:gd name="connsiteY12" fmla="*/ 988907 h 2783108"/>
              <a:gd name="connsiteX13" fmla="*/ 1253067 w 2946400"/>
              <a:gd name="connsiteY13" fmla="*/ 975360 h 2783108"/>
              <a:gd name="connsiteX14" fmla="*/ 1280160 w 2946400"/>
              <a:gd name="connsiteY14" fmla="*/ 961814 h 2783108"/>
              <a:gd name="connsiteX15" fmla="*/ 1300480 w 2946400"/>
              <a:gd name="connsiteY15" fmla="*/ 955040 h 2783108"/>
              <a:gd name="connsiteX16" fmla="*/ 1320800 w 2946400"/>
              <a:gd name="connsiteY16" fmla="*/ 941494 h 2783108"/>
              <a:gd name="connsiteX17" fmla="*/ 1341120 w 2946400"/>
              <a:gd name="connsiteY17" fmla="*/ 887307 h 2783108"/>
              <a:gd name="connsiteX18" fmla="*/ 1354667 w 2946400"/>
              <a:gd name="connsiteY18" fmla="*/ 860214 h 2783108"/>
              <a:gd name="connsiteX19" fmla="*/ 1286934 w 2946400"/>
              <a:gd name="connsiteY19" fmla="*/ 833120 h 2783108"/>
              <a:gd name="connsiteX20" fmla="*/ 1266614 w 2946400"/>
              <a:gd name="connsiteY20" fmla="*/ 819574 h 2783108"/>
              <a:gd name="connsiteX21" fmla="*/ 1246294 w 2946400"/>
              <a:gd name="connsiteY21" fmla="*/ 812800 h 2783108"/>
              <a:gd name="connsiteX22" fmla="*/ 1246294 w 2946400"/>
              <a:gd name="connsiteY22" fmla="*/ 677334 h 2783108"/>
              <a:gd name="connsiteX23" fmla="*/ 1286934 w 2946400"/>
              <a:gd name="connsiteY23" fmla="*/ 643467 h 2783108"/>
              <a:gd name="connsiteX24" fmla="*/ 1293707 w 2946400"/>
              <a:gd name="connsiteY24" fmla="*/ 623147 h 2783108"/>
              <a:gd name="connsiteX25" fmla="*/ 1300480 w 2946400"/>
              <a:gd name="connsiteY25" fmla="*/ 596054 h 2783108"/>
              <a:gd name="connsiteX26" fmla="*/ 1320800 w 2946400"/>
              <a:gd name="connsiteY26" fmla="*/ 589280 h 2783108"/>
              <a:gd name="connsiteX27" fmla="*/ 1361440 w 2946400"/>
              <a:gd name="connsiteY27" fmla="*/ 562187 h 2783108"/>
              <a:gd name="connsiteX28" fmla="*/ 1408854 w 2946400"/>
              <a:gd name="connsiteY28" fmla="*/ 541867 h 2783108"/>
              <a:gd name="connsiteX29" fmla="*/ 1429174 w 2946400"/>
              <a:gd name="connsiteY29" fmla="*/ 535094 h 2783108"/>
              <a:gd name="connsiteX30" fmla="*/ 1408854 w 2946400"/>
              <a:gd name="connsiteY30" fmla="*/ 521547 h 2783108"/>
              <a:gd name="connsiteX31" fmla="*/ 1415627 w 2946400"/>
              <a:gd name="connsiteY31" fmla="*/ 501227 h 2783108"/>
              <a:gd name="connsiteX32" fmla="*/ 1456267 w 2946400"/>
              <a:gd name="connsiteY32" fmla="*/ 460587 h 2783108"/>
              <a:gd name="connsiteX33" fmla="*/ 1483360 w 2946400"/>
              <a:gd name="connsiteY33" fmla="*/ 419947 h 2783108"/>
              <a:gd name="connsiteX34" fmla="*/ 1503680 w 2946400"/>
              <a:gd name="connsiteY34" fmla="*/ 379307 h 2783108"/>
              <a:gd name="connsiteX35" fmla="*/ 1483360 w 2946400"/>
              <a:gd name="connsiteY35" fmla="*/ 304800 h 2783108"/>
              <a:gd name="connsiteX36" fmla="*/ 1463040 w 2946400"/>
              <a:gd name="connsiteY36" fmla="*/ 298027 h 2783108"/>
              <a:gd name="connsiteX37" fmla="*/ 1435947 w 2946400"/>
              <a:gd name="connsiteY37" fmla="*/ 277707 h 2783108"/>
              <a:gd name="connsiteX38" fmla="*/ 1415627 w 2946400"/>
              <a:gd name="connsiteY38" fmla="*/ 270934 h 2783108"/>
              <a:gd name="connsiteX39" fmla="*/ 1456267 w 2946400"/>
              <a:gd name="connsiteY39" fmla="*/ 237067 h 2783108"/>
              <a:gd name="connsiteX40" fmla="*/ 1476587 w 2946400"/>
              <a:gd name="connsiteY40" fmla="*/ 189654 h 2783108"/>
              <a:gd name="connsiteX41" fmla="*/ 1469814 w 2946400"/>
              <a:gd name="connsiteY41" fmla="*/ 155787 h 2783108"/>
              <a:gd name="connsiteX42" fmla="*/ 1490134 w 2946400"/>
              <a:gd name="connsiteY42" fmla="*/ 40640 h 2783108"/>
              <a:gd name="connsiteX43" fmla="*/ 1551094 w 2946400"/>
              <a:gd name="connsiteY43" fmla="*/ 47414 h 2783108"/>
              <a:gd name="connsiteX44" fmla="*/ 1557867 w 2946400"/>
              <a:gd name="connsiteY44" fmla="*/ 67734 h 2783108"/>
              <a:gd name="connsiteX45" fmla="*/ 1578187 w 2946400"/>
              <a:gd name="connsiteY45" fmla="*/ 81280 h 2783108"/>
              <a:gd name="connsiteX46" fmla="*/ 1612054 w 2946400"/>
              <a:gd name="connsiteY46" fmla="*/ 74507 h 2783108"/>
              <a:gd name="connsiteX47" fmla="*/ 1632374 w 2946400"/>
              <a:gd name="connsiteY47" fmla="*/ 67734 h 2783108"/>
              <a:gd name="connsiteX48" fmla="*/ 1639147 w 2946400"/>
              <a:gd name="connsiteY48" fmla="*/ 47414 h 2783108"/>
              <a:gd name="connsiteX49" fmla="*/ 1652694 w 2946400"/>
              <a:gd name="connsiteY49" fmla="*/ 13547 h 2783108"/>
              <a:gd name="connsiteX50" fmla="*/ 1673014 w 2946400"/>
              <a:gd name="connsiteY50" fmla="*/ 0 h 2783108"/>
              <a:gd name="connsiteX51" fmla="*/ 1727200 w 2946400"/>
              <a:gd name="connsiteY51" fmla="*/ 6774 h 2783108"/>
              <a:gd name="connsiteX52" fmla="*/ 1733974 w 2946400"/>
              <a:gd name="connsiteY52" fmla="*/ 27094 h 2783108"/>
              <a:gd name="connsiteX53" fmla="*/ 1706880 w 2946400"/>
              <a:gd name="connsiteY53" fmla="*/ 60960 h 2783108"/>
              <a:gd name="connsiteX54" fmla="*/ 1693334 w 2946400"/>
              <a:gd name="connsiteY54" fmla="*/ 101600 h 2783108"/>
              <a:gd name="connsiteX55" fmla="*/ 1686560 w 2946400"/>
              <a:gd name="connsiteY55" fmla="*/ 121920 h 2783108"/>
              <a:gd name="connsiteX56" fmla="*/ 1659467 w 2946400"/>
              <a:gd name="connsiteY56" fmla="*/ 128694 h 2783108"/>
              <a:gd name="connsiteX57" fmla="*/ 1679787 w 2946400"/>
              <a:gd name="connsiteY57" fmla="*/ 142240 h 2783108"/>
              <a:gd name="connsiteX58" fmla="*/ 1720427 w 2946400"/>
              <a:gd name="connsiteY58" fmla="*/ 149014 h 2783108"/>
              <a:gd name="connsiteX59" fmla="*/ 1754294 w 2946400"/>
              <a:gd name="connsiteY59" fmla="*/ 189654 h 2783108"/>
              <a:gd name="connsiteX60" fmla="*/ 1774614 w 2946400"/>
              <a:gd name="connsiteY60" fmla="*/ 250614 h 2783108"/>
              <a:gd name="connsiteX61" fmla="*/ 1781387 w 2946400"/>
              <a:gd name="connsiteY61" fmla="*/ 270934 h 2783108"/>
              <a:gd name="connsiteX62" fmla="*/ 1794934 w 2946400"/>
              <a:gd name="connsiteY62" fmla="*/ 291254 h 2783108"/>
              <a:gd name="connsiteX63" fmla="*/ 1794934 w 2946400"/>
              <a:gd name="connsiteY63" fmla="*/ 331894 h 2783108"/>
              <a:gd name="connsiteX64" fmla="*/ 1754294 w 2946400"/>
              <a:gd name="connsiteY64" fmla="*/ 372534 h 2783108"/>
              <a:gd name="connsiteX65" fmla="*/ 1822027 w 2946400"/>
              <a:gd name="connsiteY65" fmla="*/ 399627 h 2783108"/>
              <a:gd name="connsiteX66" fmla="*/ 1828800 w 2946400"/>
              <a:gd name="connsiteY66" fmla="*/ 419947 h 2783108"/>
              <a:gd name="connsiteX67" fmla="*/ 1822027 w 2946400"/>
              <a:gd name="connsiteY67" fmla="*/ 508000 h 2783108"/>
              <a:gd name="connsiteX68" fmla="*/ 1801707 w 2946400"/>
              <a:gd name="connsiteY68" fmla="*/ 535094 h 2783108"/>
              <a:gd name="connsiteX69" fmla="*/ 1788160 w 2946400"/>
              <a:gd name="connsiteY69" fmla="*/ 555414 h 2783108"/>
              <a:gd name="connsiteX70" fmla="*/ 1822027 w 2946400"/>
              <a:gd name="connsiteY70" fmla="*/ 609600 h 2783108"/>
              <a:gd name="connsiteX71" fmla="*/ 1855894 w 2946400"/>
              <a:gd name="connsiteY71" fmla="*/ 636694 h 2783108"/>
              <a:gd name="connsiteX72" fmla="*/ 1876214 w 2946400"/>
              <a:gd name="connsiteY72" fmla="*/ 657014 h 2783108"/>
              <a:gd name="connsiteX73" fmla="*/ 1916854 w 2946400"/>
              <a:gd name="connsiteY73" fmla="*/ 684107 h 2783108"/>
              <a:gd name="connsiteX74" fmla="*/ 1923627 w 2946400"/>
              <a:gd name="connsiteY74" fmla="*/ 704427 h 2783108"/>
              <a:gd name="connsiteX75" fmla="*/ 1910080 w 2946400"/>
              <a:gd name="connsiteY75" fmla="*/ 724747 h 2783108"/>
              <a:gd name="connsiteX76" fmla="*/ 1882987 w 2946400"/>
              <a:gd name="connsiteY76" fmla="*/ 765387 h 2783108"/>
              <a:gd name="connsiteX77" fmla="*/ 1855894 w 2946400"/>
              <a:gd name="connsiteY77" fmla="*/ 806027 h 2783108"/>
              <a:gd name="connsiteX78" fmla="*/ 1842347 w 2946400"/>
              <a:gd name="connsiteY78" fmla="*/ 860214 h 2783108"/>
              <a:gd name="connsiteX79" fmla="*/ 1835574 w 2946400"/>
              <a:gd name="connsiteY79" fmla="*/ 880534 h 2783108"/>
              <a:gd name="connsiteX80" fmla="*/ 1808480 w 2946400"/>
              <a:gd name="connsiteY80" fmla="*/ 921174 h 2783108"/>
              <a:gd name="connsiteX81" fmla="*/ 1801707 w 2946400"/>
              <a:gd name="connsiteY81" fmla="*/ 1022774 h 2783108"/>
              <a:gd name="connsiteX82" fmla="*/ 1788160 w 2946400"/>
              <a:gd name="connsiteY82" fmla="*/ 1063414 h 2783108"/>
              <a:gd name="connsiteX83" fmla="*/ 1801707 w 2946400"/>
              <a:gd name="connsiteY83" fmla="*/ 1090507 h 2783108"/>
              <a:gd name="connsiteX84" fmla="*/ 1842347 w 2946400"/>
              <a:gd name="connsiteY84" fmla="*/ 1117600 h 2783108"/>
              <a:gd name="connsiteX85" fmla="*/ 1910080 w 2946400"/>
              <a:gd name="connsiteY85" fmla="*/ 1110827 h 2783108"/>
              <a:gd name="connsiteX86" fmla="*/ 1937174 w 2946400"/>
              <a:gd name="connsiteY86" fmla="*/ 1090507 h 2783108"/>
              <a:gd name="connsiteX87" fmla="*/ 1943947 w 2946400"/>
              <a:gd name="connsiteY87" fmla="*/ 1070187 h 2783108"/>
              <a:gd name="connsiteX88" fmla="*/ 2072640 w 2946400"/>
              <a:gd name="connsiteY88" fmla="*/ 1063414 h 2783108"/>
              <a:gd name="connsiteX89" fmla="*/ 2106507 w 2946400"/>
              <a:gd name="connsiteY89" fmla="*/ 1029547 h 2783108"/>
              <a:gd name="connsiteX90" fmla="*/ 2113280 w 2946400"/>
              <a:gd name="connsiteY90" fmla="*/ 1009227 h 2783108"/>
              <a:gd name="connsiteX91" fmla="*/ 2133600 w 2946400"/>
              <a:gd name="connsiteY91" fmla="*/ 995680 h 2783108"/>
              <a:gd name="connsiteX92" fmla="*/ 2140374 w 2946400"/>
              <a:gd name="connsiteY92" fmla="*/ 1016000 h 2783108"/>
              <a:gd name="connsiteX93" fmla="*/ 2147147 w 2946400"/>
              <a:gd name="connsiteY93" fmla="*/ 1063414 h 2783108"/>
              <a:gd name="connsiteX94" fmla="*/ 2181014 w 2946400"/>
              <a:gd name="connsiteY94" fmla="*/ 1056640 h 2783108"/>
              <a:gd name="connsiteX95" fmla="*/ 2160694 w 2946400"/>
              <a:gd name="connsiteY95" fmla="*/ 1131147 h 2783108"/>
              <a:gd name="connsiteX96" fmla="*/ 2187787 w 2946400"/>
              <a:gd name="connsiteY96" fmla="*/ 1124374 h 2783108"/>
              <a:gd name="connsiteX97" fmla="*/ 2194560 w 2946400"/>
              <a:gd name="connsiteY97" fmla="*/ 1090507 h 2783108"/>
              <a:gd name="connsiteX98" fmla="*/ 2214880 w 2946400"/>
              <a:gd name="connsiteY98" fmla="*/ 1076960 h 2783108"/>
              <a:gd name="connsiteX99" fmla="*/ 2282614 w 2946400"/>
              <a:gd name="connsiteY99" fmla="*/ 1063414 h 2783108"/>
              <a:gd name="connsiteX100" fmla="*/ 2275840 w 2946400"/>
              <a:gd name="connsiteY100" fmla="*/ 1029547 h 2783108"/>
              <a:gd name="connsiteX101" fmla="*/ 2269067 w 2946400"/>
              <a:gd name="connsiteY101" fmla="*/ 1009227 h 2783108"/>
              <a:gd name="connsiteX102" fmla="*/ 2289387 w 2946400"/>
              <a:gd name="connsiteY102" fmla="*/ 1002454 h 2783108"/>
              <a:gd name="connsiteX103" fmla="*/ 2316480 w 2946400"/>
              <a:gd name="connsiteY103" fmla="*/ 988907 h 2783108"/>
              <a:gd name="connsiteX104" fmla="*/ 2343574 w 2946400"/>
              <a:gd name="connsiteY104" fmla="*/ 927947 h 2783108"/>
              <a:gd name="connsiteX105" fmla="*/ 2363894 w 2946400"/>
              <a:gd name="connsiteY105" fmla="*/ 873760 h 2783108"/>
              <a:gd name="connsiteX106" fmla="*/ 2424854 w 2946400"/>
              <a:gd name="connsiteY106" fmla="*/ 839894 h 2783108"/>
              <a:gd name="connsiteX107" fmla="*/ 2445174 w 2946400"/>
              <a:gd name="connsiteY107" fmla="*/ 833120 h 2783108"/>
              <a:gd name="connsiteX108" fmla="*/ 2451947 w 2946400"/>
              <a:gd name="connsiteY108" fmla="*/ 812800 h 2783108"/>
              <a:gd name="connsiteX109" fmla="*/ 2445174 w 2946400"/>
              <a:gd name="connsiteY109" fmla="*/ 765387 h 2783108"/>
              <a:gd name="connsiteX110" fmla="*/ 2472267 w 2946400"/>
              <a:gd name="connsiteY110" fmla="*/ 758614 h 2783108"/>
              <a:gd name="connsiteX111" fmla="*/ 2560320 w 2946400"/>
              <a:gd name="connsiteY111" fmla="*/ 765387 h 2783108"/>
              <a:gd name="connsiteX112" fmla="*/ 2587414 w 2946400"/>
              <a:gd name="connsiteY112" fmla="*/ 806027 h 2783108"/>
              <a:gd name="connsiteX113" fmla="*/ 2607734 w 2946400"/>
              <a:gd name="connsiteY113" fmla="*/ 826347 h 2783108"/>
              <a:gd name="connsiteX114" fmla="*/ 2628054 w 2946400"/>
              <a:gd name="connsiteY114" fmla="*/ 833120 h 2783108"/>
              <a:gd name="connsiteX115" fmla="*/ 2689014 w 2946400"/>
              <a:gd name="connsiteY115" fmla="*/ 846667 h 2783108"/>
              <a:gd name="connsiteX116" fmla="*/ 2682240 w 2946400"/>
              <a:gd name="connsiteY116" fmla="*/ 894080 h 2783108"/>
              <a:gd name="connsiteX117" fmla="*/ 2702560 w 2946400"/>
              <a:gd name="connsiteY117" fmla="*/ 941494 h 2783108"/>
              <a:gd name="connsiteX118" fmla="*/ 2722880 w 2946400"/>
              <a:gd name="connsiteY118" fmla="*/ 961814 h 2783108"/>
              <a:gd name="connsiteX119" fmla="*/ 2790614 w 2946400"/>
              <a:gd name="connsiteY119" fmla="*/ 948267 h 2783108"/>
              <a:gd name="connsiteX120" fmla="*/ 2797387 w 2946400"/>
              <a:gd name="connsiteY120" fmla="*/ 927947 h 2783108"/>
              <a:gd name="connsiteX121" fmla="*/ 2831254 w 2946400"/>
              <a:gd name="connsiteY121" fmla="*/ 934720 h 2783108"/>
              <a:gd name="connsiteX122" fmla="*/ 2871894 w 2946400"/>
              <a:gd name="connsiteY122" fmla="*/ 955040 h 2783108"/>
              <a:gd name="connsiteX123" fmla="*/ 2892214 w 2946400"/>
              <a:gd name="connsiteY123" fmla="*/ 968587 h 2783108"/>
              <a:gd name="connsiteX124" fmla="*/ 2905760 w 2946400"/>
              <a:gd name="connsiteY124" fmla="*/ 1063414 h 2783108"/>
              <a:gd name="connsiteX125" fmla="*/ 2919307 w 2946400"/>
              <a:gd name="connsiteY125" fmla="*/ 1104054 h 2783108"/>
              <a:gd name="connsiteX126" fmla="*/ 2932854 w 2946400"/>
              <a:gd name="connsiteY126" fmla="*/ 1165014 h 2783108"/>
              <a:gd name="connsiteX127" fmla="*/ 2946400 w 2946400"/>
              <a:gd name="connsiteY127" fmla="*/ 1185334 h 2783108"/>
              <a:gd name="connsiteX128" fmla="*/ 2939627 w 2946400"/>
              <a:gd name="connsiteY128" fmla="*/ 1212427 h 2783108"/>
              <a:gd name="connsiteX129" fmla="*/ 2919307 w 2946400"/>
              <a:gd name="connsiteY129" fmla="*/ 1219200 h 2783108"/>
              <a:gd name="connsiteX130" fmla="*/ 2892214 w 2946400"/>
              <a:gd name="connsiteY130" fmla="*/ 1225974 h 2783108"/>
              <a:gd name="connsiteX131" fmla="*/ 2865120 w 2946400"/>
              <a:gd name="connsiteY131" fmla="*/ 1219200 h 2783108"/>
              <a:gd name="connsiteX132" fmla="*/ 2844800 w 2946400"/>
              <a:gd name="connsiteY132" fmla="*/ 1178560 h 2783108"/>
              <a:gd name="connsiteX133" fmla="*/ 2777067 w 2946400"/>
              <a:gd name="connsiteY133" fmla="*/ 1185334 h 2783108"/>
              <a:gd name="connsiteX134" fmla="*/ 2756747 w 2946400"/>
              <a:gd name="connsiteY134" fmla="*/ 1198880 h 2783108"/>
              <a:gd name="connsiteX135" fmla="*/ 2770294 w 2946400"/>
              <a:gd name="connsiteY135" fmla="*/ 1232747 h 2783108"/>
              <a:gd name="connsiteX136" fmla="*/ 2797387 w 2946400"/>
              <a:gd name="connsiteY136" fmla="*/ 1225974 h 2783108"/>
              <a:gd name="connsiteX137" fmla="*/ 2790614 w 2946400"/>
              <a:gd name="connsiteY137" fmla="*/ 1246294 h 2783108"/>
              <a:gd name="connsiteX138" fmla="*/ 2777067 w 2946400"/>
              <a:gd name="connsiteY138" fmla="*/ 1266614 h 2783108"/>
              <a:gd name="connsiteX139" fmla="*/ 2770294 w 2946400"/>
              <a:gd name="connsiteY139" fmla="*/ 1286934 h 2783108"/>
              <a:gd name="connsiteX140" fmla="*/ 2763520 w 2946400"/>
              <a:gd name="connsiteY140" fmla="*/ 1314027 h 2783108"/>
              <a:gd name="connsiteX141" fmla="*/ 2743200 w 2946400"/>
              <a:gd name="connsiteY141" fmla="*/ 1327574 h 2783108"/>
              <a:gd name="connsiteX142" fmla="*/ 2729654 w 2946400"/>
              <a:gd name="connsiteY142" fmla="*/ 1354667 h 2783108"/>
              <a:gd name="connsiteX143" fmla="*/ 2770294 w 2946400"/>
              <a:gd name="connsiteY143" fmla="*/ 1402080 h 2783108"/>
              <a:gd name="connsiteX144" fmla="*/ 2790614 w 2946400"/>
              <a:gd name="connsiteY144" fmla="*/ 1388534 h 2783108"/>
              <a:gd name="connsiteX145" fmla="*/ 2844800 w 2946400"/>
              <a:gd name="connsiteY145" fmla="*/ 1395307 h 2783108"/>
              <a:gd name="connsiteX146" fmla="*/ 2824480 w 2946400"/>
              <a:gd name="connsiteY146" fmla="*/ 1476587 h 2783108"/>
              <a:gd name="connsiteX147" fmla="*/ 2817707 w 2946400"/>
              <a:gd name="connsiteY147" fmla="*/ 1517227 h 2783108"/>
              <a:gd name="connsiteX148" fmla="*/ 2797387 w 2946400"/>
              <a:gd name="connsiteY148" fmla="*/ 1524000 h 2783108"/>
              <a:gd name="connsiteX149" fmla="*/ 2743200 w 2946400"/>
              <a:gd name="connsiteY149" fmla="*/ 1530774 h 2783108"/>
              <a:gd name="connsiteX150" fmla="*/ 2722880 w 2946400"/>
              <a:gd name="connsiteY150" fmla="*/ 1544320 h 2783108"/>
              <a:gd name="connsiteX151" fmla="*/ 2655147 w 2946400"/>
              <a:gd name="connsiteY151" fmla="*/ 1544320 h 2783108"/>
              <a:gd name="connsiteX152" fmla="*/ 2634827 w 2946400"/>
              <a:gd name="connsiteY152" fmla="*/ 1530774 h 2783108"/>
              <a:gd name="connsiteX153" fmla="*/ 2607734 w 2946400"/>
              <a:gd name="connsiteY153" fmla="*/ 1524000 h 2783108"/>
              <a:gd name="connsiteX154" fmla="*/ 2634827 w 2946400"/>
              <a:gd name="connsiteY154" fmla="*/ 1469814 h 2783108"/>
              <a:gd name="connsiteX155" fmla="*/ 2641600 w 2946400"/>
              <a:gd name="connsiteY155" fmla="*/ 1449494 h 2783108"/>
              <a:gd name="connsiteX156" fmla="*/ 2587414 w 2946400"/>
              <a:gd name="connsiteY156" fmla="*/ 1442720 h 2783108"/>
              <a:gd name="connsiteX157" fmla="*/ 2580640 w 2946400"/>
              <a:gd name="connsiteY157" fmla="*/ 1469814 h 2783108"/>
              <a:gd name="connsiteX158" fmla="*/ 2540000 w 2946400"/>
              <a:gd name="connsiteY158" fmla="*/ 1496907 h 2783108"/>
              <a:gd name="connsiteX159" fmla="*/ 2479040 w 2946400"/>
              <a:gd name="connsiteY159" fmla="*/ 1490134 h 2783108"/>
              <a:gd name="connsiteX160" fmla="*/ 2479040 w 2946400"/>
              <a:gd name="connsiteY160" fmla="*/ 1537547 h 2783108"/>
              <a:gd name="connsiteX161" fmla="*/ 2485814 w 2946400"/>
              <a:gd name="connsiteY161" fmla="*/ 1557867 h 2783108"/>
              <a:gd name="connsiteX162" fmla="*/ 2465494 w 2946400"/>
              <a:gd name="connsiteY162" fmla="*/ 1605280 h 2783108"/>
              <a:gd name="connsiteX163" fmla="*/ 2445174 w 2946400"/>
              <a:gd name="connsiteY163" fmla="*/ 1612054 h 2783108"/>
              <a:gd name="connsiteX164" fmla="*/ 2357120 w 2946400"/>
              <a:gd name="connsiteY164" fmla="*/ 1612054 h 2783108"/>
              <a:gd name="connsiteX165" fmla="*/ 2336800 w 2946400"/>
              <a:gd name="connsiteY165" fmla="*/ 1625600 h 2783108"/>
              <a:gd name="connsiteX166" fmla="*/ 2275840 w 2946400"/>
              <a:gd name="connsiteY166" fmla="*/ 1591734 h 2783108"/>
              <a:gd name="connsiteX167" fmla="*/ 2255520 w 2946400"/>
              <a:gd name="connsiteY167" fmla="*/ 1578187 h 2783108"/>
              <a:gd name="connsiteX168" fmla="*/ 2214880 w 2946400"/>
              <a:gd name="connsiteY168" fmla="*/ 1564640 h 2783108"/>
              <a:gd name="connsiteX169" fmla="*/ 2194560 w 2946400"/>
              <a:gd name="connsiteY169" fmla="*/ 1551094 h 2783108"/>
              <a:gd name="connsiteX170" fmla="*/ 2092960 w 2946400"/>
              <a:gd name="connsiteY170" fmla="*/ 1544320 h 2783108"/>
              <a:gd name="connsiteX171" fmla="*/ 2032000 w 2946400"/>
              <a:gd name="connsiteY171" fmla="*/ 1524000 h 2783108"/>
              <a:gd name="connsiteX172" fmla="*/ 2011680 w 2946400"/>
              <a:gd name="connsiteY172" fmla="*/ 1564640 h 2783108"/>
              <a:gd name="connsiteX173" fmla="*/ 1991360 w 2946400"/>
              <a:gd name="connsiteY173" fmla="*/ 1578187 h 2783108"/>
              <a:gd name="connsiteX174" fmla="*/ 1930400 w 2946400"/>
              <a:gd name="connsiteY174" fmla="*/ 1571414 h 2783108"/>
              <a:gd name="connsiteX175" fmla="*/ 1882987 w 2946400"/>
              <a:gd name="connsiteY175" fmla="*/ 1551094 h 2783108"/>
              <a:gd name="connsiteX176" fmla="*/ 1876214 w 2946400"/>
              <a:gd name="connsiteY176" fmla="*/ 1571414 h 2783108"/>
              <a:gd name="connsiteX177" fmla="*/ 1855894 w 2946400"/>
              <a:gd name="connsiteY177" fmla="*/ 1584960 h 2783108"/>
              <a:gd name="connsiteX178" fmla="*/ 1828800 w 2946400"/>
              <a:gd name="connsiteY178" fmla="*/ 1605280 h 2783108"/>
              <a:gd name="connsiteX179" fmla="*/ 1822027 w 2946400"/>
              <a:gd name="connsiteY179" fmla="*/ 1625600 h 2783108"/>
              <a:gd name="connsiteX180" fmla="*/ 1761067 w 2946400"/>
              <a:gd name="connsiteY180" fmla="*/ 1645920 h 2783108"/>
              <a:gd name="connsiteX181" fmla="*/ 1727200 w 2946400"/>
              <a:gd name="connsiteY181" fmla="*/ 1713654 h 2783108"/>
              <a:gd name="connsiteX182" fmla="*/ 1747520 w 2946400"/>
              <a:gd name="connsiteY182" fmla="*/ 1720427 h 2783108"/>
              <a:gd name="connsiteX183" fmla="*/ 1747520 w 2946400"/>
              <a:gd name="connsiteY183" fmla="*/ 1781387 h 2783108"/>
              <a:gd name="connsiteX184" fmla="*/ 1727200 w 2946400"/>
              <a:gd name="connsiteY184" fmla="*/ 1808480 h 2783108"/>
              <a:gd name="connsiteX185" fmla="*/ 1713654 w 2946400"/>
              <a:gd name="connsiteY185" fmla="*/ 2025227 h 2783108"/>
              <a:gd name="connsiteX186" fmla="*/ 1700107 w 2946400"/>
              <a:gd name="connsiteY186" fmla="*/ 2065867 h 2783108"/>
              <a:gd name="connsiteX187" fmla="*/ 1693334 w 2946400"/>
              <a:gd name="connsiteY187" fmla="*/ 2092960 h 2783108"/>
              <a:gd name="connsiteX188" fmla="*/ 1686560 w 2946400"/>
              <a:gd name="connsiteY188" fmla="*/ 2140374 h 2783108"/>
              <a:gd name="connsiteX189" fmla="*/ 1666240 w 2946400"/>
              <a:gd name="connsiteY189" fmla="*/ 2153920 h 2783108"/>
              <a:gd name="connsiteX190" fmla="*/ 1645920 w 2946400"/>
              <a:gd name="connsiteY190" fmla="*/ 2174240 h 2783108"/>
              <a:gd name="connsiteX191" fmla="*/ 1639147 w 2946400"/>
              <a:gd name="connsiteY191" fmla="*/ 2208107 h 2783108"/>
              <a:gd name="connsiteX192" fmla="*/ 1591734 w 2946400"/>
              <a:gd name="connsiteY192" fmla="*/ 2262294 h 2783108"/>
              <a:gd name="connsiteX193" fmla="*/ 1571414 w 2946400"/>
              <a:gd name="connsiteY193" fmla="*/ 2269067 h 2783108"/>
              <a:gd name="connsiteX194" fmla="*/ 1544320 w 2946400"/>
              <a:gd name="connsiteY194" fmla="*/ 2289387 h 2783108"/>
              <a:gd name="connsiteX195" fmla="*/ 1537547 w 2946400"/>
              <a:gd name="connsiteY195" fmla="*/ 2309707 h 2783108"/>
              <a:gd name="connsiteX196" fmla="*/ 1496907 w 2946400"/>
              <a:gd name="connsiteY196" fmla="*/ 2350347 h 2783108"/>
              <a:gd name="connsiteX197" fmla="*/ 1483360 w 2946400"/>
              <a:gd name="connsiteY197" fmla="*/ 2370667 h 2783108"/>
              <a:gd name="connsiteX198" fmla="*/ 1503680 w 2946400"/>
              <a:gd name="connsiteY198" fmla="*/ 2363894 h 2783108"/>
              <a:gd name="connsiteX199" fmla="*/ 1544320 w 2946400"/>
              <a:gd name="connsiteY199" fmla="*/ 2343574 h 2783108"/>
              <a:gd name="connsiteX200" fmla="*/ 1564640 w 2946400"/>
              <a:gd name="connsiteY200" fmla="*/ 2330027 h 2783108"/>
              <a:gd name="connsiteX201" fmla="*/ 1612054 w 2946400"/>
              <a:gd name="connsiteY201" fmla="*/ 2316480 h 2783108"/>
              <a:gd name="connsiteX202" fmla="*/ 1584960 w 2946400"/>
              <a:gd name="connsiteY202" fmla="*/ 2350347 h 2783108"/>
              <a:gd name="connsiteX203" fmla="*/ 1564640 w 2946400"/>
              <a:gd name="connsiteY203" fmla="*/ 2390987 h 2783108"/>
              <a:gd name="connsiteX204" fmla="*/ 1544320 w 2946400"/>
              <a:gd name="connsiteY204" fmla="*/ 2397760 h 2783108"/>
              <a:gd name="connsiteX205" fmla="*/ 1476587 w 2946400"/>
              <a:gd name="connsiteY205" fmla="*/ 2411307 h 2783108"/>
              <a:gd name="connsiteX206" fmla="*/ 1415627 w 2946400"/>
              <a:gd name="connsiteY206" fmla="*/ 2438400 h 2783108"/>
              <a:gd name="connsiteX207" fmla="*/ 1388534 w 2946400"/>
              <a:gd name="connsiteY207" fmla="*/ 2479040 h 2783108"/>
              <a:gd name="connsiteX208" fmla="*/ 1361440 w 2946400"/>
              <a:gd name="connsiteY208" fmla="*/ 2485814 h 2783108"/>
              <a:gd name="connsiteX209" fmla="*/ 1320800 w 2946400"/>
              <a:gd name="connsiteY209" fmla="*/ 2499360 h 2783108"/>
              <a:gd name="connsiteX210" fmla="*/ 1286934 w 2946400"/>
              <a:gd name="connsiteY210" fmla="*/ 2540000 h 2783108"/>
              <a:gd name="connsiteX211" fmla="*/ 1253067 w 2946400"/>
              <a:gd name="connsiteY211" fmla="*/ 2573867 h 2783108"/>
              <a:gd name="connsiteX212" fmla="*/ 1246294 w 2946400"/>
              <a:gd name="connsiteY212" fmla="*/ 2594187 h 2783108"/>
              <a:gd name="connsiteX213" fmla="*/ 1225974 w 2946400"/>
              <a:gd name="connsiteY213" fmla="*/ 2607734 h 2783108"/>
              <a:gd name="connsiteX214" fmla="*/ 1205654 w 2946400"/>
              <a:gd name="connsiteY214" fmla="*/ 2614507 h 2783108"/>
              <a:gd name="connsiteX215" fmla="*/ 1124374 w 2946400"/>
              <a:gd name="connsiteY215" fmla="*/ 2628054 h 2783108"/>
              <a:gd name="connsiteX216" fmla="*/ 1076960 w 2946400"/>
              <a:gd name="connsiteY216" fmla="*/ 2641600 h 2783108"/>
              <a:gd name="connsiteX217" fmla="*/ 1036320 w 2946400"/>
              <a:gd name="connsiteY217" fmla="*/ 2655147 h 2783108"/>
              <a:gd name="connsiteX218" fmla="*/ 1016000 w 2946400"/>
              <a:gd name="connsiteY218" fmla="*/ 2661920 h 2783108"/>
              <a:gd name="connsiteX219" fmla="*/ 1104054 w 2946400"/>
              <a:gd name="connsiteY219" fmla="*/ 2682240 h 2783108"/>
              <a:gd name="connsiteX220" fmla="*/ 1144694 w 2946400"/>
              <a:gd name="connsiteY220" fmla="*/ 2695787 h 2783108"/>
              <a:gd name="connsiteX221" fmla="*/ 1158240 w 2946400"/>
              <a:gd name="connsiteY221" fmla="*/ 2716107 h 2783108"/>
              <a:gd name="connsiteX222" fmla="*/ 1117600 w 2946400"/>
              <a:gd name="connsiteY222" fmla="*/ 2743200 h 2783108"/>
              <a:gd name="connsiteX223" fmla="*/ 1104054 w 2946400"/>
              <a:gd name="connsiteY223" fmla="*/ 2770294 h 2783108"/>
              <a:gd name="connsiteX224" fmla="*/ 1029547 w 2946400"/>
              <a:gd name="connsiteY224" fmla="*/ 2749974 h 2783108"/>
              <a:gd name="connsiteX225" fmla="*/ 1043094 w 2946400"/>
              <a:gd name="connsiteY225" fmla="*/ 2729654 h 2783108"/>
              <a:gd name="connsiteX226" fmla="*/ 1002454 w 2946400"/>
              <a:gd name="connsiteY226" fmla="*/ 2702560 h 2783108"/>
              <a:gd name="connsiteX227" fmla="*/ 975360 w 2946400"/>
              <a:gd name="connsiteY227" fmla="*/ 2682240 h 2783108"/>
              <a:gd name="connsiteX228" fmla="*/ 961814 w 2946400"/>
              <a:gd name="connsiteY228" fmla="*/ 2661920 h 2783108"/>
              <a:gd name="connsiteX229" fmla="*/ 941494 w 2946400"/>
              <a:gd name="connsiteY229" fmla="*/ 2607734 h 2783108"/>
              <a:gd name="connsiteX230" fmla="*/ 921174 w 2946400"/>
              <a:gd name="connsiteY230" fmla="*/ 2600960 h 2783108"/>
              <a:gd name="connsiteX231" fmla="*/ 900854 w 2946400"/>
              <a:gd name="connsiteY231" fmla="*/ 2587414 h 2783108"/>
              <a:gd name="connsiteX232" fmla="*/ 873760 w 2946400"/>
              <a:gd name="connsiteY232" fmla="*/ 2546774 h 2783108"/>
              <a:gd name="connsiteX233" fmla="*/ 853440 w 2946400"/>
              <a:gd name="connsiteY233" fmla="*/ 2540000 h 2783108"/>
              <a:gd name="connsiteX234" fmla="*/ 833120 w 2946400"/>
              <a:gd name="connsiteY234" fmla="*/ 2526454 h 2783108"/>
              <a:gd name="connsiteX235" fmla="*/ 778934 w 2946400"/>
              <a:gd name="connsiteY235" fmla="*/ 2512907 h 2783108"/>
              <a:gd name="connsiteX236" fmla="*/ 745067 w 2946400"/>
              <a:gd name="connsiteY236" fmla="*/ 2451947 h 2783108"/>
              <a:gd name="connsiteX237" fmla="*/ 717974 w 2946400"/>
              <a:gd name="connsiteY237" fmla="*/ 2411307 h 2783108"/>
              <a:gd name="connsiteX238" fmla="*/ 704427 w 2946400"/>
              <a:gd name="connsiteY238" fmla="*/ 2390987 h 2783108"/>
              <a:gd name="connsiteX239" fmla="*/ 636694 w 2946400"/>
              <a:gd name="connsiteY239" fmla="*/ 2370667 h 2783108"/>
              <a:gd name="connsiteX240" fmla="*/ 602827 w 2946400"/>
              <a:gd name="connsiteY240" fmla="*/ 2316480 h 2783108"/>
              <a:gd name="connsiteX241" fmla="*/ 589280 w 2946400"/>
              <a:gd name="connsiteY241" fmla="*/ 2296160 h 2783108"/>
              <a:gd name="connsiteX242" fmla="*/ 575734 w 2946400"/>
              <a:gd name="connsiteY242" fmla="*/ 2255520 h 2783108"/>
              <a:gd name="connsiteX243" fmla="*/ 521547 w 2946400"/>
              <a:gd name="connsiteY243" fmla="*/ 2269067 h 2783108"/>
              <a:gd name="connsiteX244" fmla="*/ 494454 w 2946400"/>
              <a:gd name="connsiteY244" fmla="*/ 2282614 h 2783108"/>
              <a:gd name="connsiteX245" fmla="*/ 433494 w 2946400"/>
              <a:gd name="connsiteY245" fmla="*/ 2316480 h 2783108"/>
              <a:gd name="connsiteX246" fmla="*/ 386080 w 2946400"/>
              <a:gd name="connsiteY246" fmla="*/ 2309707 h 2783108"/>
              <a:gd name="connsiteX247" fmla="*/ 372534 w 2946400"/>
              <a:gd name="connsiteY247" fmla="*/ 2269067 h 2783108"/>
              <a:gd name="connsiteX248" fmla="*/ 298027 w 2946400"/>
              <a:gd name="connsiteY248" fmla="*/ 2262294 h 2783108"/>
              <a:gd name="connsiteX249" fmla="*/ 284480 w 2946400"/>
              <a:gd name="connsiteY249" fmla="*/ 2208107 h 2783108"/>
              <a:gd name="connsiteX250" fmla="*/ 243840 w 2946400"/>
              <a:gd name="connsiteY250" fmla="*/ 2194560 h 2783108"/>
              <a:gd name="connsiteX251" fmla="*/ 237067 w 2946400"/>
              <a:gd name="connsiteY251" fmla="*/ 2174240 h 2783108"/>
              <a:gd name="connsiteX252" fmla="*/ 189654 w 2946400"/>
              <a:gd name="connsiteY252" fmla="*/ 2160694 h 2783108"/>
              <a:gd name="connsiteX253" fmla="*/ 128694 w 2946400"/>
              <a:gd name="connsiteY253" fmla="*/ 2140374 h 2783108"/>
              <a:gd name="connsiteX254" fmla="*/ 108374 w 2946400"/>
              <a:gd name="connsiteY254" fmla="*/ 2133600 h 2783108"/>
              <a:gd name="connsiteX255" fmla="*/ 60960 w 2946400"/>
              <a:gd name="connsiteY255" fmla="*/ 2126827 h 2783108"/>
              <a:gd name="connsiteX256" fmla="*/ 40640 w 2946400"/>
              <a:gd name="connsiteY256" fmla="*/ 2059094 h 2783108"/>
              <a:gd name="connsiteX257" fmla="*/ 33867 w 2946400"/>
              <a:gd name="connsiteY257" fmla="*/ 2038774 h 2783108"/>
              <a:gd name="connsiteX258" fmla="*/ 20320 w 2946400"/>
              <a:gd name="connsiteY258" fmla="*/ 2018454 h 2783108"/>
              <a:gd name="connsiteX259" fmla="*/ 13547 w 2946400"/>
              <a:gd name="connsiteY259" fmla="*/ 1991360 h 2783108"/>
              <a:gd name="connsiteX260" fmla="*/ 0 w 2946400"/>
              <a:gd name="connsiteY260" fmla="*/ 1950720 h 2783108"/>
              <a:gd name="connsiteX261" fmla="*/ 20320 w 2946400"/>
              <a:gd name="connsiteY261" fmla="*/ 1937174 h 2783108"/>
              <a:gd name="connsiteX262" fmla="*/ 128694 w 2946400"/>
              <a:gd name="connsiteY262" fmla="*/ 1923627 h 2783108"/>
              <a:gd name="connsiteX263" fmla="*/ 149014 w 2946400"/>
              <a:gd name="connsiteY263" fmla="*/ 1882987 h 2783108"/>
              <a:gd name="connsiteX264" fmla="*/ 142240 w 2946400"/>
              <a:gd name="connsiteY264" fmla="*/ 1855894 h 2783108"/>
              <a:gd name="connsiteX265" fmla="*/ 155787 w 2946400"/>
              <a:gd name="connsiteY265" fmla="*/ 1815254 h 2783108"/>
              <a:gd name="connsiteX266" fmla="*/ 203200 w 2946400"/>
              <a:gd name="connsiteY266" fmla="*/ 1788160 h 2783108"/>
              <a:gd name="connsiteX267" fmla="*/ 196427 w 2946400"/>
              <a:gd name="connsiteY267" fmla="*/ 1761067 h 2783108"/>
              <a:gd name="connsiteX268" fmla="*/ 169334 w 2946400"/>
              <a:gd name="connsiteY268" fmla="*/ 1720427 h 2783108"/>
              <a:gd name="connsiteX269" fmla="*/ 189654 w 2946400"/>
              <a:gd name="connsiteY269" fmla="*/ 1706880 h 2783108"/>
              <a:gd name="connsiteX270" fmla="*/ 223520 w 2946400"/>
              <a:gd name="connsiteY270" fmla="*/ 1645920 h 2783108"/>
              <a:gd name="connsiteX271" fmla="*/ 264160 w 2946400"/>
              <a:gd name="connsiteY271" fmla="*/ 1632374 h 2783108"/>
              <a:gd name="connsiteX272" fmla="*/ 284480 w 2946400"/>
              <a:gd name="connsiteY272" fmla="*/ 1625600 h 2783108"/>
              <a:gd name="connsiteX273" fmla="*/ 311574 w 2946400"/>
              <a:gd name="connsiteY273" fmla="*/ 1618827 h 2783108"/>
              <a:gd name="connsiteX274" fmla="*/ 331894 w 2946400"/>
              <a:gd name="connsiteY274" fmla="*/ 1598507 h 2783108"/>
              <a:gd name="connsiteX275" fmla="*/ 358987 w 2946400"/>
              <a:gd name="connsiteY275" fmla="*/ 1537547 h 2783108"/>
              <a:gd name="connsiteX276" fmla="*/ 386080 w 2946400"/>
              <a:gd name="connsiteY276" fmla="*/ 1530774 h 2783108"/>
              <a:gd name="connsiteX277" fmla="*/ 406400 w 2946400"/>
              <a:gd name="connsiteY277" fmla="*/ 1524000 h 2783108"/>
              <a:gd name="connsiteX278" fmla="*/ 399627 w 2946400"/>
              <a:gd name="connsiteY278" fmla="*/ 1503680 h 2783108"/>
              <a:gd name="connsiteX279" fmla="*/ 379307 w 2946400"/>
              <a:gd name="connsiteY279" fmla="*/ 1496907 h 2783108"/>
              <a:gd name="connsiteX280" fmla="*/ 338667 w 2946400"/>
              <a:gd name="connsiteY280" fmla="*/ 1490134 h 2783108"/>
              <a:gd name="connsiteX281" fmla="*/ 318347 w 2946400"/>
              <a:gd name="connsiteY281" fmla="*/ 1442720 h 2783108"/>
              <a:gd name="connsiteX282" fmla="*/ 325120 w 2946400"/>
              <a:gd name="connsiteY282" fmla="*/ 1415627 h 2783108"/>
              <a:gd name="connsiteX283" fmla="*/ 331894 w 2946400"/>
              <a:gd name="connsiteY283" fmla="*/ 1395307 h 2783108"/>
              <a:gd name="connsiteX284" fmla="*/ 392854 w 2946400"/>
              <a:gd name="connsiteY284" fmla="*/ 1341120 h 2783108"/>
              <a:gd name="connsiteX285" fmla="*/ 406400 w 2946400"/>
              <a:gd name="connsiteY285" fmla="*/ 1320800 h 2783108"/>
              <a:gd name="connsiteX286" fmla="*/ 413174 w 2946400"/>
              <a:gd name="connsiteY286" fmla="*/ 1273387 h 2783108"/>
              <a:gd name="connsiteX287" fmla="*/ 453814 w 2946400"/>
              <a:gd name="connsiteY287" fmla="*/ 1280160 h 2783108"/>
              <a:gd name="connsiteX288" fmla="*/ 474134 w 2946400"/>
              <a:gd name="connsiteY288" fmla="*/ 1286934 h 2783108"/>
              <a:gd name="connsiteX289" fmla="*/ 494454 w 2946400"/>
              <a:gd name="connsiteY289" fmla="*/ 1300480 h 2783108"/>
              <a:gd name="connsiteX290" fmla="*/ 535094 w 2946400"/>
              <a:gd name="connsiteY290" fmla="*/ 1314027 h 2783108"/>
              <a:gd name="connsiteX291" fmla="*/ 555414 w 2946400"/>
              <a:gd name="connsiteY291" fmla="*/ 1320800 h 2783108"/>
              <a:gd name="connsiteX292" fmla="*/ 582507 w 2946400"/>
              <a:gd name="connsiteY292" fmla="*/ 1314027 h 2783108"/>
              <a:gd name="connsiteX293" fmla="*/ 589280 w 2946400"/>
              <a:gd name="connsiteY293" fmla="*/ 1293707 h 2783108"/>
              <a:gd name="connsiteX294" fmla="*/ 609600 w 2946400"/>
              <a:gd name="connsiteY294" fmla="*/ 1273387 h 2783108"/>
              <a:gd name="connsiteX295" fmla="*/ 643467 w 2946400"/>
              <a:gd name="connsiteY295" fmla="*/ 1266614 h 2783108"/>
              <a:gd name="connsiteX296" fmla="*/ 663787 w 2946400"/>
              <a:gd name="connsiteY296" fmla="*/ 1253067 h 2783108"/>
              <a:gd name="connsiteX297" fmla="*/ 690880 w 2946400"/>
              <a:gd name="connsiteY297" fmla="*/ 1307254 h 2783108"/>
              <a:gd name="connsiteX298" fmla="*/ 697654 w 2946400"/>
              <a:gd name="connsiteY298" fmla="*/ 1327574 h 2783108"/>
              <a:gd name="connsiteX299" fmla="*/ 724747 w 2946400"/>
              <a:gd name="connsiteY299" fmla="*/ 1415627 h 2783108"/>
              <a:gd name="connsiteX300" fmla="*/ 765387 w 2946400"/>
              <a:gd name="connsiteY300" fmla="*/ 1402080 h 2783108"/>
              <a:gd name="connsiteX301" fmla="*/ 758614 w 2946400"/>
              <a:gd name="connsiteY301" fmla="*/ 1347894 h 2783108"/>
              <a:gd name="connsiteX302" fmla="*/ 778934 w 2946400"/>
              <a:gd name="connsiteY302" fmla="*/ 1334347 h 2783108"/>
              <a:gd name="connsiteX303" fmla="*/ 812800 w 2946400"/>
              <a:gd name="connsiteY303" fmla="*/ 1307254 h 2783108"/>
              <a:gd name="connsiteX304" fmla="*/ 819574 w 2946400"/>
              <a:gd name="connsiteY304" fmla="*/ 1286934 h 2783108"/>
              <a:gd name="connsiteX305" fmla="*/ 819574 w 2946400"/>
              <a:gd name="connsiteY305" fmla="*/ 1239520 h 2783108"/>
              <a:gd name="connsiteX306" fmla="*/ 846667 w 2946400"/>
              <a:gd name="connsiteY306" fmla="*/ 1232747 h 2783108"/>
              <a:gd name="connsiteX307" fmla="*/ 927947 w 2946400"/>
              <a:gd name="connsiteY307" fmla="*/ 1212427 h 2783108"/>
              <a:gd name="connsiteX308" fmla="*/ 961814 w 2946400"/>
              <a:gd name="connsiteY308" fmla="*/ 1178560 h 2783108"/>
              <a:gd name="connsiteX309" fmla="*/ 1002454 w 2946400"/>
              <a:gd name="connsiteY309" fmla="*/ 1137920 h 2783108"/>
              <a:gd name="connsiteX310" fmla="*/ 1002454 w 2946400"/>
              <a:gd name="connsiteY310" fmla="*/ 1056640 h 2783108"/>
              <a:gd name="connsiteX311" fmla="*/ 1029547 w 2946400"/>
              <a:gd name="connsiteY311" fmla="*/ 1049867 h 2783108"/>
              <a:gd name="connsiteX312" fmla="*/ 1083734 w 2946400"/>
              <a:gd name="connsiteY312" fmla="*/ 1029547 h 278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2946400" h="2783108">
                <a:moveTo>
                  <a:pt x="1083734" y="1029547"/>
                </a:moveTo>
                <a:cubicBezTo>
                  <a:pt x="1099539" y="1036320"/>
                  <a:pt x="1069007" y="1050960"/>
                  <a:pt x="1124374" y="1090507"/>
                </a:cubicBezTo>
                <a:cubicBezTo>
                  <a:pt x="1146975" y="1106650"/>
                  <a:pt x="1130582" y="1120280"/>
                  <a:pt x="1144694" y="1137920"/>
                </a:cubicBezTo>
                <a:cubicBezTo>
                  <a:pt x="1149779" y="1144277"/>
                  <a:pt x="1157867" y="1147569"/>
                  <a:pt x="1165014" y="1151467"/>
                </a:cubicBezTo>
                <a:cubicBezTo>
                  <a:pt x="1212603" y="1177425"/>
                  <a:pt x="1204633" y="1173704"/>
                  <a:pt x="1239520" y="1185334"/>
                </a:cubicBezTo>
                <a:cubicBezTo>
                  <a:pt x="1250809" y="1180818"/>
                  <a:pt x="1267949" y="1182662"/>
                  <a:pt x="1273387" y="1171787"/>
                </a:cubicBezTo>
                <a:cubicBezTo>
                  <a:pt x="1277028" y="1164506"/>
                  <a:pt x="1256090" y="1165798"/>
                  <a:pt x="1253067" y="1158240"/>
                </a:cubicBezTo>
                <a:cubicBezTo>
                  <a:pt x="1242267" y="1131241"/>
                  <a:pt x="1287045" y="1132479"/>
                  <a:pt x="1293707" y="1131147"/>
                </a:cubicBezTo>
                <a:cubicBezTo>
                  <a:pt x="1295965" y="1124374"/>
                  <a:pt x="1297013" y="1117068"/>
                  <a:pt x="1300480" y="1110827"/>
                </a:cubicBezTo>
                <a:cubicBezTo>
                  <a:pt x="1308387" y="1096595"/>
                  <a:pt x="1327574" y="1070187"/>
                  <a:pt x="1327574" y="1070187"/>
                </a:cubicBezTo>
                <a:cubicBezTo>
                  <a:pt x="1325316" y="1058898"/>
                  <a:pt x="1323592" y="1047489"/>
                  <a:pt x="1320800" y="1036320"/>
                </a:cubicBezTo>
                <a:cubicBezTo>
                  <a:pt x="1319068" y="1029393"/>
                  <a:pt x="1319076" y="1021049"/>
                  <a:pt x="1314027" y="1016000"/>
                </a:cubicBezTo>
                <a:cubicBezTo>
                  <a:pt x="1302515" y="1004488"/>
                  <a:pt x="1286934" y="997938"/>
                  <a:pt x="1273387" y="988907"/>
                </a:cubicBezTo>
                <a:lnTo>
                  <a:pt x="1253067" y="975360"/>
                </a:lnTo>
                <a:cubicBezTo>
                  <a:pt x="1262098" y="970845"/>
                  <a:pt x="1270880" y="965791"/>
                  <a:pt x="1280160" y="961814"/>
                </a:cubicBezTo>
                <a:cubicBezTo>
                  <a:pt x="1286722" y="959001"/>
                  <a:pt x="1294094" y="958233"/>
                  <a:pt x="1300480" y="955040"/>
                </a:cubicBezTo>
                <a:cubicBezTo>
                  <a:pt x="1307761" y="951399"/>
                  <a:pt x="1314027" y="946009"/>
                  <a:pt x="1320800" y="941494"/>
                </a:cubicBezTo>
                <a:cubicBezTo>
                  <a:pt x="1348625" y="899758"/>
                  <a:pt x="1321590" y="945897"/>
                  <a:pt x="1341120" y="887307"/>
                </a:cubicBezTo>
                <a:cubicBezTo>
                  <a:pt x="1344313" y="877728"/>
                  <a:pt x="1350151" y="869245"/>
                  <a:pt x="1354667" y="860214"/>
                </a:cubicBezTo>
                <a:cubicBezTo>
                  <a:pt x="1340229" y="816897"/>
                  <a:pt x="1358427" y="850993"/>
                  <a:pt x="1286934" y="833120"/>
                </a:cubicBezTo>
                <a:cubicBezTo>
                  <a:pt x="1279037" y="831146"/>
                  <a:pt x="1273895" y="823215"/>
                  <a:pt x="1266614" y="819574"/>
                </a:cubicBezTo>
                <a:cubicBezTo>
                  <a:pt x="1260228" y="816381"/>
                  <a:pt x="1253067" y="815058"/>
                  <a:pt x="1246294" y="812800"/>
                </a:cubicBezTo>
                <a:cubicBezTo>
                  <a:pt x="1241008" y="765234"/>
                  <a:pt x="1232494" y="725632"/>
                  <a:pt x="1246294" y="677334"/>
                </a:cubicBezTo>
                <a:cubicBezTo>
                  <a:pt x="1249362" y="666597"/>
                  <a:pt x="1278198" y="649291"/>
                  <a:pt x="1286934" y="643467"/>
                </a:cubicBezTo>
                <a:cubicBezTo>
                  <a:pt x="1289192" y="636694"/>
                  <a:pt x="1291746" y="630012"/>
                  <a:pt x="1293707" y="623147"/>
                </a:cubicBezTo>
                <a:cubicBezTo>
                  <a:pt x="1296264" y="614196"/>
                  <a:pt x="1294665" y="603323"/>
                  <a:pt x="1300480" y="596054"/>
                </a:cubicBezTo>
                <a:cubicBezTo>
                  <a:pt x="1304940" y="590479"/>
                  <a:pt x="1314559" y="592747"/>
                  <a:pt x="1320800" y="589280"/>
                </a:cubicBezTo>
                <a:cubicBezTo>
                  <a:pt x="1335032" y="581373"/>
                  <a:pt x="1345994" y="567335"/>
                  <a:pt x="1361440" y="562187"/>
                </a:cubicBezTo>
                <a:cubicBezTo>
                  <a:pt x="1409094" y="546303"/>
                  <a:pt x="1350265" y="566976"/>
                  <a:pt x="1408854" y="541867"/>
                </a:cubicBezTo>
                <a:cubicBezTo>
                  <a:pt x="1415416" y="539055"/>
                  <a:pt x="1422401" y="537352"/>
                  <a:pt x="1429174" y="535094"/>
                </a:cubicBezTo>
                <a:cubicBezTo>
                  <a:pt x="1422401" y="530578"/>
                  <a:pt x="1411877" y="529105"/>
                  <a:pt x="1408854" y="521547"/>
                </a:cubicBezTo>
                <a:cubicBezTo>
                  <a:pt x="1406202" y="514918"/>
                  <a:pt x="1411244" y="506863"/>
                  <a:pt x="1415627" y="501227"/>
                </a:cubicBezTo>
                <a:cubicBezTo>
                  <a:pt x="1427389" y="486105"/>
                  <a:pt x="1445640" y="476527"/>
                  <a:pt x="1456267" y="460587"/>
                </a:cubicBezTo>
                <a:cubicBezTo>
                  <a:pt x="1465298" y="447040"/>
                  <a:pt x="1478211" y="435392"/>
                  <a:pt x="1483360" y="419947"/>
                </a:cubicBezTo>
                <a:cubicBezTo>
                  <a:pt x="1492708" y="391904"/>
                  <a:pt x="1486174" y="405568"/>
                  <a:pt x="1503680" y="379307"/>
                </a:cubicBezTo>
                <a:cubicBezTo>
                  <a:pt x="1501037" y="358162"/>
                  <a:pt x="1504706" y="321876"/>
                  <a:pt x="1483360" y="304800"/>
                </a:cubicBezTo>
                <a:cubicBezTo>
                  <a:pt x="1477785" y="300340"/>
                  <a:pt x="1469813" y="300285"/>
                  <a:pt x="1463040" y="298027"/>
                </a:cubicBezTo>
                <a:cubicBezTo>
                  <a:pt x="1454009" y="291254"/>
                  <a:pt x="1445748" y="283308"/>
                  <a:pt x="1435947" y="277707"/>
                </a:cubicBezTo>
                <a:cubicBezTo>
                  <a:pt x="1429748" y="274165"/>
                  <a:pt x="1415627" y="278074"/>
                  <a:pt x="1415627" y="270934"/>
                </a:cubicBezTo>
                <a:cubicBezTo>
                  <a:pt x="1415627" y="262242"/>
                  <a:pt x="1450138" y="241153"/>
                  <a:pt x="1456267" y="237067"/>
                </a:cubicBezTo>
                <a:cubicBezTo>
                  <a:pt x="1467328" y="220475"/>
                  <a:pt x="1476587" y="211524"/>
                  <a:pt x="1476587" y="189654"/>
                </a:cubicBezTo>
                <a:cubicBezTo>
                  <a:pt x="1476587" y="178141"/>
                  <a:pt x="1472072" y="167076"/>
                  <a:pt x="1469814" y="155787"/>
                </a:cubicBezTo>
                <a:cubicBezTo>
                  <a:pt x="1491246" y="91489"/>
                  <a:pt x="1482067" y="129368"/>
                  <a:pt x="1490134" y="40640"/>
                </a:cubicBezTo>
                <a:cubicBezTo>
                  <a:pt x="1510454" y="42898"/>
                  <a:pt x="1532111" y="39821"/>
                  <a:pt x="1551094" y="47414"/>
                </a:cubicBezTo>
                <a:cubicBezTo>
                  <a:pt x="1557723" y="50066"/>
                  <a:pt x="1553407" y="62159"/>
                  <a:pt x="1557867" y="67734"/>
                </a:cubicBezTo>
                <a:cubicBezTo>
                  <a:pt x="1562952" y="74091"/>
                  <a:pt x="1571414" y="76765"/>
                  <a:pt x="1578187" y="81280"/>
                </a:cubicBezTo>
                <a:cubicBezTo>
                  <a:pt x="1589476" y="79022"/>
                  <a:pt x="1600885" y="77299"/>
                  <a:pt x="1612054" y="74507"/>
                </a:cubicBezTo>
                <a:cubicBezTo>
                  <a:pt x="1618981" y="72775"/>
                  <a:pt x="1627325" y="72783"/>
                  <a:pt x="1632374" y="67734"/>
                </a:cubicBezTo>
                <a:cubicBezTo>
                  <a:pt x="1637423" y="62685"/>
                  <a:pt x="1636640" y="54099"/>
                  <a:pt x="1639147" y="47414"/>
                </a:cubicBezTo>
                <a:cubicBezTo>
                  <a:pt x="1643416" y="36029"/>
                  <a:pt x="1645627" y="23441"/>
                  <a:pt x="1652694" y="13547"/>
                </a:cubicBezTo>
                <a:cubicBezTo>
                  <a:pt x="1657426" y="6923"/>
                  <a:pt x="1666241" y="4516"/>
                  <a:pt x="1673014" y="0"/>
                </a:cubicBezTo>
                <a:cubicBezTo>
                  <a:pt x="1691076" y="2258"/>
                  <a:pt x="1710566" y="-619"/>
                  <a:pt x="1727200" y="6774"/>
                </a:cubicBezTo>
                <a:cubicBezTo>
                  <a:pt x="1733724" y="9674"/>
                  <a:pt x="1733974" y="19954"/>
                  <a:pt x="1733974" y="27094"/>
                </a:cubicBezTo>
                <a:cubicBezTo>
                  <a:pt x="1733974" y="48905"/>
                  <a:pt x="1722482" y="50559"/>
                  <a:pt x="1706880" y="60960"/>
                </a:cubicBezTo>
                <a:lnTo>
                  <a:pt x="1693334" y="101600"/>
                </a:lnTo>
                <a:cubicBezTo>
                  <a:pt x="1691076" y="108373"/>
                  <a:pt x="1693487" y="120188"/>
                  <a:pt x="1686560" y="121920"/>
                </a:cubicBezTo>
                <a:lnTo>
                  <a:pt x="1659467" y="128694"/>
                </a:lnTo>
                <a:cubicBezTo>
                  <a:pt x="1666240" y="133209"/>
                  <a:pt x="1672064" y="139666"/>
                  <a:pt x="1679787" y="142240"/>
                </a:cubicBezTo>
                <a:cubicBezTo>
                  <a:pt x="1692816" y="146583"/>
                  <a:pt x="1707877" y="143436"/>
                  <a:pt x="1720427" y="149014"/>
                </a:cubicBezTo>
                <a:cubicBezTo>
                  <a:pt x="1732779" y="154504"/>
                  <a:pt x="1747097" y="178859"/>
                  <a:pt x="1754294" y="189654"/>
                </a:cubicBezTo>
                <a:lnTo>
                  <a:pt x="1774614" y="250614"/>
                </a:lnTo>
                <a:cubicBezTo>
                  <a:pt x="1776872" y="257387"/>
                  <a:pt x="1777427" y="264993"/>
                  <a:pt x="1781387" y="270934"/>
                </a:cubicBezTo>
                <a:lnTo>
                  <a:pt x="1794934" y="291254"/>
                </a:lnTo>
                <a:cubicBezTo>
                  <a:pt x="1800352" y="307510"/>
                  <a:pt x="1807577" y="315638"/>
                  <a:pt x="1794934" y="331894"/>
                </a:cubicBezTo>
                <a:cubicBezTo>
                  <a:pt x="1783172" y="347016"/>
                  <a:pt x="1754294" y="372534"/>
                  <a:pt x="1754294" y="372534"/>
                </a:cubicBezTo>
                <a:cubicBezTo>
                  <a:pt x="1770173" y="420172"/>
                  <a:pt x="1746410" y="369380"/>
                  <a:pt x="1822027" y="399627"/>
                </a:cubicBezTo>
                <a:cubicBezTo>
                  <a:pt x="1828656" y="402279"/>
                  <a:pt x="1826542" y="413174"/>
                  <a:pt x="1828800" y="419947"/>
                </a:cubicBezTo>
                <a:cubicBezTo>
                  <a:pt x="1826542" y="449298"/>
                  <a:pt x="1828769" y="479345"/>
                  <a:pt x="1822027" y="508000"/>
                </a:cubicBezTo>
                <a:cubicBezTo>
                  <a:pt x="1819441" y="518989"/>
                  <a:pt x="1808269" y="525908"/>
                  <a:pt x="1801707" y="535094"/>
                </a:cubicBezTo>
                <a:cubicBezTo>
                  <a:pt x="1796975" y="541718"/>
                  <a:pt x="1792676" y="548641"/>
                  <a:pt x="1788160" y="555414"/>
                </a:cubicBezTo>
                <a:cubicBezTo>
                  <a:pt x="1804281" y="603777"/>
                  <a:pt x="1789826" y="588133"/>
                  <a:pt x="1822027" y="609600"/>
                </a:cubicBezTo>
                <a:cubicBezTo>
                  <a:pt x="1852324" y="655045"/>
                  <a:pt x="1816634" y="610520"/>
                  <a:pt x="1855894" y="636694"/>
                </a:cubicBezTo>
                <a:cubicBezTo>
                  <a:pt x="1863864" y="642008"/>
                  <a:pt x="1868653" y="651133"/>
                  <a:pt x="1876214" y="657014"/>
                </a:cubicBezTo>
                <a:cubicBezTo>
                  <a:pt x="1889065" y="667010"/>
                  <a:pt x="1916854" y="684107"/>
                  <a:pt x="1916854" y="684107"/>
                </a:cubicBezTo>
                <a:cubicBezTo>
                  <a:pt x="1919112" y="690880"/>
                  <a:pt x="1924801" y="697384"/>
                  <a:pt x="1923627" y="704427"/>
                </a:cubicBezTo>
                <a:cubicBezTo>
                  <a:pt x="1922289" y="712457"/>
                  <a:pt x="1913721" y="717466"/>
                  <a:pt x="1910080" y="724747"/>
                </a:cubicBezTo>
                <a:cubicBezTo>
                  <a:pt x="1890475" y="763958"/>
                  <a:pt x="1921508" y="726866"/>
                  <a:pt x="1882987" y="765387"/>
                </a:cubicBezTo>
                <a:cubicBezTo>
                  <a:pt x="1867433" y="827606"/>
                  <a:pt x="1889912" y="763505"/>
                  <a:pt x="1855894" y="806027"/>
                </a:cubicBezTo>
                <a:cubicBezTo>
                  <a:pt x="1850262" y="813067"/>
                  <a:pt x="1842808" y="858370"/>
                  <a:pt x="1842347" y="860214"/>
                </a:cubicBezTo>
                <a:cubicBezTo>
                  <a:pt x="1840615" y="867141"/>
                  <a:pt x="1839041" y="874293"/>
                  <a:pt x="1835574" y="880534"/>
                </a:cubicBezTo>
                <a:cubicBezTo>
                  <a:pt x="1827667" y="894766"/>
                  <a:pt x="1808480" y="921174"/>
                  <a:pt x="1808480" y="921174"/>
                </a:cubicBezTo>
                <a:cubicBezTo>
                  <a:pt x="1806222" y="955041"/>
                  <a:pt x="1806507" y="989173"/>
                  <a:pt x="1801707" y="1022774"/>
                </a:cubicBezTo>
                <a:cubicBezTo>
                  <a:pt x="1799688" y="1036910"/>
                  <a:pt x="1788160" y="1063414"/>
                  <a:pt x="1788160" y="1063414"/>
                </a:cubicBezTo>
                <a:cubicBezTo>
                  <a:pt x="1792676" y="1072445"/>
                  <a:pt x="1794567" y="1083367"/>
                  <a:pt x="1801707" y="1090507"/>
                </a:cubicBezTo>
                <a:cubicBezTo>
                  <a:pt x="1813220" y="1102019"/>
                  <a:pt x="1842347" y="1117600"/>
                  <a:pt x="1842347" y="1117600"/>
                </a:cubicBezTo>
                <a:cubicBezTo>
                  <a:pt x="1864925" y="1115342"/>
                  <a:pt x="1888263" y="1117060"/>
                  <a:pt x="1910080" y="1110827"/>
                </a:cubicBezTo>
                <a:cubicBezTo>
                  <a:pt x="1920935" y="1107726"/>
                  <a:pt x="1929947" y="1099179"/>
                  <a:pt x="1937174" y="1090507"/>
                </a:cubicBezTo>
                <a:cubicBezTo>
                  <a:pt x="1941745" y="1085022"/>
                  <a:pt x="1936946" y="1071587"/>
                  <a:pt x="1943947" y="1070187"/>
                </a:cubicBezTo>
                <a:cubicBezTo>
                  <a:pt x="1986070" y="1061762"/>
                  <a:pt x="2029742" y="1065672"/>
                  <a:pt x="2072640" y="1063414"/>
                </a:cubicBezTo>
                <a:cubicBezTo>
                  <a:pt x="2092959" y="1049868"/>
                  <a:pt x="2095218" y="1052124"/>
                  <a:pt x="2106507" y="1029547"/>
                </a:cubicBezTo>
                <a:cubicBezTo>
                  <a:pt x="2109700" y="1023161"/>
                  <a:pt x="2108820" y="1014802"/>
                  <a:pt x="2113280" y="1009227"/>
                </a:cubicBezTo>
                <a:cubicBezTo>
                  <a:pt x="2118365" y="1002870"/>
                  <a:pt x="2126827" y="1000196"/>
                  <a:pt x="2133600" y="995680"/>
                </a:cubicBezTo>
                <a:cubicBezTo>
                  <a:pt x="2135858" y="1002453"/>
                  <a:pt x="2138974" y="1008999"/>
                  <a:pt x="2140374" y="1016000"/>
                </a:cubicBezTo>
                <a:cubicBezTo>
                  <a:pt x="2143505" y="1031655"/>
                  <a:pt x="2135858" y="1052125"/>
                  <a:pt x="2147147" y="1063414"/>
                </a:cubicBezTo>
                <a:cubicBezTo>
                  <a:pt x="2155288" y="1071555"/>
                  <a:pt x="2169725" y="1058898"/>
                  <a:pt x="2181014" y="1056640"/>
                </a:cubicBezTo>
                <a:cubicBezTo>
                  <a:pt x="2166752" y="1078032"/>
                  <a:pt x="2147496" y="1100352"/>
                  <a:pt x="2160694" y="1131147"/>
                </a:cubicBezTo>
                <a:cubicBezTo>
                  <a:pt x="2164361" y="1139703"/>
                  <a:pt x="2178756" y="1126632"/>
                  <a:pt x="2187787" y="1124374"/>
                </a:cubicBezTo>
                <a:cubicBezTo>
                  <a:pt x="2190045" y="1113085"/>
                  <a:pt x="2188848" y="1100503"/>
                  <a:pt x="2194560" y="1090507"/>
                </a:cubicBezTo>
                <a:cubicBezTo>
                  <a:pt x="2198599" y="1083439"/>
                  <a:pt x="2207099" y="1079354"/>
                  <a:pt x="2214880" y="1076960"/>
                </a:cubicBezTo>
                <a:cubicBezTo>
                  <a:pt x="2236887" y="1070189"/>
                  <a:pt x="2260036" y="1067929"/>
                  <a:pt x="2282614" y="1063414"/>
                </a:cubicBezTo>
                <a:cubicBezTo>
                  <a:pt x="2280356" y="1052125"/>
                  <a:pt x="2278632" y="1040716"/>
                  <a:pt x="2275840" y="1029547"/>
                </a:cubicBezTo>
                <a:cubicBezTo>
                  <a:pt x="2274108" y="1022620"/>
                  <a:pt x="2265874" y="1015613"/>
                  <a:pt x="2269067" y="1009227"/>
                </a:cubicBezTo>
                <a:cubicBezTo>
                  <a:pt x="2272260" y="1002841"/>
                  <a:pt x="2282825" y="1005266"/>
                  <a:pt x="2289387" y="1002454"/>
                </a:cubicBezTo>
                <a:cubicBezTo>
                  <a:pt x="2298668" y="998477"/>
                  <a:pt x="2307449" y="993423"/>
                  <a:pt x="2316480" y="988907"/>
                </a:cubicBezTo>
                <a:cubicBezTo>
                  <a:pt x="2332696" y="964584"/>
                  <a:pt x="2336666" y="962491"/>
                  <a:pt x="2343574" y="927947"/>
                </a:cubicBezTo>
                <a:cubicBezTo>
                  <a:pt x="2349718" y="897224"/>
                  <a:pt x="2345534" y="895791"/>
                  <a:pt x="2363894" y="873760"/>
                </a:cubicBezTo>
                <a:cubicBezTo>
                  <a:pt x="2387293" y="845682"/>
                  <a:pt x="2385589" y="852982"/>
                  <a:pt x="2424854" y="839894"/>
                </a:cubicBezTo>
                <a:lnTo>
                  <a:pt x="2445174" y="833120"/>
                </a:lnTo>
                <a:cubicBezTo>
                  <a:pt x="2447432" y="826347"/>
                  <a:pt x="2451947" y="819940"/>
                  <a:pt x="2451947" y="812800"/>
                </a:cubicBezTo>
                <a:cubicBezTo>
                  <a:pt x="2451947" y="796835"/>
                  <a:pt x="2439568" y="780335"/>
                  <a:pt x="2445174" y="765387"/>
                </a:cubicBezTo>
                <a:cubicBezTo>
                  <a:pt x="2448443" y="756671"/>
                  <a:pt x="2463236" y="760872"/>
                  <a:pt x="2472267" y="758614"/>
                </a:cubicBezTo>
                <a:cubicBezTo>
                  <a:pt x="2501618" y="760872"/>
                  <a:pt x="2531761" y="758247"/>
                  <a:pt x="2560320" y="765387"/>
                </a:cubicBezTo>
                <a:cubicBezTo>
                  <a:pt x="2586248" y="771869"/>
                  <a:pt x="2577194" y="790697"/>
                  <a:pt x="2587414" y="806027"/>
                </a:cubicBezTo>
                <a:cubicBezTo>
                  <a:pt x="2592728" y="813997"/>
                  <a:pt x="2599764" y="821034"/>
                  <a:pt x="2607734" y="826347"/>
                </a:cubicBezTo>
                <a:cubicBezTo>
                  <a:pt x="2613675" y="830307"/>
                  <a:pt x="2621084" y="831571"/>
                  <a:pt x="2628054" y="833120"/>
                </a:cubicBezTo>
                <a:cubicBezTo>
                  <a:pt x="2699578" y="849015"/>
                  <a:pt x="2643271" y="831420"/>
                  <a:pt x="2689014" y="846667"/>
                </a:cubicBezTo>
                <a:cubicBezTo>
                  <a:pt x="2686756" y="862471"/>
                  <a:pt x="2682240" y="878115"/>
                  <a:pt x="2682240" y="894080"/>
                </a:cubicBezTo>
                <a:cubicBezTo>
                  <a:pt x="2682240" y="912153"/>
                  <a:pt x="2691500" y="928222"/>
                  <a:pt x="2702560" y="941494"/>
                </a:cubicBezTo>
                <a:cubicBezTo>
                  <a:pt x="2708692" y="948853"/>
                  <a:pt x="2716107" y="955041"/>
                  <a:pt x="2722880" y="961814"/>
                </a:cubicBezTo>
                <a:cubicBezTo>
                  <a:pt x="2745458" y="957298"/>
                  <a:pt x="2769653" y="957795"/>
                  <a:pt x="2790614" y="948267"/>
                </a:cubicBezTo>
                <a:cubicBezTo>
                  <a:pt x="2797114" y="945313"/>
                  <a:pt x="2790614" y="930205"/>
                  <a:pt x="2797387" y="927947"/>
                </a:cubicBezTo>
                <a:cubicBezTo>
                  <a:pt x="2808309" y="924306"/>
                  <a:pt x="2819965" y="932462"/>
                  <a:pt x="2831254" y="934720"/>
                </a:cubicBezTo>
                <a:cubicBezTo>
                  <a:pt x="2889489" y="973544"/>
                  <a:pt x="2815808" y="926997"/>
                  <a:pt x="2871894" y="955040"/>
                </a:cubicBezTo>
                <a:cubicBezTo>
                  <a:pt x="2879175" y="958681"/>
                  <a:pt x="2885441" y="964071"/>
                  <a:pt x="2892214" y="968587"/>
                </a:cubicBezTo>
                <a:cubicBezTo>
                  <a:pt x="2911122" y="1025313"/>
                  <a:pt x="2883500" y="937271"/>
                  <a:pt x="2905760" y="1063414"/>
                </a:cubicBezTo>
                <a:cubicBezTo>
                  <a:pt x="2908242" y="1077476"/>
                  <a:pt x="2916960" y="1089969"/>
                  <a:pt x="2919307" y="1104054"/>
                </a:cubicBezTo>
                <a:cubicBezTo>
                  <a:pt x="2921910" y="1119670"/>
                  <a:pt x="2924515" y="1148336"/>
                  <a:pt x="2932854" y="1165014"/>
                </a:cubicBezTo>
                <a:cubicBezTo>
                  <a:pt x="2936495" y="1172295"/>
                  <a:pt x="2941885" y="1178561"/>
                  <a:pt x="2946400" y="1185334"/>
                </a:cubicBezTo>
                <a:cubicBezTo>
                  <a:pt x="2944142" y="1194365"/>
                  <a:pt x="2945442" y="1205158"/>
                  <a:pt x="2939627" y="1212427"/>
                </a:cubicBezTo>
                <a:cubicBezTo>
                  <a:pt x="2935167" y="1218002"/>
                  <a:pt x="2926172" y="1217239"/>
                  <a:pt x="2919307" y="1219200"/>
                </a:cubicBezTo>
                <a:cubicBezTo>
                  <a:pt x="2910356" y="1221757"/>
                  <a:pt x="2901245" y="1223716"/>
                  <a:pt x="2892214" y="1225974"/>
                </a:cubicBezTo>
                <a:cubicBezTo>
                  <a:pt x="2883183" y="1223716"/>
                  <a:pt x="2872866" y="1224364"/>
                  <a:pt x="2865120" y="1219200"/>
                </a:cubicBezTo>
                <a:cubicBezTo>
                  <a:pt x="2853867" y="1211698"/>
                  <a:pt x="2848664" y="1190150"/>
                  <a:pt x="2844800" y="1178560"/>
                </a:cubicBezTo>
                <a:cubicBezTo>
                  <a:pt x="2822222" y="1180818"/>
                  <a:pt x="2799176" y="1180232"/>
                  <a:pt x="2777067" y="1185334"/>
                </a:cubicBezTo>
                <a:cubicBezTo>
                  <a:pt x="2769135" y="1187164"/>
                  <a:pt x="2757898" y="1190821"/>
                  <a:pt x="2756747" y="1198880"/>
                </a:cubicBezTo>
                <a:cubicBezTo>
                  <a:pt x="2755028" y="1210916"/>
                  <a:pt x="2765778" y="1221458"/>
                  <a:pt x="2770294" y="1232747"/>
                </a:cubicBezTo>
                <a:cubicBezTo>
                  <a:pt x="2779325" y="1230489"/>
                  <a:pt x="2789642" y="1220810"/>
                  <a:pt x="2797387" y="1225974"/>
                </a:cubicBezTo>
                <a:cubicBezTo>
                  <a:pt x="2803328" y="1229934"/>
                  <a:pt x="2793807" y="1239908"/>
                  <a:pt x="2790614" y="1246294"/>
                </a:cubicBezTo>
                <a:cubicBezTo>
                  <a:pt x="2786973" y="1253575"/>
                  <a:pt x="2781583" y="1259841"/>
                  <a:pt x="2777067" y="1266614"/>
                </a:cubicBezTo>
                <a:cubicBezTo>
                  <a:pt x="2774809" y="1273387"/>
                  <a:pt x="2772255" y="1280069"/>
                  <a:pt x="2770294" y="1286934"/>
                </a:cubicBezTo>
                <a:cubicBezTo>
                  <a:pt x="2767737" y="1295885"/>
                  <a:pt x="2768684" y="1306282"/>
                  <a:pt x="2763520" y="1314027"/>
                </a:cubicBezTo>
                <a:cubicBezTo>
                  <a:pt x="2759004" y="1320800"/>
                  <a:pt x="2749973" y="1323058"/>
                  <a:pt x="2743200" y="1327574"/>
                </a:cubicBezTo>
                <a:cubicBezTo>
                  <a:pt x="2738685" y="1336605"/>
                  <a:pt x="2730906" y="1344648"/>
                  <a:pt x="2729654" y="1354667"/>
                </a:cubicBezTo>
                <a:cubicBezTo>
                  <a:pt x="2725714" y="1386189"/>
                  <a:pt x="2748111" y="1388770"/>
                  <a:pt x="2770294" y="1402080"/>
                </a:cubicBezTo>
                <a:cubicBezTo>
                  <a:pt x="2777067" y="1397565"/>
                  <a:pt x="2782507" y="1389271"/>
                  <a:pt x="2790614" y="1388534"/>
                </a:cubicBezTo>
                <a:cubicBezTo>
                  <a:pt x="2808742" y="1386886"/>
                  <a:pt x="2834362" y="1380395"/>
                  <a:pt x="2844800" y="1395307"/>
                </a:cubicBezTo>
                <a:cubicBezTo>
                  <a:pt x="2864449" y="1423377"/>
                  <a:pt x="2838490" y="1455573"/>
                  <a:pt x="2824480" y="1476587"/>
                </a:cubicBezTo>
                <a:cubicBezTo>
                  <a:pt x="2822222" y="1490134"/>
                  <a:pt x="2824521" y="1505303"/>
                  <a:pt x="2817707" y="1517227"/>
                </a:cubicBezTo>
                <a:cubicBezTo>
                  <a:pt x="2814165" y="1523426"/>
                  <a:pt x="2804412" y="1522723"/>
                  <a:pt x="2797387" y="1524000"/>
                </a:cubicBezTo>
                <a:cubicBezTo>
                  <a:pt x="2779478" y="1527256"/>
                  <a:pt x="2761262" y="1528516"/>
                  <a:pt x="2743200" y="1530774"/>
                </a:cubicBezTo>
                <a:cubicBezTo>
                  <a:pt x="2736427" y="1535289"/>
                  <a:pt x="2730161" y="1540679"/>
                  <a:pt x="2722880" y="1544320"/>
                </a:cubicBezTo>
                <a:cubicBezTo>
                  <a:pt x="2696607" y="1557456"/>
                  <a:pt x="2689073" y="1549167"/>
                  <a:pt x="2655147" y="1544320"/>
                </a:cubicBezTo>
                <a:cubicBezTo>
                  <a:pt x="2648374" y="1539805"/>
                  <a:pt x="2642309" y="1533981"/>
                  <a:pt x="2634827" y="1530774"/>
                </a:cubicBezTo>
                <a:cubicBezTo>
                  <a:pt x="2626271" y="1527107"/>
                  <a:pt x="2611401" y="1532556"/>
                  <a:pt x="2607734" y="1524000"/>
                </a:cubicBezTo>
                <a:cubicBezTo>
                  <a:pt x="2593313" y="1490351"/>
                  <a:pt x="2616436" y="1482074"/>
                  <a:pt x="2634827" y="1469814"/>
                </a:cubicBezTo>
                <a:cubicBezTo>
                  <a:pt x="2637085" y="1463041"/>
                  <a:pt x="2644252" y="1456123"/>
                  <a:pt x="2641600" y="1449494"/>
                </a:cubicBezTo>
                <a:cubicBezTo>
                  <a:pt x="2632003" y="1425501"/>
                  <a:pt x="2600553" y="1440092"/>
                  <a:pt x="2587414" y="1442720"/>
                </a:cubicBezTo>
                <a:cubicBezTo>
                  <a:pt x="2585156" y="1451751"/>
                  <a:pt x="2585259" y="1461731"/>
                  <a:pt x="2580640" y="1469814"/>
                </a:cubicBezTo>
                <a:cubicBezTo>
                  <a:pt x="2568702" y="1490706"/>
                  <a:pt x="2559397" y="1490442"/>
                  <a:pt x="2540000" y="1496907"/>
                </a:cubicBezTo>
                <a:cubicBezTo>
                  <a:pt x="2519680" y="1494649"/>
                  <a:pt x="2498765" y="1484755"/>
                  <a:pt x="2479040" y="1490134"/>
                </a:cubicBezTo>
                <a:cubicBezTo>
                  <a:pt x="2443568" y="1499808"/>
                  <a:pt x="2474636" y="1528739"/>
                  <a:pt x="2479040" y="1537547"/>
                </a:cubicBezTo>
                <a:cubicBezTo>
                  <a:pt x="2482233" y="1543933"/>
                  <a:pt x="2483556" y="1551094"/>
                  <a:pt x="2485814" y="1557867"/>
                </a:cubicBezTo>
                <a:cubicBezTo>
                  <a:pt x="2481747" y="1574135"/>
                  <a:pt x="2480110" y="1593587"/>
                  <a:pt x="2465494" y="1605280"/>
                </a:cubicBezTo>
                <a:cubicBezTo>
                  <a:pt x="2459919" y="1609740"/>
                  <a:pt x="2451947" y="1609796"/>
                  <a:pt x="2445174" y="1612054"/>
                </a:cubicBezTo>
                <a:cubicBezTo>
                  <a:pt x="2406424" y="1604303"/>
                  <a:pt x="2402230" y="1599751"/>
                  <a:pt x="2357120" y="1612054"/>
                </a:cubicBezTo>
                <a:cubicBezTo>
                  <a:pt x="2349266" y="1614196"/>
                  <a:pt x="2343573" y="1621085"/>
                  <a:pt x="2336800" y="1625600"/>
                </a:cubicBezTo>
                <a:cubicBezTo>
                  <a:pt x="2301035" y="1613679"/>
                  <a:pt x="2322419" y="1622787"/>
                  <a:pt x="2275840" y="1591734"/>
                </a:cubicBezTo>
                <a:cubicBezTo>
                  <a:pt x="2269067" y="1587218"/>
                  <a:pt x="2263243" y="1580761"/>
                  <a:pt x="2255520" y="1578187"/>
                </a:cubicBezTo>
                <a:cubicBezTo>
                  <a:pt x="2241973" y="1573671"/>
                  <a:pt x="2226761" y="1572561"/>
                  <a:pt x="2214880" y="1564640"/>
                </a:cubicBezTo>
                <a:cubicBezTo>
                  <a:pt x="2208107" y="1560125"/>
                  <a:pt x="2202590" y="1552432"/>
                  <a:pt x="2194560" y="1551094"/>
                </a:cubicBezTo>
                <a:cubicBezTo>
                  <a:pt x="2161080" y="1545514"/>
                  <a:pt x="2126827" y="1546578"/>
                  <a:pt x="2092960" y="1544320"/>
                </a:cubicBezTo>
                <a:cubicBezTo>
                  <a:pt x="2046379" y="1513267"/>
                  <a:pt x="2067766" y="1512079"/>
                  <a:pt x="2032000" y="1524000"/>
                </a:cubicBezTo>
                <a:cubicBezTo>
                  <a:pt x="2026491" y="1540528"/>
                  <a:pt x="2024811" y="1551509"/>
                  <a:pt x="2011680" y="1564640"/>
                </a:cubicBezTo>
                <a:cubicBezTo>
                  <a:pt x="2005924" y="1570396"/>
                  <a:pt x="1998133" y="1573671"/>
                  <a:pt x="1991360" y="1578187"/>
                </a:cubicBezTo>
                <a:cubicBezTo>
                  <a:pt x="1971040" y="1575929"/>
                  <a:pt x="1950567" y="1574775"/>
                  <a:pt x="1930400" y="1571414"/>
                </a:cubicBezTo>
                <a:cubicBezTo>
                  <a:pt x="1915454" y="1568923"/>
                  <a:pt x="1895320" y="1557260"/>
                  <a:pt x="1882987" y="1551094"/>
                </a:cubicBezTo>
                <a:cubicBezTo>
                  <a:pt x="1880729" y="1557867"/>
                  <a:pt x="1880674" y="1565839"/>
                  <a:pt x="1876214" y="1571414"/>
                </a:cubicBezTo>
                <a:cubicBezTo>
                  <a:pt x="1871129" y="1577771"/>
                  <a:pt x="1862518" y="1580229"/>
                  <a:pt x="1855894" y="1584960"/>
                </a:cubicBezTo>
                <a:cubicBezTo>
                  <a:pt x="1846708" y="1591521"/>
                  <a:pt x="1837831" y="1598507"/>
                  <a:pt x="1828800" y="1605280"/>
                </a:cubicBezTo>
                <a:cubicBezTo>
                  <a:pt x="1826542" y="1612053"/>
                  <a:pt x="1827075" y="1620551"/>
                  <a:pt x="1822027" y="1625600"/>
                </a:cubicBezTo>
                <a:cubicBezTo>
                  <a:pt x="1808005" y="1639622"/>
                  <a:pt x="1778191" y="1642495"/>
                  <a:pt x="1761067" y="1645920"/>
                </a:cubicBezTo>
                <a:cubicBezTo>
                  <a:pt x="1728702" y="1667497"/>
                  <a:pt x="1701132" y="1668034"/>
                  <a:pt x="1727200" y="1713654"/>
                </a:cubicBezTo>
                <a:cubicBezTo>
                  <a:pt x="1730742" y="1719853"/>
                  <a:pt x="1740747" y="1718169"/>
                  <a:pt x="1747520" y="1720427"/>
                </a:cubicBezTo>
                <a:cubicBezTo>
                  <a:pt x="1762786" y="1766223"/>
                  <a:pt x="1769476" y="1750649"/>
                  <a:pt x="1747520" y="1781387"/>
                </a:cubicBezTo>
                <a:cubicBezTo>
                  <a:pt x="1740958" y="1790573"/>
                  <a:pt x="1733973" y="1799449"/>
                  <a:pt x="1727200" y="1808480"/>
                </a:cubicBezTo>
                <a:cubicBezTo>
                  <a:pt x="1698180" y="1895543"/>
                  <a:pt x="1734713" y="1779544"/>
                  <a:pt x="1713654" y="2025227"/>
                </a:cubicBezTo>
                <a:cubicBezTo>
                  <a:pt x="1712435" y="2039454"/>
                  <a:pt x="1703570" y="2052014"/>
                  <a:pt x="1700107" y="2065867"/>
                </a:cubicBezTo>
                <a:cubicBezTo>
                  <a:pt x="1697849" y="2074898"/>
                  <a:pt x="1694999" y="2083801"/>
                  <a:pt x="1693334" y="2092960"/>
                </a:cubicBezTo>
                <a:cubicBezTo>
                  <a:pt x="1690478" y="2108668"/>
                  <a:pt x="1693044" y="2125785"/>
                  <a:pt x="1686560" y="2140374"/>
                </a:cubicBezTo>
                <a:cubicBezTo>
                  <a:pt x="1683254" y="2147813"/>
                  <a:pt x="1672494" y="2148709"/>
                  <a:pt x="1666240" y="2153920"/>
                </a:cubicBezTo>
                <a:cubicBezTo>
                  <a:pt x="1658881" y="2160052"/>
                  <a:pt x="1652693" y="2167467"/>
                  <a:pt x="1645920" y="2174240"/>
                </a:cubicBezTo>
                <a:cubicBezTo>
                  <a:pt x="1643662" y="2185529"/>
                  <a:pt x="1643911" y="2197626"/>
                  <a:pt x="1639147" y="2208107"/>
                </a:cubicBezTo>
                <a:cubicBezTo>
                  <a:pt x="1627195" y="2234402"/>
                  <a:pt x="1615772" y="2250275"/>
                  <a:pt x="1591734" y="2262294"/>
                </a:cubicBezTo>
                <a:cubicBezTo>
                  <a:pt x="1585348" y="2265487"/>
                  <a:pt x="1578187" y="2266809"/>
                  <a:pt x="1571414" y="2269067"/>
                </a:cubicBezTo>
                <a:cubicBezTo>
                  <a:pt x="1562383" y="2275840"/>
                  <a:pt x="1551547" y="2280715"/>
                  <a:pt x="1544320" y="2289387"/>
                </a:cubicBezTo>
                <a:cubicBezTo>
                  <a:pt x="1539749" y="2294872"/>
                  <a:pt x="1541930" y="2304071"/>
                  <a:pt x="1537547" y="2309707"/>
                </a:cubicBezTo>
                <a:cubicBezTo>
                  <a:pt x="1525785" y="2324829"/>
                  <a:pt x="1510454" y="2336800"/>
                  <a:pt x="1496907" y="2350347"/>
                </a:cubicBezTo>
                <a:cubicBezTo>
                  <a:pt x="1491151" y="2356103"/>
                  <a:pt x="1487876" y="2363894"/>
                  <a:pt x="1483360" y="2370667"/>
                </a:cubicBezTo>
                <a:lnTo>
                  <a:pt x="1503680" y="2363894"/>
                </a:lnTo>
                <a:cubicBezTo>
                  <a:pt x="1561915" y="2325070"/>
                  <a:pt x="1488234" y="2371617"/>
                  <a:pt x="1544320" y="2343574"/>
                </a:cubicBezTo>
                <a:cubicBezTo>
                  <a:pt x="1551601" y="2339933"/>
                  <a:pt x="1557359" y="2333668"/>
                  <a:pt x="1564640" y="2330027"/>
                </a:cubicBezTo>
                <a:cubicBezTo>
                  <a:pt x="1574354" y="2325170"/>
                  <a:pt x="1603378" y="2318649"/>
                  <a:pt x="1612054" y="2316480"/>
                </a:cubicBezTo>
                <a:cubicBezTo>
                  <a:pt x="1595027" y="2367557"/>
                  <a:pt x="1619976" y="2306576"/>
                  <a:pt x="1584960" y="2350347"/>
                </a:cubicBezTo>
                <a:cubicBezTo>
                  <a:pt x="1563146" y="2377615"/>
                  <a:pt x="1596362" y="2365610"/>
                  <a:pt x="1564640" y="2390987"/>
                </a:cubicBezTo>
                <a:cubicBezTo>
                  <a:pt x="1559065" y="2395447"/>
                  <a:pt x="1551277" y="2396155"/>
                  <a:pt x="1544320" y="2397760"/>
                </a:cubicBezTo>
                <a:cubicBezTo>
                  <a:pt x="1521885" y="2402937"/>
                  <a:pt x="1498430" y="2404026"/>
                  <a:pt x="1476587" y="2411307"/>
                </a:cubicBezTo>
                <a:cubicBezTo>
                  <a:pt x="1428224" y="2427428"/>
                  <a:pt x="1447828" y="2416933"/>
                  <a:pt x="1415627" y="2438400"/>
                </a:cubicBezTo>
                <a:cubicBezTo>
                  <a:pt x="1409162" y="2457797"/>
                  <a:pt x="1409426" y="2467102"/>
                  <a:pt x="1388534" y="2479040"/>
                </a:cubicBezTo>
                <a:cubicBezTo>
                  <a:pt x="1380451" y="2483659"/>
                  <a:pt x="1370357" y="2483139"/>
                  <a:pt x="1361440" y="2485814"/>
                </a:cubicBezTo>
                <a:cubicBezTo>
                  <a:pt x="1347763" y="2489917"/>
                  <a:pt x="1320800" y="2499360"/>
                  <a:pt x="1320800" y="2499360"/>
                </a:cubicBezTo>
                <a:cubicBezTo>
                  <a:pt x="1287172" y="2549804"/>
                  <a:pt x="1330388" y="2487855"/>
                  <a:pt x="1286934" y="2540000"/>
                </a:cubicBezTo>
                <a:cubicBezTo>
                  <a:pt x="1258711" y="2573867"/>
                  <a:pt x="1290320" y="2549031"/>
                  <a:pt x="1253067" y="2573867"/>
                </a:cubicBezTo>
                <a:cubicBezTo>
                  <a:pt x="1250809" y="2580640"/>
                  <a:pt x="1250754" y="2588612"/>
                  <a:pt x="1246294" y="2594187"/>
                </a:cubicBezTo>
                <a:cubicBezTo>
                  <a:pt x="1241209" y="2600544"/>
                  <a:pt x="1233255" y="2604093"/>
                  <a:pt x="1225974" y="2607734"/>
                </a:cubicBezTo>
                <a:cubicBezTo>
                  <a:pt x="1219588" y="2610927"/>
                  <a:pt x="1212519" y="2612546"/>
                  <a:pt x="1205654" y="2614507"/>
                </a:cubicBezTo>
                <a:cubicBezTo>
                  <a:pt x="1170848" y="2624451"/>
                  <a:pt x="1168347" y="2622557"/>
                  <a:pt x="1124374" y="2628054"/>
                </a:cubicBezTo>
                <a:cubicBezTo>
                  <a:pt x="1056057" y="2650825"/>
                  <a:pt x="1162048" y="2616074"/>
                  <a:pt x="1076960" y="2641600"/>
                </a:cubicBezTo>
                <a:cubicBezTo>
                  <a:pt x="1063283" y="2645703"/>
                  <a:pt x="1049867" y="2650631"/>
                  <a:pt x="1036320" y="2655147"/>
                </a:cubicBezTo>
                <a:lnTo>
                  <a:pt x="1016000" y="2661920"/>
                </a:lnTo>
                <a:cubicBezTo>
                  <a:pt x="1060168" y="2691366"/>
                  <a:pt x="1014372" y="2665425"/>
                  <a:pt x="1104054" y="2682240"/>
                </a:cubicBezTo>
                <a:cubicBezTo>
                  <a:pt x="1118089" y="2684872"/>
                  <a:pt x="1144694" y="2695787"/>
                  <a:pt x="1144694" y="2695787"/>
                </a:cubicBezTo>
                <a:cubicBezTo>
                  <a:pt x="1149209" y="2702560"/>
                  <a:pt x="1156902" y="2708077"/>
                  <a:pt x="1158240" y="2716107"/>
                </a:cubicBezTo>
                <a:cubicBezTo>
                  <a:pt x="1162943" y="2744326"/>
                  <a:pt x="1134093" y="2739902"/>
                  <a:pt x="1117600" y="2743200"/>
                </a:cubicBezTo>
                <a:cubicBezTo>
                  <a:pt x="1113085" y="2752231"/>
                  <a:pt x="1113978" y="2768433"/>
                  <a:pt x="1104054" y="2770294"/>
                </a:cubicBezTo>
                <a:cubicBezTo>
                  <a:pt x="945472" y="2800028"/>
                  <a:pt x="997151" y="2771570"/>
                  <a:pt x="1029547" y="2749974"/>
                </a:cubicBezTo>
                <a:cubicBezTo>
                  <a:pt x="1034063" y="2743201"/>
                  <a:pt x="1047133" y="2736722"/>
                  <a:pt x="1043094" y="2729654"/>
                </a:cubicBezTo>
                <a:cubicBezTo>
                  <a:pt x="1035016" y="2715518"/>
                  <a:pt x="1015479" y="2712329"/>
                  <a:pt x="1002454" y="2702560"/>
                </a:cubicBezTo>
                <a:lnTo>
                  <a:pt x="975360" y="2682240"/>
                </a:lnTo>
                <a:cubicBezTo>
                  <a:pt x="970845" y="2675467"/>
                  <a:pt x="964672" y="2669542"/>
                  <a:pt x="961814" y="2661920"/>
                </a:cubicBezTo>
                <a:cubicBezTo>
                  <a:pt x="953553" y="2639892"/>
                  <a:pt x="961348" y="2623618"/>
                  <a:pt x="941494" y="2607734"/>
                </a:cubicBezTo>
                <a:cubicBezTo>
                  <a:pt x="935919" y="2603274"/>
                  <a:pt x="927560" y="2604153"/>
                  <a:pt x="921174" y="2600960"/>
                </a:cubicBezTo>
                <a:cubicBezTo>
                  <a:pt x="913893" y="2597319"/>
                  <a:pt x="907627" y="2591929"/>
                  <a:pt x="900854" y="2587414"/>
                </a:cubicBezTo>
                <a:cubicBezTo>
                  <a:pt x="893752" y="2566110"/>
                  <a:pt x="895504" y="2561270"/>
                  <a:pt x="873760" y="2546774"/>
                </a:cubicBezTo>
                <a:cubicBezTo>
                  <a:pt x="867819" y="2542813"/>
                  <a:pt x="859826" y="2543193"/>
                  <a:pt x="853440" y="2540000"/>
                </a:cubicBezTo>
                <a:cubicBezTo>
                  <a:pt x="846159" y="2536359"/>
                  <a:pt x="840770" y="2529236"/>
                  <a:pt x="833120" y="2526454"/>
                </a:cubicBezTo>
                <a:cubicBezTo>
                  <a:pt x="815623" y="2520091"/>
                  <a:pt x="778934" y="2512907"/>
                  <a:pt x="778934" y="2512907"/>
                </a:cubicBezTo>
                <a:cubicBezTo>
                  <a:pt x="715161" y="2449134"/>
                  <a:pt x="811367" y="2551398"/>
                  <a:pt x="745067" y="2451947"/>
                </a:cubicBezTo>
                <a:lnTo>
                  <a:pt x="717974" y="2411307"/>
                </a:lnTo>
                <a:cubicBezTo>
                  <a:pt x="713458" y="2404534"/>
                  <a:pt x="712150" y="2393561"/>
                  <a:pt x="704427" y="2390987"/>
                </a:cubicBezTo>
                <a:cubicBezTo>
                  <a:pt x="668514" y="2379016"/>
                  <a:pt x="690972" y="2386175"/>
                  <a:pt x="636694" y="2370667"/>
                </a:cubicBezTo>
                <a:cubicBezTo>
                  <a:pt x="620573" y="2322304"/>
                  <a:pt x="635028" y="2337948"/>
                  <a:pt x="602827" y="2316480"/>
                </a:cubicBezTo>
                <a:cubicBezTo>
                  <a:pt x="598311" y="2309707"/>
                  <a:pt x="592586" y="2303599"/>
                  <a:pt x="589280" y="2296160"/>
                </a:cubicBezTo>
                <a:cubicBezTo>
                  <a:pt x="583481" y="2283111"/>
                  <a:pt x="588992" y="2260823"/>
                  <a:pt x="575734" y="2255520"/>
                </a:cubicBezTo>
                <a:cubicBezTo>
                  <a:pt x="558447" y="2248605"/>
                  <a:pt x="539609" y="2264551"/>
                  <a:pt x="521547" y="2269067"/>
                </a:cubicBezTo>
                <a:cubicBezTo>
                  <a:pt x="512516" y="2273583"/>
                  <a:pt x="503112" y="2277419"/>
                  <a:pt x="494454" y="2282614"/>
                </a:cubicBezTo>
                <a:cubicBezTo>
                  <a:pt x="436231" y="2317548"/>
                  <a:pt x="474365" y="2302857"/>
                  <a:pt x="433494" y="2316480"/>
                </a:cubicBezTo>
                <a:cubicBezTo>
                  <a:pt x="417689" y="2314222"/>
                  <a:pt x="398682" y="2319509"/>
                  <a:pt x="386080" y="2309707"/>
                </a:cubicBezTo>
                <a:cubicBezTo>
                  <a:pt x="374809" y="2300940"/>
                  <a:pt x="386755" y="2270360"/>
                  <a:pt x="372534" y="2269067"/>
                </a:cubicBezTo>
                <a:lnTo>
                  <a:pt x="298027" y="2262294"/>
                </a:lnTo>
                <a:cubicBezTo>
                  <a:pt x="293511" y="2244232"/>
                  <a:pt x="302143" y="2213995"/>
                  <a:pt x="284480" y="2208107"/>
                </a:cubicBezTo>
                <a:lnTo>
                  <a:pt x="243840" y="2194560"/>
                </a:lnTo>
                <a:cubicBezTo>
                  <a:pt x="241582" y="2187787"/>
                  <a:pt x="242116" y="2179289"/>
                  <a:pt x="237067" y="2174240"/>
                </a:cubicBezTo>
                <a:cubicBezTo>
                  <a:pt x="233815" y="2170988"/>
                  <a:pt x="189905" y="2160769"/>
                  <a:pt x="189654" y="2160694"/>
                </a:cubicBezTo>
                <a:cubicBezTo>
                  <a:pt x="169138" y="2154539"/>
                  <a:pt x="149014" y="2147147"/>
                  <a:pt x="128694" y="2140374"/>
                </a:cubicBezTo>
                <a:cubicBezTo>
                  <a:pt x="121921" y="2138116"/>
                  <a:pt x="115442" y="2134610"/>
                  <a:pt x="108374" y="2133600"/>
                </a:cubicBezTo>
                <a:lnTo>
                  <a:pt x="60960" y="2126827"/>
                </a:lnTo>
                <a:cubicBezTo>
                  <a:pt x="50723" y="2085878"/>
                  <a:pt x="57132" y="2108570"/>
                  <a:pt x="40640" y="2059094"/>
                </a:cubicBezTo>
                <a:cubicBezTo>
                  <a:pt x="38382" y="2052321"/>
                  <a:pt x="37827" y="2044715"/>
                  <a:pt x="33867" y="2038774"/>
                </a:cubicBezTo>
                <a:lnTo>
                  <a:pt x="20320" y="2018454"/>
                </a:lnTo>
                <a:cubicBezTo>
                  <a:pt x="18062" y="2009423"/>
                  <a:pt x="16222" y="2000277"/>
                  <a:pt x="13547" y="1991360"/>
                </a:cubicBezTo>
                <a:cubicBezTo>
                  <a:pt x="9444" y="1977683"/>
                  <a:pt x="0" y="1950720"/>
                  <a:pt x="0" y="1950720"/>
                </a:cubicBezTo>
                <a:cubicBezTo>
                  <a:pt x="6773" y="1946205"/>
                  <a:pt x="13039" y="1940815"/>
                  <a:pt x="20320" y="1937174"/>
                </a:cubicBezTo>
                <a:cubicBezTo>
                  <a:pt x="49565" y="1922552"/>
                  <a:pt x="111870" y="1924921"/>
                  <a:pt x="128694" y="1923627"/>
                </a:cubicBezTo>
                <a:cubicBezTo>
                  <a:pt x="135542" y="1913355"/>
                  <a:pt x="149014" y="1897006"/>
                  <a:pt x="149014" y="1882987"/>
                </a:cubicBezTo>
                <a:cubicBezTo>
                  <a:pt x="149014" y="1873678"/>
                  <a:pt x="144498" y="1864925"/>
                  <a:pt x="142240" y="1855894"/>
                </a:cubicBezTo>
                <a:lnTo>
                  <a:pt x="155787" y="1815254"/>
                </a:lnTo>
                <a:cubicBezTo>
                  <a:pt x="166903" y="1781905"/>
                  <a:pt x="155516" y="1796108"/>
                  <a:pt x="203200" y="1788160"/>
                </a:cubicBezTo>
                <a:cubicBezTo>
                  <a:pt x="200942" y="1779129"/>
                  <a:pt x="201046" y="1769149"/>
                  <a:pt x="196427" y="1761067"/>
                </a:cubicBezTo>
                <a:cubicBezTo>
                  <a:pt x="155839" y="1690037"/>
                  <a:pt x="190480" y="1783868"/>
                  <a:pt x="169334" y="1720427"/>
                </a:cubicBezTo>
                <a:cubicBezTo>
                  <a:pt x="176107" y="1715911"/>
                  <a:pt x="184569" y="1713237"/>
                  <a:pt x="189654" y="1706880"/>
                </a:cubicBezTo>
                <a:cubicBezTo>
                  <a:pt x="207003" y="1685193"/>
                  <a:pt x="180089" y="1660396"/>
                  <a:pt x="223520" y="1645920"/>
                </a:cubicBezTo>
                <a:lnTo>
                  <a:pt x="264160" y="1632374"/>
                </a:lnTo>
                <a:cubicBezTo>
                  <a:pt x="270933" y="1630116"/>
                  <a:pt x="277553" y="1627332"/>
                  <a:pt x="284480" y="1625600"/>
                </a:cubicBezTo>
                <a:lnTo>
                  <a:pt x="311574" y="1618827"/>
                </a:lnTo>
                <a:cubicBezTo>
                  <a:pt x="318347" y="1612054"/>
                  <a:pt x="327242" y="1606881"/>
                  <a:pt x="331894" y="1598507"/>
                </a:cubicBezTo>
                <a:cubicBezTo>
                  <a:pt x="337397" y="1588602"/>
                  <a:pt x="343572" y="1547824"/>
                  <a:pt x="358987" y="1537547"/>
                </a:cubicBezTo>
                <a:cubicBezTo>
                  <a:pt x="366733" y="1532383"/>
                  <a:pt x="377129" y="1533331"/>
                  <a:pt x="386080" y="1530774"/>
                </a:cubicBezTo>
                <a:cubicBezTo>
                  <a:pt x="392945" y="1528812"/>
                  <a:pt x="399627" y="1526258"/>
                  <a:pt x="406400" y="1524000"/>
                </a:cubicBezTo>
                <a:cubicBezTo>
                  <a:pt x="404142" y="1517227"/>
                  <a:pt x="404676" y="1508729"/>
                  <a:pt x="399627" y="1503680"/>
                </a:cubicBezTo>
                <a:cubicBezTo>
                  <a:pt x="394578" y="1498631"/>
                  <a:pt x="386277" y="1498456"/>
                  <a:pt x="379307" y="1496907"/>
                </a:cubicBezTo>
                <a:cubicBezTo>
                  <a:pt x="365900" y="1493928"/>
                  <a:pt x="352214" y="1492392"/>
                  <a:pt x="338667" y="1490134"/>
                </a:cubicBezTo>
                <a:cubicBezTo>
                  <a:pt x="327605" y="1473542"/>
                  <a:pt x="318347" y="1464591"/>
                  <a:pt x="318347" y="1442720"/>
                </a:cubicBezTo>
                <a:cubicBezTo>
                  <a:pt x="318347" y="1433411"/>
                  <a:pt x="322563" y="1424578"/>
                  <a:pt x="325120" y="1415627"/>
                </a:cubicBezTo>
                <a:cubicBezTo>
                  <a:pt x="327082" y="1408762"/>
                  <a:pt x="327511" y="1400943"/>
                  <a:pt x="331894" y="1395307"/>
                </a:cubicBezTo>
                <a:cubicBezTo>
                  <a:pt x="356877" y="1363187"/>
                  <a:pt x="365693" y="1359228"/>
                  <a:pt x="392854" y="1341120"/>
                </a:cubicBezTo>
                <a:cubicBezTo>
                  <a:pt x="397369" y="1334347"/>
                  <a:pt x="404061" y="1328597"/>
                  <a:pt x="406400" y="1320800"/>
                </a:cubicBezTo>
                <a:cubicBezTo>
                  <a:pt x="410987" y="1305508"/>
                  <a:pt x="401053" y="1283777"/>
                  <a:pt x="413174" y="1273387"/>
                </a:cubicBezTo>
                <a:cubicBezTo>
                  <a:pt x="423601" y="1264449"/>
                  <a:pt x="440267" y="1277902"/>
                  <a:pt x="453814" y="1280160"/>
                </a:cubicBezTo>
                <a:cubicBezTo>
                  <a:pt x="460587" y="1282418"/>
                  <a:pt x="467748" y="1283741"/>
                  <a:pt x="474134" y="1286934"/>
                </a:cubicBezTo>
                <a:cubicBezTo>
                  <a:pt x="481415" y="1290575"/>
                  <a:pt x="487015" y="1297174"/>
                  <a:pt x="494454" y="1300480"/>
                </a:cubicBezTo>
                <a:cubicBezTo>
                  <a:pt x="507503" y="1306279"/>
                  <a:pt x="521547" y="1309511"/>
                  <a:pt x="535094" y="1314027"/>
                </a:cubicBezTo>
                <a:lnTo>
                  <a:pt x="555414" y="1320800"/>
                </a:lnTo>
                <a:cubicBezTo>
                  <a:pt x="564445" y="1318542"/>
                  <a:pt x="575238" y="1319842"/>
                  <a:pt x="582507" y="1314027"/>
                </a:cubicBezTo>
                <a:cubicBezTo>
                  <a:pt x="588082" y="1309567"/>
                  <a:pt x="585320" y="1299648"/>
                  <a:pt x="589280" y="1293707"/>
                </a:cubicBezTo>
                <a:cubicBezTo>
                  <a:pt x="594593" y="1285737"/>
                  <a:pt x="601032" y="1277671"/>
                  <a:pt x="609600" y="1273387"/>
                </a:cubicBezTo>
                <a:cubicBezTo>
                  <a:pt x="619897" y="1268239"/>
                  <a:pt x="632178" y="1268872"/>
                  <a:pt x="643467" y="1266614"/>
                </a:cubicBezTo>
                <a:cubicBezTo>
                  <a:pt x="650240" y="1262098"/>
                  <a:pt x="655757" y="1254405"/>
                  <a:pt x="663787" y="1253067"/>
                </a:cubicBezTo>
                <a:cubicBezTo>
                  <a:pt x="697168" y="1247503"/>
                  <a:pt x="687759" y="1291648"/>
                  <a:pt x="690880" y="1307254"/>
                </a:cubicBezTo>
                <a:cubicBezTo>
                  <a:pt x="692280" y="1314255"/>
                  <a:pt x="695396" y="1320801"/>
                  <a:pt x="697654" y="1327574"/>
                </a:cubicBezTo>
                <a:cubicBezTo>
                  <a:pt x="698577" y="1338646"/>
                  <a:pt x="680327" y="1420563"/>
                  <a:pt x="724747" y="1415627"/>
                </a:cubicBezTo>
                <a:cubicBezTo>
                  <a:pt x="738939" y="1414050"/>
                  <a:pt x="751840" y="1406596"/>
                  <a:pt x="765387" y="1402080"/>
                </a:cubicBezTo>
                <a:cubicBezTo>
                  <a:pt x="763129" y="1384018"/>
                  <a:pt x="755044" y="1365743"/>
                  <a:pt x="758614" y="1347894"/>
                </a:cubicBezTo>
                <a:cubicBezTo>
                  <a:pt x="760211" y="1339911"/>
                  <a:pt x="773178" y="1340103"/>
                  <a:pt x="778934" y="1334347"/>
                </a:cubicBezTo>
                <a:cubicBezTo>
                  <a:pt x="809570" y="1303710"/>
                  <a:pt x="773241" y="1320440"/>
                  <a:pt x="812800" y="1307254"/>
                </a:cubicBezTo>
                <a:cubicBezTo>
                  <a:pt x="815058" y="1300481"/>
                  <a:pt x="819574" y="1294074"/>
                  <a:pt x="819574" y="1286934"/>
                </a:cubicBezTo>
                <a:cubicBezTo>
                  <a:pt x="819574" y="1267633"/>
                  <a:pt x="798397" y="1260697"/>
                  <a:pt x="819574" y="1239520"/>
                </a:cubicBezTo>
                <a:cubicBezTo>
                  <a:pt x="826156" y="1232938"/>
                  <a:pt x="837751" y="1235422"/>
                  <a:pt x="846667" y="1232747"/>
                </a:cubicBezTo>
                <a:cubicBezTo>
                  <a:pt x="913755" y="1212621"/>
                  <a:pt x="860316" y="1223698"/>
                  <a:pt x="927947" y="1212427"/>
                </a:cubicBezTo>
                <a:cubicBezTo>
                  <a:pt x="982134" y="1176302"/>
                  <a:pt x="916658" y="1223716"/>
                  <a:pt x="961814" y="1178560"/>
                </a:cubicBezTo>
                <a:cubicBezTo>
                  <a:pt x="1012223" y="1128151"/>
                  <a:pt x="970528" y="1185808"/>
                  <a:pt x="1002454" y="1137920"/>
                </a:cubicBezTo>
                <a:cubicBezTo>
                  <a:pt x="992911" y="1109295"/>
                  <a:pt x="984305" y="1092938"/>
                  <a:pt x="1002454" y="1056640"/>
                </a:cubicBezTo>
                <a:cubicBezTo>
                  <a:pt x="1006617" y="1048314"/>
                  <a:pt x="1020631" y="1052542"/>
                  <a:pt x="1029547" y="1049867"/>
                </a:cubicBezTo>
                <a:cubicBezTo>
                  <a:pt x="1077443" y="1035498"/>
                  <a:pt x="1067929" y="1022774"/>
                  <a:pt x="1083734" y="102954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7150" cmpd="tri"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ru-RU" sz="1467" b="1" dirty="0">
              <a:solidFill>
                <a:srgbClr val="2A4B86"/>
              </a:solidFill>
            </a:endParaRPr>
          </a:p>
        </p:txBody>
      </p:sp>
      <p:sp>
        <p:nvSpPr>
          <p:cNvPr id="47" name="Полилиния: фигура 46"/>
          <p:cNvSpPr/>
          <p:nvPr/>
        </p:nvSpPr>
        <p:spPr>
          <a:xfrm>
            <a:off x="11081174" y="3304380"/>
            <a:ext cx="695396" cy="318100"/>
          </a:xfrm>
          <a:custGeom>
            <a:avLst/>
            <a:gdLst>
              <a:gd name="connsiteX0" fmla="*/ 6773 w 521547"/>
              <a:gd name="connsiteY0" fmla="*/ 548640 h 629920"/>
              <a:gd name="connsiteX1" fmla="*/ 13547 w 521547"/>
              <a:gd name="connsiteY1" fmla="*/ 243840 h 629920"/>
              <a:gd name="connsiteX2" fmla="*/ 27093 w 521547"/>
              <a:gd name="connsiteY2" fmla="*/ 209974 h 629920"/>
              <a:gd name="connsiteX3" fmla="*/ 40640 w 521547"/>
              <a:gd name="connsiteY3" fmla="*/ 128694 h 629920"/>
              <a:gd name="connsiteX4" fmla="*/ 54187 w 521547"/>
              <a:gd name="connsiteY4" fmla="*/ 108374 h 629920"/>
              <a:gd name="connsiteX5" fmla="*/ 67733 w 521547"/>
              <a:gd name="connsiteY5" fmla="*/ 81280 h 629920"/>
              <a:gd name="connsiteX6" fmla="*/ 128693 w 521547"/>
              <a:gd name="connsiteY6" fmla="*/ 27094 h 629920"/>
              <a:gd name="connsiteX7" fmla="*/ 182880 w 521547"/>
              <a:gd name="connsiteY7" fmla="*/ 0 h 629920"/>
              <a:gd name="connsiteX8" fmla="*/ 270933 w 521547"/>
              <a:gd name="connsiteY8" fmla="*/ 13547 h 629920"/>
              <a:gd name="connsiteX9" fmla="*/ 311573 w 521547"/>
              <a:gd name="connsiteY9" fmla="*/ 40640 h 629920"/>
              <a:gd name="connsiteX10" fmla="*/ 345440 w 521547"/>
              <a:gd name="connsiteY10" fmla="*/ 54187 h 629920"/>
              <a:gd name="connsiteX11" fmla="*/ 419947 w 521547"/>
              <a:gd name="connsiteY11" fmla="*/ 101600 h 629920"/>
              <a:gd name="connsiteX12" fmla="*/ 447040 w 521547"/>
              <a:gd name="connsiteY12" fmla="*/ 115147 h 629920"/>
              <a:gd name="connsiteX13" fmla="*/ 487680 w 521547"/>
              <a:gd name="connsiteY13" fmla="*/ 176107 h 629920"/>
              <a:gd name="connsiteX14" fmla="*/ 521547 w 521547"/>
              <a:gd name="connsiteY14" fmla="*/ 223520 h 629920"/>
              <a:gd name="connsiteX15" fmla="*/ 501227 w 521547"/>
              <a:gd name="connsiteY15" fmla="*/ 358987 h 629920"/>
              <a:gd name="connsiteX16" fmla="*/ 460587 w 521547"/>
              <a:gd name="connsiteY16" fmla="*/ 433494 h 629920"/>
              <a:gd name="connsiteX17" fmla="*/ 447040 w 521547"/>
              <a:gd name="connsiteY17" fmla="*/ 460587 h 629920"/>
              <a:gd name="connsiteX18" fmla="*/ 433493 w 521547"/>
              <a:gd name="connsiteY18" fmla="*/ 480907 h 629920"/>
              <a:gd name="connsiteX19" fmla="*/ 399627 w 521547"/>
              <a:gd name="connsiteY19" fmla="*/ 535094 h 629920"/>
              <a:gd name="connsiteX20" fmla="*/ 372533 w 521547"/>
              <a:gd name="connsiteY20" fmla="*/ 548640 h 629920"/>
              <a:gd name="connsiteX21" fmla="*/ 331893 w 521547"/>
              <a:gd name="connsiteY21" fmla="*/ 582507 h 629920"/>
              <a:gd name="connsiteX22" fmla="*/ 298027 w 521547"/>
              <a:gd name="connsiteY22" fmla="*/ 596054 h 629920"/>
              <a:gd name="connsiteX23" fmla="*/ 277707 w 521547"/>
              <a:gd name="connsiteY23" fmla="*/ 609600 h 629920"/>
              <a:gd name="connsiteX24" fmla="*/ 230293 w 521547"/>
              <a:gd name="connsiteY24" fmla="*/ 623147 h 629920"/>
              <a:gd name="connsiteX25" fmla="*/ 142240 w 521547"/>
              <a:gd name="connsiteY25" fmla="*/ 629920 h 629920"/>
              <a:gd name="connsiteX26" fmla="*/ 6773 w 521547"/>
              <a:gd name="connsiteY26" fmla="*/ 623147 h 629920"/>
              <a:gd name="connsiteX27" fmla="*/ 0 w 521547"/>
              <a:gd name="connsiteY27" fmla="*/ 602827 h 629920"/>
              <a:gd name="connsiteX28" fmla="*/ 6773 w 521547"/>
              <a:gd name="connsiteY28" fmla="*/ 548640 h 629920"/>
              <a:gd name="connsiteX29" fmla="*/ 27093 w 521547"/>
              <a:gd name="connsiteY29" fmla="*/ 528320 h 629920"/>
              <a:gd name="connsiteX30" fmla="*/ 6773 w 521547"/>
              <a:gd name="connsiteY30" fmla="*/ 548640 h 6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1547" h="629920">
                <a:moveTo>
                  <a:pt x="6773" y="548640"/>
                </a:moveTo>
                <a:cubicBezTo>
                  <a:pt x="4515" y="501227"/>
                  <a:pt x="7460" y="345283"/>
                  <a:pt x="13547" y="243840"/>
                </a:cubicBezTo>
                <a:cubicBezTo>
                  <a:pt x="14275" y="231704"/>
                  <a:pt x="24545" y="221862"/>
                  <a:pt x="27093" y="209974"/>
                </a:cubicBezTo>
                <a:cubicBezTo>
                  <a:pt x="32725" y="183694"/>
                  <a:pt x="28076" y="153821"/>
                  <a:pt x="40640" y="128694"/>
                </a:cubicBezTo>
                <a:cubicBezTo>
                  <a:pt x="44281" y="121413"/>
                  <a:pt x="50148" y="115442"/>
                  <a:pt x="54187" y="108374"/>
                </a:cubicBezTo>
                <a:cubicBezTo>
                  <a:pt x="59197" y="99607"/>
                  <a:pt x="62382" y="89842"/>
                  <a:pt x="67733" y="81280"/>
                </a:cubicBezTo>
                <a:cubicBezTo>
                  <a:pt x="85271" y="53219"/>
                  <a:pt x="96762" y="43060"/>
                  <a:pt x="128693" y="27094"/>
                </a:cubicBezTo>
                <a:lnTo>
                  <a:pt x="182880" y="0"/>
                </a:lnTo>
                <a:cubicBezTo>
                  <a:pt x="212231" y="4516"/>
                  <a:pt x="242615" y="4604"/>
                  <a:pt x="270933" y="13547"/>
                </a:cubicBezTo>
                <a:cubicBezTo>
                  <a:pt x="286458" y="18450"/>
                  <a:pt x="297280" y="32844"/>
                  <a:pt x="311573" y="40640"/>
                </a:cubicBezTo>
                <a:cubicBezTo>
                  <a:pt x="322247" y="46462"/>
                  <a:pt x="334565" y="48749"/>
                  <a:pt x="345440" y="54187"/>
                </a:cubicBezTo>
                <a:cubicBezTo>
                  <a:pt x="373252" y="68093"/>
                  <a:pt x="393106" y="85495"/>
                  <a:pt x="419947" y="101600"/>
                </a:cubicBezTo>
                <a:cubicBezTo>
                  <a:pt x="428605" y="106795"/>
                  <a:pt x="438009" y="110631"/>
                  <a:pt x="447040" y="115147"/>
                </a:cubicBezTo>
                <a:cubicBezTo>
                  <a:pt x="460587" y="135467"/>
                  <a:pt x="473027" y="156570"/>
                  <a:pt x="487680" y="176107"/>
                </a:cubicBezTo>
                <a:cubicBezTo>
                  <a:pt x="512884" y="209712"/>
                  <a:pt x="501738" y="193807"/>
                  <a:pt x="521547" y="223520"/>
                </a:cubicBezTo>
                <a:cubicBezTo>
                  <a:pt x="514774" y="268676"/>
                  <a:pt x="512301" y="314690"/>
                  <a:pt x="501227" y="358987"/>
                </a:cubicBezTo>
                <a:cubicBezTo>
                  <a:pt x="490993" y="399923"/>
                  <a:pt x="477071" y="404647"/>
                  <a:pt x="460587" y="433494"/>
                </a:cubicBezTo>
                <a:cubicBezTo>
                  <a:pt x="455577" y="442261"/>
                  <a:pt x="452050" y="451820"/>
                  <a:pt x="447040" y="460587"/>
                </a:cubicBezTo>
                <a:cubicBezTo>
                  <a:pt x="443001" y="467655"/>
                  <a:pt x="437532" y="473839"/>
                  <a:pt x="433493" y="480907"/>
                </a:cubicBezTo>
                <a:cubicBezTo>
                  <a:pt x="422274" y="500540"/>
                  <a:pt x="417758" y="519553"/>
                  <a:pt x="399627" y="535094"/>
                </a:cubicBezTo>
                <a:cubicBezTo>
                  <a:pt x="391961" y="541665"/>
                  <a:pt x="381564" y="544125"/>
                  <a:pt x="372533" y="548640"/>
                </a:cubicBezTo>
                <a:cubicBezTo>
                  <a:pt x="357553" y="563620"/>
                  <a:pt x="350753" y="573077"/>
                  <a:pt x="331893" y="582507"/>
                </a:cubicBezTo>
                <a:cubicBezTo>
                  <a:pt x="321018" y="587945"/>
                  <a:pt x="308902" y="590617"/>
                  <a:pt x="298027" y="596054"/>
                </a:cubicBezTo>
                <a:cubicBezTo>
                  <a:pt x="290746" y="599695"/>
                  <a:pt x="284988" y="605959"/>
                  <a:pt x="277707" y="609600"/>
                </a:cubicBezTo>
                <a:cubicBezTo>
                  <a:pt x="270291" y="613308"/>
                  <a:pt x="235974" y="622479"/>
                  <a:pt x="230293" y="623147"/>
                </a:cubicBezTo>
                <a:cubicBezTo>
                  <a:pt x="201057" y="626586"/>
                  <a:pt x="171591" y="627662"/>
                  <a:pt x="142240" y="629920"/>
                </a:cubicBezTo>
                <a:cubicBezTo>
                  <a:pt x="97084" y="627662"/>
                  <a:pt x="51187" y="631607"/>
                  <a:pt x="6773" y="623147"/>
                </a:cubicBezTo>
                <a:cubicBezTo>
                  <a:pt x="-241" y="621811"/>
                  <a:pt x="0" y="609967"/>
                  <a:pt x="0" y="602827"/>
                </a:cubicBezTo>
                <a:cubicBezTo>
                  <a:pt x="0" y="584624"/>
                  <a:pt x="552" y="565747"/>
                  <a:pt x="6773" y="548640"/>
                </a:cubicBezTo>
                <a:cubicBezTo>
                  <a:pt x="10046" y="539638"/>
                  <a:pt x="24770" y="537613"/>
                  <a:pt x="27093" y="528320"/>
                </a:cubicBezTo>
                <a:cubicBezTo>
                  <a:pt x="28318" y="523422"/>
                  <a:pt x="9031" y="596053"/>
                  <a:pt x="6773" y="548640"/>
                </a:cubicBezTo>
                <a:close/>
              </a:path>
            </a:pathLst>
          </a:custGeom>
        </p:spPr>
        <p:txBody>
          <a:bodyPr rtlCol="0" anchor="ctr">
            <a:spAutoFit/>
          </a:bodyPr>
          <a:lstStyle/>
          <a:p>
            <a:pPr algn="ctr"/>
            <a:endParaRPr lang="ru-RU" sz="1467" b="1" dirty="0">
              <a:solidFill>
                <a:srgbClr val="2A4B86"/>
              </a:solidFill>
            </a:endParaRPr>
          </a:p>
        </p:txBody>
      </p:sp>
      <p:sp>
        <p:nvSpPr>
          <p:cNvPr id="48" name="Полилиния: фигура 47"/>
          <p:cNvSpPr/>
          <p:nvPr/>
        </p:nvSpPr>
        <p:spPr>
          <a:xfrm>
            <a:off x="10728870" y="2925074"/>
            <a:ext cx="406567" cy="318100"/>
          </a:xfrm>
          <a:custGeom>
            <a:avLst/>
            <a:gdLst>
              <a:gd name="connsiteX0" fmla="*/ 70 w 304925"/>
              <a:gd name="connsiteY0" fmla="*/ 182880 h 345440"/>
              <a:gd name="connsiteX1" fmla="*/ 20390 w 304925"/>
              <a:gd name="connsiteY1" fmla="*/ 142240 h 345440"/>
              <a:gd name="connsiteX2" fmla="*/ 33937 w 304925"/>
              <a:gd name="connsiteY2" fmla="*/ 94827 h 345440"/>
              <a:gd name="connsiteX3" fmla="*/ 54257 w 304925"/>
              <a:gd name="connsiteY3" fmla="*/ 33867 h 345440"/>
              <a:gd name="connsiteX4" fmla="*/ 61030 w 304925"/>
              <a:gd name="connsiteY4" fmla="*/ 6774 h 345440"/>
              <a:gd name="connsiteX5" fmla="*/ 88123 w 304925"/>
              <a:gd name="connsiteY5" fmla="*/ 0 h 345440"/>
              <a:gd name="connsiteX6" fmla="*/ 189723 w 304925"/>
              <a:gd name="connsiteY6" fmla="*/ 6774 h 345440"/>
              <a:gd name="connsiteX7" fmla="*/ 216817 w 304925"/>
              <a:gd name="connsiteY7" fmla="*/ 20320 h 345440"/>
              <a:gd name="connsiteX8" fmla="*/ 264230 w 304925"/>
              <a:gd name="connsiteY8" fmla="*/ 60960 h 345440"/>
              <a:gd name="connsiteX9" fmla="*/ 298097 w 304925"/>
              <a:gd name="connsiteY9" fmla="*/ 108374 h 345440"/>
              <a:gd name="connsiteX10" fmla="*/ 304870 w 304925"/>
              <a:gd name="connsiteY10" fmla="*/ 149014 h 345440"/>
              <a:gd name="connsiteX11" fmla="*/ 298097 w 304925"/>
              <a:gd name="connsiteY11" fmla="*/ 304800 h 345440"/>
              <a:gd name="connsiteX12" fmla="*/ 277777 w 304925"/>
              <a:gd name="connsiteY12" fmla="*/ 325120 h 345440"/>
              <a:gd name="connsiteX13" fmla="*/ 196497 w 304925"/>
              <a:gd name="connsiteY13" fmla="*/ 345440 h 345440"/>
              <a:gd name="connsiteX14" fmla="*/ 74577 w 304925"/>
              <a:gd name="connsiteY14" fmla="*/ 318347 h 345440"/>
              <a:gd name="connsiteX15" fmla="*/ 47483 w 304925"/>
              <a:gd name="connsiteY15" fmla="*/ 277707 h 345440"/>
              <a:gd name="connsiteX16" fmla="*/ 33937 w 304925"/>
              <a:gd name="connsiteY16" fmla="*/ 257387 h 345440"/>
              <a:gd name="connsiteX17" fmla="*/ 13617 w 304925"/>
              <a:gd name="connsiteY17" fmla="*/ 189654 h 345440"/>
              <a:gd name="connsiteX18" fmla="*/ 70 w 304925"/>
              <a:gd name="connsiteY18" fmla="*/ 182880 h 3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925" h="345440">
                <a:moveTo>
                  <a:pt x="70" y="182880"/>
                </a:moveTo>
                <a:cubicBezTo>
                  <a:pt x="1199" y="174978"/>
                  <a:pt x="14239" y="156080"/>
                  <a:pt x="20390" y="142240"/>
                </a:cubicBezTo>
                <a:cubicBezTo>
                  <a:pt x="27708" y="125774"/>
                  <a:pt x="28558" y="112307"/>
                  <a:pt x="33937" y="94827"/>
                </a:cubicBezTo>
                <a:cubicBezTo>
                  <a:pt x="40236" y="74355"/>
                  <a:pt x="49062" y="54647"/>
                  <a:pt x="54257" y="33867"/>
                </a:cubicBezTo>
                <a:cubicBezTo>
                  <a:pt x="56515" y="24836"/>
                  <a:pt x="54448" y="13356"/>
                  <a:pt x="61030" y="6774"/>
                </a:cubicBezTo>
                <a:cubicBezTo>
                  <a:pt x="67612" y="191"/>
                  <a:pt x="79092" y="2258"/>
                  <a:pt x="88123" y="0"/>
                </a:cubicBezTo>
                <a:cubicBezTo>
                  <a:pt x="121990" y="2258"/>
                  <a:pt x="156196" y="1480"/>
                  <a:pt x="189723" y="6774"/>
                </a:cubicBezTo>
                <a:cubicBezTo>
                  <a:pt x="199697" y="8349"/>
                  <a:pt x="208255" y="14969"/>
                  <a:pt x="216817" y="20320"/>
                </a:cubicBezTo>
                <a:cubicBezTo>
                  <a:pt x="233288" y="30614"/>
                  <a:pt x="251443" y="46042"/>
                  <a:pt x="264230" y="60960"/>
                </a:cubicBezTo>
                <a:cubicBezTo>
                  <a:pt x="276829" y="75659"/>
                  <a:pt x="287378" y="92295"/>
                  <a:pt x="298097" y="108374"/>
                </a:cubicBezTo>
                <a:cubicBezTo>
                  <a:pt x="300355" y="121921"/>
                  <a:pt x="304870" y="135280"/>
                  <a:pt x="304870" y="149014"/>
                </a:cubicBezTo>
                <a:cubicBezTo>
                  <a:pt x="304870" y="200992"/>
                  <a:pt x="306001" y="253427"/>
                  <a:pt x="298097" y="304800"/>
                </a:cubicBezTo>
                <a:cubicBezTo>
                  <a:pt x="296640" y="314268"/>
                  <a:pt x="286150" y="320468"/>
                  <a:pt x="277777" y="325120"/>
                </a:cubicBezTo>
                <a:cubicBezTo>
                  <a:pt x="254775" y="337899"/>
                  <a:pt x="221728" y="341235"/>
                  <a:pt x="196497" y="345440"/>
                </a:cubicBezTo>
                <a:cubicBezTo>
                  <a:pt x="142808" y="341605"/>
                  <a:pt x="108356" y="356348"/>
                  <a:pt x="74577" y="318347"/>
                </a:cubicBezTo>
                <a:cubicBezTo>
                  <a:pt x="63760" y="306178"/>
                  <a:pt x="56514" y="291254"/>
                  <a:pt x="47483" y="277707"/>
                </a:cubicBezTo>
                <a:lnTo>
                  <a:pt x="33937" y="257387"/>
                </a:lnTo>
                <a:cubicBezTo>
                  <a:pt x="27304" y="210963"/>
                  <a:pt x="35359" y="218644"/>
                  <a:pt x="13617" y="189654"/>
                </a:cubicBezTo>
                <a:cubicBezTo>
                  <a:pt x="11701" y="187099"/>
                  <a:pt x="-1059" y="190782"/>
                  <a:pt x="70" y="182880"/>
                </a:cubicBezTo>
                <a:close/>
              </a:path>
            </a:pathLst>
          </a:custGeom>
        </p:spPr>
        <p:txBody>
          <a:bodyPr rtlCol="0" anchor="ctr">
            <a:spAutoFit/>
          </a:bodyPr>
          <a:lstStyle/>
          <a:p>
            <a:pPr algn="ctr"/>
            <a:endParaRPr lang="ru-RU" sz="1467" b="1" dirty="0">
              <a:solidFill>
                <a:srgbClr val="2A4B8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9968" y="8715170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644" y="2756113"/>
            <a:ext cx="119511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4" action="ppaction://hlinksldjump"/>
              </a:rPr>
              <a:t>ПОЛУЧЕНИЕ НАЛОГОВЫХ ЛЬГОТ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5" action="ppaction://hlinksldjump"/>
              </a:rPr>
              <a:t>ПОЛУЧЕНИЕ НАЛОГОВЫХ ЛЬГОТ ДЛЯ СМСП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6" action="ppaction://hlinksldjump"/>
              </a:rPr>
              <a:t>ПОЛУЧЕНИЕ СТАТУСА «РЕГИОНАЛЬНОГО ИНВЕСТИЦИОННОГО ПРОЕКТА»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7" action="ppaction://hlinksldjump"/>
              </a:rPr>
              <a:t>ЗАКЛЮЧЕНИЕ СПЕЦИАЛЬНОГО ИНВЕСТИЦИОННОГО КОНТРАКТА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7" action="ppaction://hlinksldjump"/>
              </a:rPr>
              <a:t>РЕЗИДЕНСТВО ТОСЭР «УСОЛЬЕ-СИБИРСКОЕ»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8" action="ppaction://hlinksldjump"/>
              </a:rPr>
              <a:t>РЕЗИДЕНСТВО В ОЭЗ «ВОРОТА БАЙКАЛА»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9" action="ppaction://hlinksldjump"/>
              </a:rPr>
              <a:t>ПОЛУЧЕНИЕ МЕР ПОДДЕРЖКИ ИНДУСТРИАЛЬНЫМ ПАРКАМ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0" action="ppaction://hlinksldjump"/>
              </a:rPr>
              <a:t>ПОЛУЧЕНИЕ МЕР ПОДДЕРЖКИ КЛАСТЕРАМ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1" action="ppaction://hlinksldjump"/>
              </a:rPr>
              <a:t>ПОЛУЧЕНИЕ СУБСИДИИ ПРОМЫШЛЕННЫМ ПРЕДПРИЯТИЯМ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2" action="ppaction://hlinksldjump"/>
              </a:rPr>
              <a:t>ПОЛУЧЕНИЕ ЗАЕМНЫХ СРЕДСТВ В ФОНДЕ ПРОМЫШЛЕННОСТИ ИРКУТСКОЙ ОБЛАСТИ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3" action="ppaction://hlinksldjump"/>
              </a:rPr>
              <a:t>ПОЛУЧЕНИЕ КРЕДИТА В ФОНДЕ МИКРОФИНАНСИРОВАНИЯ ИРКУТСКОЙ ОБЛАСТИ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4" action="ppaction://hlinksldjump"/>
              </a:rPr>
              <a:t>ПОЛУЧЕНИЕ ПОРУЧИТЕЛЬСТВА ГАРАНТИЙНОГО ФОНДА ИРКУТСКОЙ ОБЛАСТИ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5" action="ppaction://hlinksldjump"/>
              </a:rPr>
              <a:t>ПОЛУЧЕНИЕ ФИНАНСОВОЙ ПОДДЕРЖКИ КОРПОРАЦИИ СМСП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hlinkClick r:id="rId16" action="ppaction://hlinksldjump"/>
              </a:rPr>
              <a:t>ПОЛУЧЕНИЕ ЗЕМЕЛЬНОГО УЧАСТКА В АРЕНДУ БЕЗ ТОРГОВ ПОД РЕАЛИЗАЦИЮ МАСШТАБНОГО ИНВЕСТИЦИОННОГО ПРОЕКТА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991600" y="184155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3856567" y="184155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 Box 132"/>
          <p:cNvSpPr txBox="1">
            <a:spLocks noChangeArrowheads="1"/>
          </p:cNvSpPr>
          <p:nvPr/>
        </p:nvSpPr>
        <p:spPr bwMode="auto">
          <a:xfrm>
            <a:off x="984200" y="155512"/>
            <a:ext cx="10853827" cy="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7" tIns="60953" rIns="121907" bIns="60953">
            <a:spAutoFit/>
          </a:bodyPr>
          <a:lstStyle/>
          <a:p>
            <a:pPr>
              <a:defRPr/>
            </a:pPr>
            <a:r>
              <a:rPr lang="ru-RU" altLang="ru-RU" sz="1867" b="1" dirty="0">
                <a:cs typeface="Arial" charset="0"/>
              </a:rPr>
              <a:t>КАК </a:t>
            </a:r>
            <a:r>
              <a:rPr lang="ru-RU" altLang="ru-RU" sz="1867" b="1" dirty="0" smtClean="0">
                <a:cs typeface="Arial" charset="0"/>
              </a:rPr>
              <a:t>ПОЛУЧИТЬ </a:t>
            </a:r>
            <a:r>
              <a:rPr lang="ru-RU" altLang="ru-RU" sz="1867" b="1" dirty="0">
                <a:cs typeface="Arial" charset="0"/>
              </a:rPr>
              <a:t>СУБСИДИИ </a:t>
            </a:r>
            <a:r>
              <a:rPr lang="ru-RU" altLang="ru-RU" sz="1867" b="1" dirty="0">
                <a:solidFill>
                  <a:schemeClr val="bg1"/>
                </a:solidFill>
                <a:cs typeface="Arial" charset="0"/>
              </a:rPr>
              <a:t>ПРОМЫШЛЕННЫМ ПРЕДПРИЯТИЯМ</a:t>
            </a:r>
          </a:p>
          <a:p>
            <a:pPr>
              <a:defRPr/>
            </a:pPr>
            <a:endParaRPr lang="ru-RU" altLang="ru-RU" sz="1867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Скругленный прямоугольник 62"/>
          <p:cNvSpPr/>
          <p:nvPr/>
        </p:nvSpPr>
        <p:spPr bwMode="auto">
          <a:xfrm rot="10800000">
            <a:off x="566713" y="1241272"/>
            <a:ext cx="15266139" cy="548704"/>
          </a:xfrm>
          <a:prstGeom prst="roundRect">
            <a:avLst>
              <a:gd name="adj" fmla="val 10418"/>
            </a:avLst>
          </a:prstGeom>
          <a:solidFill>
            <a:srgbClr val="555E8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1867" b="1" dirty="0"/>
              <a:t>С</a:t>
            </a:r>
            <a:r>
              <a:rPr lang="ru-RU" sz="1867" b="1" dirty="0" smtClean="0"/>
              <a:t>одействие деятельности организаций, образующих инфраструктуру поддержки хозяйствующих субъектов в сфере промышленности, осуществляется ПО НАПРАВЛЕНИЯМ:</a:t>
            </a:r>
            <a:endParaRPr lang="ru-RU" altLang="ru-RU" sz="1867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 rot="10800000">
            <a:off x="517888" y="642911"/>
            <a:ext cx="15314967" cy="500022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ПОСТАНОВЛЕНИЕ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ПРАВИТЕЛЬСТВА ИРКУТСКОЙ ОБЛАСТИ ОТ 17 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НОЯБРЯ 2016 ГОДА №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728-пп  ПОДПРОГРАММА «РАЗВИТИЕ ПРОМЫШЛЕННОСТИ В ИРКУТСКОЙ ОБЛАСТИ» НА 2017-2020 ГОДЫ государственной программы Иркутской области «Экономическое развитие и инновационная экономика» на 2015-2020 годы. </a:t>
            </a:r>
            <a:endParaRPr lang="ru-RU" altLang="ru-RU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 rot="10800000">
            <a:off x="281139" y="4530366"/>
            <a:ext cx="4889736" cy="1101398"/>
          </a:xfrm>
          <a:prstGeom prst="roundRect">
            <a:avLst>
              <a:gd name="adj" fmla="val 10440"/>
            </a:avLst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ОСНОВАНИЕ ДЛЯ ПРЕДОСТАВЛЕНИЯ СУБСИДИЙ: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Положение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о предоставлении субсидий из областного бюджета в целях возмещения затрат (части затрат) в связи с реализацией мероприятий, направленных на поддержку реализации инвестиционных проектов по модернизации и развитию промышленных предприятий </a:t>
            </a:r>
            <a:endParaRPr lang="ru-RU" altLang="ru-RU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192" y="6045655"/>
            <a:ext cx="45921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конкурсном отборе имеют юридические лица, являющиеся субъектами деятельности в сфере промышленности, зарегистрированные и (или) осуществляющие деятельность на территории Иркутской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912128824"/>
              </p:ext>
            </p:extLst>
          </p:nvPr>
        </p:nvGraphicFramePr>
        <p:xfrm>
          <a:off x="0" y="7543896"/>
          <a:ext cx="16256000" cy="129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430145" y="5174352"/>
            <a:ext cx="961062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заявление на участие в конкурсном отборе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копии учредительных документов и всех изменений к ним,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нотариально;</a:t>
            </a:r>
          </a:p>
          <a:p>
            <a:pPr algn="just">
              <a:lnSpc>
                <a:spcPts val="17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копии документов, подтверждающих полномочия руководителя юридического лица или уполномоченного им лица;</a:t>
            </a:r>
          </a:p>
          <a:p>
            <a:pPr algn="just">
              <a:lnSpc>
                <a:spcPts val="17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информацию о показателях финансово-хозяйственной деятельности предприятия и об инвестиционном проекте согласно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платежных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осуществление предприятием расходов на приобретение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8381" y="4480859"/>
            <a:ext cx="9662387" cy="502702"/>
          </a:xfrm>
          <a:prstGeom prst="rect">
            <a:avLst/>
          </a:prstGeom>
          <a:noFill/>
          <a:ln w="38100">
            <a:solidFill>
              <a:srgbClr val="4B7BD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следующие документы, заверенные руководителем предприятия или уполномоченным им лицом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061" y="2148198"/>
            <a:ext cx="3397525" cy="91307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модернизация и техническое перевооружение производственных мощностей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ОБ: 4655,2 тыс. рублей ежегодно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9568" y="2123548"/>
            <a:ext cx="3394525" cy="91307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разработка и реализация программ повышения производительности </a:t>
            </a:r>
            <a:r>
              <a:rPr lang="ru-RU" dirty="0" smtClean="0"/>
              <a:t>труда</a:t>
            </a:r>
          </a:p>
          <a:p>
            <a:pPr algn="just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31 034,5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5371" y="2126279"/>
            <a:ext cx="3953057" cy="11182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/>
              <a:t>уплата процентов по кредитам и займам, полученным промышленными предприятиями в российских кредитных </a:t>
            </a:r>
            <a:r>
              <a:rPr lang="ru-RU" dirty="0" smtClean="0"/>
              <a:t>организациях</a:t>
            </a:r>
          </a:p>
          <a:p>
            <a:pPr algn="just">
              <a:lnSpc>
                <a:spcPts val="16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3 103,4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448480" y="2123549"/>
            <a:ext cx="3672408" cy="91307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ts val="1600"/>
              </a:lnSpc>
            </a:pPr>
            <a:r>
              <a:rPr lang="ru-RU" dirty="0"/>
              <a:t>внедрение энергосберегающих производственных технологий и </a:t>
            </a:r>
            <a:r>
              <a:rPr lang="ru-RU" dirty="0" smtClean="0"/>
              <a:t>оборудования </a:t>
            </a:r>
          </a:p>
          <a:p>
            <a:pPr lvl="0" algn="just"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6 206,9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448480" y="3046879"/>
            <a:ext cx="36724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заявителей: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доля создаваемых рабочих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бюджетной окупаемости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3201" y="3143627"/>
            <a:ext cx="344538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заявителей: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доля создаваемых рабочих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бюджетной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1550" y="3009432"/>
            <a:ext cx="3450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заявителей: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срок бюджетной окупаемости;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прирост общего уровня производительности труда на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99783" y="3312902"/>
            <a:ext cx="40514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заявителей: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доля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создаваемых рабочих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мест;</a:t>
            </a:r>
          </a:p>
          <a:p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суммарный объем привлеченных внебюджетных инвестиций на реализацию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доля частных инвестиций в общей стоимости проекта;</a:t>
            </a:r>
          </a:p>
          <a:p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срок бюджетной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окупаемости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2309990" y="1789977"/>
            <a:ext cx="674293" cy="358221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20386" y="1768058"/>
            <a:ext cx="1" cy="358221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0312451" y="1789976"/>
            <a:ext cx="1" cy="358221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1800408" y="1789977"/>
            <a:ext cx="2160241" cy="331509"/>
          </a:xfrm>
          <a:prstGeom prst="straightConnector1">
            <a:avLst/>
          </a:prstGeom>
          <a:ln w="28575" cmpd="sng">
            <a:solidFill>
              <a:srgbClr val="006666">
                <a:alpha val="60000"/>
              </a:srgb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13744624" y="6660232"/>
            <a:ext cx="914400" cy="914400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41522" y="7286644"/>
            <a:ext cx="1409011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дней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27604" y="8358214"/>
            <a:ext cx="1409011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календарных дней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9438" y="7643834"/>
            <a:ext cx="1409011" cy="42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календарных дней</a:t>
            </a:r>
          </a:p>
        </p:txBody>
      </p:sp>
      <p:sp>
        <p:nvSpPr>
          <p:cNvPr id="52" name="Овал 51"/>
          <p:cNvSpPr/>
          <p:nvPr/>
        </p:nvSpPr>
        <p:spPr>
          <a:xfrm>
            <a:off x="-2817216" y="3347864"/>
            <a:ext cx="2817216" cy="1224136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30145" y="6758528"/>
            <a:ext cx="9610623" cy="307777"/>
          </a:xfrm>
          <a:prstGeom prst="rect">
            <a:avLst/>
          </a:prstGeom>
          <a:ln w="28575">
            <a:solidFill>
              <a:srgbClr val="2A4B86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орган: министерство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(г. Иркутск,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Горького,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79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991600" y="184155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3856567" y="184155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 Box 132"/>
          <p:cNvSpPr txBox="1">
            <a:spLocks noChangeArrowheads="1"/>
          </p:cNvSpPr>
          <p:nvPr/>
        </p:nvSpPr>
        <p:spPr bwMode="auto">
          <a:xfrm>
            <a:off x="2207180" y="155513"/>
            <a:ext cx="10853827" cy="41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7" tIns="60953" rIns="121907" bIns="60953">
            <a:spAutoFit/>
          </a:bodyPr>
          <a:lstStyle/>
          <a:p>
            <a:pPr>
              <a:defRPr/>
            </a:pPr>
            <a:r>
              <a:rPr lang="ru-RU" altLang="ru-RU" sz="1867" b="1" dirty="0" smtClean="0">
                <a:cs typeface="Arial" charset="0"/>
              </a:rPr>
              <a:t>КАК ПОЛУЧИТЬ </a:t>
            </a:r>
            <a:r>
              <a:rPr lang="ru-RU" altLang="ru-RU" sz="1867" b="1" dirty="0" smtClean="0">
                <a:solidFill>
                  <a:schemeClr val="bg1"/>
                </a:solidFill>
                <a:cs typeface="Arial" charset="0"/>
              </a:rPr>
              <a:t>ЗАЙМ В ФОНДЕ РАЗВИТИЯ ПРОМЫШЛЕННОСТИ</a:t>
            </a:r>
            <a:endParaRPr lang="ru-RU" altLang="ru-RU" sz="1867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9534354" y="601290"/>
            <a:ext cx="6480719" cy="450781"/>
          </a:xfrm>
          <a:prstGeom prst="round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705787">
              <a:defRPr/>
            </a:pPr>
            <a:r>
              <a:rPr lang="ru-RU" altLang="ru-RU" sz="1867" b="1" dirty="0">
                <a:solidFill>
                  <a:schemeClr val="bg1"/>
                </a:solidFill>
                <a:cs typeface="Arial" charset="0"/>
              </a:rPr>
              <a:t>ФОНД  РАЗВИТИЯ ПРОМЫШЛЕННОСТИ РФ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9534353" y="4404349"/>
            <a:ext cx="6334965" cy="808933"/>
          </a:xfrm>
          <a:prstGeom prst="round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705787">
              <a:defRPr/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ВИДЫ ЭКОНОМИЧЕСКОЙ ДЕЯТЕЛЬНОСТИ, ПОДДЕРЖИВАЕМЫЕ ФОНДОМ ПРОМЫШЛЕННОСТИ РФ: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49188"/>
              </p:ext>
            </p:extLst>
          </p:nvPr>
        </p:nvGraphicFramePr>
        <p:xfrm>
          <a:off x="9534354" y="1102801"/>
          <a:ext cx="6408710" cy="316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7643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ПРОГРАММЫ ЗАЙМОВ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Сумма займа под 5% годовых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Срок займа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Собственные средства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12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Проекты развития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50 - 300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50%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1232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Проекты консорциумов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100 - 500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70%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485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Создание серийных производств </a:t>
                      </a:r>
                      <a:r>
                        <a:rPr lang="ru-RU" sz="1600" dirty="0" err="1" smtClean="0"/>
                        <a:t>станкоинструментальной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продукции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50 -500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30%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Лизинговые проекты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</a:t>
                      </a:r>
                      <a:r>
                        <a:rPr lang="ru-RU" sz="1600" baseline="0" dirty="0"/>
                        <a:t> - 250</a:t>
                      </a:r>
                      <a:endParaRPr lang="ru-RU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5 лет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ru-RU" sz="1600" dirty="0"/>
                        <a:t>75%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9640168" y="5292080"/>
            <a:ext cx="6229151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67"/>
              </a:lnSpc>
            </a:pPr>
            <a:r>
              <a:rPr lang="ru-RU" sz="1333" dirty="0"/>
              <a:t>Производство текстильных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пищевых продуктов в части промышленных биотехнологий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лекарственных средств и материалов, применяемых в медицинских целях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кожи и изделий из кожи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прочей неметаллической минеральной продукции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бумаги и бумажных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готовых металлических изделий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машин и оборудования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мебели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одежды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резиновых и пластмассовых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Обработка древесины и производство изделий из дерева и пробки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металлургическое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электрического оборудования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прочих транспортных средств и оборудования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химических веществ и химических продуктов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компьютеров, электронных и оптических изделий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автотранспортных средств, прицепов и полуприцепов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Производство прочих готовых изделий </a:t>
            </a:r>
          </a:p>
          <a:p>
            <a:pPr>
              <a:lnSpc>
                <a:spcPts val="1067"/>
              </a:lnSpc>
            </a:pPr>
            <a:r>
              <a:rPr lang="ru-RU" sz="1333" dirty="0"/>
              <a:t>Ремонт и монтаж машин и оборудования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7549" y="7764942"/>
            <a:ext cx="9320651" cy="1199546"/>
          </a:xfrm>
          <a:prstGeom prst="rect">
            <a:avLst/>
          </a:prstGeom>
        </p:spPr>
        <p:txBody>
          <a:bodyPr wrap="square" lIns="48000" tIns="48000" rIns="48000" bIns="48000">
            <a:spAutoFit/>
          </a:bodyPr>
          <a:lstStyle/>
          <a:p>
            <a:pPr marL="228594" indent="-228594">
              <a:buFontTx/>
              <a:buChar char="-"/>
            </a:pPr>
            <a:r>
              <a:rPr lang="ru-RU" sz="1733" dirty="0"/>
              <a:t>общая сумма займа </a:t>
            </a:r>
            <a:r>
              <a:rPr lang="ru-RU" sz="1733" b="1" dirty="0">
                <a:solidFill>
                  <a:srgbClr val="2F5291"/>
                </a:solidFill>
              </a:rPr>
              <a:t>от 20 до 100 млн. рублей</a:t>
            </a:r>
          </a:p>
          <a:p>
            <a:pPr marL="228594" indent="-228594">
              <a:buFontTx/>
              <a:buChar char="-"/>
            </a:pPr>
            <a:r>
              <a:rPr lang="ru-RU" sz="1733" dirty="0"/>
              <a:t>общий бюджет проекта – </a:t>
            </a:r>
            <a:r>
              <a:rPr lang="ru-RU" sz="1733" b="1" dirty="0">
                <a:solidFill>
                  <a:srgbClr val="2F5291"/>
                </a:solidFill>
              </a:rPr>
              <a:t>более 40 млн. рублей</a:t>
            </a:r>
          </a:p>
          <a:p>
            <a:pPr marL="228594" indent="-228594">
              <a:buFontTx/>
              <a:buChar char="-"/>
            </a:pPr>
            <a:r>
              <a:rPr lang="ru-RU" sz="1733" dirty="0"/>
              <a:t>соответствие общим требованиям Стандарта ФРП РФ по программе «Проекты развития»  </a:t>
            </a:r>
          </a:p>
          <a:p>
            <a:r>
              <a:rPr lang="ru-RU" sz="1733" b="1" dirty="0">
                <a:solidFill>
                  <a:srgbClr val="2F5291"/>
                </a:solidFill>
              </a:rPr>
              <a:t>    </a:t>
            </a:r>
          </a:p>
        </p:txBody>
      </p:sp>
      <p:sp>
        <p:nvSpPr>
          <p:cNvPr id="49" name="Скругленный прямоугольник 49"/>
          <p:cNvSpPr/>
          <p:nvPr/>
        </p:nvSpPr>
        <p:spPr bwMode="auto">
          <a:xfrm rot="10800000">
            <a:off x="607550" y="7308304"/>
            <a:ext cx="8441643" cy="320311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ТРЕБОВАНИЯ К ПРОЕКТАМ </a:t>
            </a:r>
          </a:p>
        </p:txBody>
      </p:sp>
      <p:pic>
        <p:nvPicPr>
          <p:cNvPr id="288770" name="Picture 2" descr="C:\Users\t.kakaulina\Desktop\desk\фрп\схема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9700" r="1964" b="18136"/>
          <a:stretch/>
        </p:blipFill>
        <p:spPr bwMode="auto">
          <a:xfrm>
            <a:off x="627010" y="2786050"/>
            <a:ext cx="8020093" cy="42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3412710" y="985210"/>
            <a:ext cx="2645073" cy="11577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Calibri" pitchFamily="34" charset="0"/>
              </a:rPr>
              <a:t>Некоммерческая организация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«Фонд развития промышленности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 Иркутской области»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95152" y="1052071"/>
            <a:ext cx="2467508" cy="68342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latin typeface="Calibri" pitchFamily="34" charset="0"/>
              </a:rPr>
              <a:t>Министерство экономического развития Иркутской области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962660" y="1217888"/>
            <a:ext cx="450050" cy="259839"/>
          </a:xfrm>
          <a:prstGeom prst="rightArrow">
            <a:avLst/>
          </a:prstGeom>
          <a:solidFill>
            <a:schemeClr val="accent4">
              <a:lumMod val="50000"/>
              <a:alpha val="57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8054" y="1735494"/>
            <a:ext cx="2464606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200" dirty="0"/>
              <a:t>от лица Иркутской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467087" y="1006095"/>
            <a:ext cx="2467508" cy="68342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АО «Корпорация развития Иркутской области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»</a:t>
            </a:r>
            <a:endParaRPr lang="ru-RU" altLang="ru-RU" sz="1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57783" y="1689518"/>
            <a:ext cx="2899556" cy="6267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200" dirty="0"/>
              <a:t>как организация, входящая в состав инфраструктуры поддержки деятельности в сфере промышленности</a:t>
            </a:r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6035039" y="1193897"/>
            <a:ext cx="432048" cy="281758"/>
          </a:xfrm>
          <a:prstGeom prst="rightArrow">
            <a:avLst/>
          </a:prstGeom>
          <a:solidFill>
            <a:schemeClr val="accent4">
              <a:lumMod val="50000"/>
              <a:alpha val="57000"/>
            </a:schemeClr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 rot="10800000">
            <a:off x="517893" y="615599"/>
            <a:ext cx="8439446" cy="281426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УЧРЕДИТЕЛИ ФОНДА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 rot="10800000">
            <a:off x="495150" y="2325368"/>
            <a:ext cx="8439444" cy="360041"/>
          </a:xfrm>
          <a:prstGeom prst="round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10800000" wrap="squar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СХЕМА РЕАЛИЗАЦИИ СОФИНАНСИРОВАНИЯ ПРОЕКТОВ СОВМЕСТНО ФОНДОМ РАЗВИТИЯ ПРОМЫШЛЕННОСТИ И РЕГИОНАЛЬНЫМ ФОНДОМ РАЗВИТИЯ ПРОМЫШЛЕННОСТИ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5790" y="8441268"/>
            <a:ext cx="6259283" cy="523220"/>
          </a:xfrm>
          <a:prstGeom prst="rect">
            <a:avLst/>
          </a:prstGeom>
          <a:noFill/>
          <a:ln w="28575">
            <a:solidFill>
              <a:srgbClr val="2F52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Фонда: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664025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Свердлова,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5.9, Тел. +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(3952) 255 – 811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8220" y="1325582"/>
            <a:ext cx="11344546" cy="801128"/>
          </a:xfrm>
        </p:spPr>
        <p:txBody>
          <a:bodyPr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800" dirty="0" err="1">
                <a:solidFill>
                  <a:srgbClr val="C00000"/>
                </a:solidFill>
              </a:rPr>
              <a:t>Займ</a:t>
            </a:r>
            <a:r>
              <a:rPr lang="ru-RU" sz="1800" dirty="0">
                <a:solidFill>
                  <a:srgbClr val="C00000"/>
                </a:solidFill>
              </a:rPr>
              <a:t> на 1 год </a:t>
            </a:r>
            <a:r>
              <a:rPr lang="ru-RU" sz="1800" b="1" dirty="0">
                <a:solidFill>
                  <a:srgbClr val="C00000"/>
                </a:solidFill>
              </a:rPr>
              <a:t>до 3 миллионов рублей под 10% годовых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800" dirty="0"/>
              <a:t>Обеспечение: залог оборудования, транспортного средства, недвижимости или под поручительство физического/юридического 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5521005" y="8643966"/>
            <a:ext cx="734995" cy="475886"/>
          </a:xfrm>
        </p:spPr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5" name="Параллелограмм 4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1136" y="1348317"/>
            <a:ext cx="3900717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УСЛОВИЯ МИКРОКРЕДИТОВАНИЯ: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36" y="2071670"/>
            <a:ext cx="3919211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8863" y="2000232"/>
            <a:ext cx="9991269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Соответствовать требованиям, установленным Федеральным законом от 24.07.2007 г. №209-ФЗ;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Быть зарегистрированным и осуществлять свою деятельность на территории Иркутской области;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Не иметь просроченной задолженности по начисленным налогам и сборам;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Иметь положительную кредитную историю.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7312" y="7261962"/>
            <a:ext cx="14845372" cy="1809492"/>
            <a:chOff x="149677" y="4892837"/>
            <a:chExt cx="14845372" cy="1809492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229503" y="5364088"/>
              <a:ext cx="2618577" cy="1310072"/>
              <a:chOff x="6229503" y="5364088"/>
              <a:chExt cx="2618577" cy="1310072"/>
            </a:xfrm>
          </p:grpSpPr>
          <p:sp>
            <p:nvSpPr>
              <p:cNvPr id="30" name="Прямоугольник 29"/>
              <p:cNvSpPr/>
              <p:nvPr/>
            </p:nvSpPr>
            <p:spPr>
              <a:xfrm flipH="1">
                <a:off x="6229503" y="5364088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12450" y="5724128"/>
                <a:ext cx="1935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Экспертный совет ФМК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687840" y="5364088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3 дня</a:t>
                </a: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12952536" y="5292080"/>
              <a:ext cx="2042513" cy="1397654"/>
              <a:chOff x="12952536" y="5292080"/>
              <a:chExt cx="2042513" cy="1397654"/>
            </a:xfrm>
          </p:grpSpPr>
          <p:sp>
            <p:nvSpPr>
              <p:cNvPr id="53" name="Прямоугольник 52"/>
              <p:cNvSpPr/>
              <p:nvPr/>
            </p:nvSpPr>
            <p:spPr>
              <a:xfrm flipH="1">
                <a:off x="12952536" y="5379662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3838506" y="5695958"/>
                <a:ext cx="11095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ВОЗВРАТ </a:t>
                </a:r>
              </a:p>
              <a:p>
                <a:pPr algn="ctr"/>
                <a:r>
                  <a:rPr lang="ru-RU" b="1" dirty="0"/>
                  <a:t>ЗАЙМА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3298160" y="5292080"/>
                <a:ext cx="7344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срок</a:t>
                </a:r>
              </a:p>
              <a:p>
                <a:r>
                  <a:rPr lang="ru-RU" sz="1600" b="1" dirty="0"/>
                  <a:t>займа</a:t>
                </a:r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10720288" y="5392257"/>
              <a:ext cx="2888906" cy="1310072"/>
              <a:chOff x="10720288" y="5392257"/>
              <a:chExt cx="2888906" cy="1310072"/>
            </a:xfrm>
          </p:grpSpPr>
          <p:sp>
            <p:nvSpPr>
              <p:cNvPr id="48" name="Пятиугольник 47"/>
              <p:cNvSpPr/>
              <p:nvPr/>
            </p:nvSpPr>
            <p:spPr>
              <a:xfrm>
                <a:off x="10720288" y="5392257"/>
                <a:ext cx="2888906" cy="1310072"/>
              </a:xfrm>
              <a:prstGeom prst="homePlate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TextBox 49"/>
              <p:cNvSpPr txBox="1"/>
              <p:nvPr/>
            </p:nvSpPr>
            <p:spPr>
              <a:xfrm>
                <a:off x="11520995" y="5585628"/>
                <a:ext cx="171957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ОТЧЕТ </a:t>
                </a:r>
              </a:p>
              <a:p>
                <a:pPr algn="ctr"/>
                <a:r>
                  <a:rPr lang="ru-RU" dirty="0"/>
                  <a:t>о целевом </a:t>
                </a:r>
              </a:p>
              <a:p>
                <a:pPr algn="ctr"/>
                <a:r>
                  <a:rPr lang="ru-RU" dirty="0"/>
                  <a:t>использовании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107005" y="5407539"/>
                <a:ext cx="765411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ru-RU" sz="1600" b="1" dirty="0"/>
                  <a:t>60 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ru-RU" sz="1600" b="1" dirty="0"/>
                  <a:t>дней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023544" y="5335531"/>
              <a:ext cx="2888906" cy="1338629"/>
              <a:chOff x="4023544" y="5335531"/>
              <a:chExt cx="2888906" cy="1338629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4023544" y="5364088"/>
                <a:ext cx="2888906" cy="1310072"/>
                <a:chOff x="4261" y="0"/>
                <a:chExt cx="4275615" cy="1310072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22" name="Пятиугольник 4"/>
                <p:cNvSpPr/>
                <p:nvPr/>
              </p:nvSpPr>
              <p:spPr>
                <a:xfrm>
                  <a:off x="4261" y="0"/>
                  <a:ext cx="3948097" cy="131007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6012" tIns="48006" rIns="24003" bIns="48006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b="1" kern="1200" dirty="0"/>
                    <a:t>           ПРОВЕРКА</a:t>
                  </a:r>
                  <a:br>
                    <a:rPr lang="ru-RU" sz="1800" b="1" kern="1200" dirty="0"/>
                  </a:br>
                  <a:r>
                    <a:rPr lang="ru-RU" sz="1800" b="1" kern="1200" dirty="0"/>
                    <a:t>         ФМК</a:t>
                  </a:r>
                  <a:endParaRPr lang="ru-RU" sz="1800" kern="1200" dirty="0"/>
                </a:p>
              </p:txBody>
            </p:sp>
            <p:sp>
              <p:nvSpPr>
                <p:cNvPr id="21" name="Пятиугольник 20"/>
                <p:cNvSpPr/>
                <p:nvPr/>
              </p:nvSpPr>
              <p:spPr>
                <a:xfrm>
                  <a:off x="4261" y="0"/>
                  <a:ext cx="4275615" cy="1310072"/>
                </a:xfrm>
                <a:prstGeom prst="homePlate">
                  <a:avLst/>
                </a:prstGeom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4527600" y="5335531"/>
                <a:ext cx="648072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3-10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дней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975107" y="5364088"/>
              <a:ext cx="2888906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6" name="Пятиугольник 15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ПАКЕТ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/>
                  <a:t>документов</a:t>
                </a:r>
                <a:endParaRPr lang="ru-RU" sz="1800" kern="120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149677" y="5364088"/>
              <a:ext cx="2513297" cy="1310072"/>
              <a:chOff x="149677" y="5364088"/>
              <a:chExt cx="2513297" cy="1310072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50276" y="5364088"/>
                <a:ext cx="2512698" cy="1310072"/>
                <a:chOff x="4261" y="0"/>
                <a:chExt cx="4275615" cy="1310072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</p:grpSpPr>
            <p:sp>
              <p:nvSpPr>
                <p:cNvPr id="9" name="Пятиугольник 8"/>
                <p:cNvSpPr/>
                <p:nvPr/>
              </p:nvSpPr>
              <p:spPr>
                <a:xfrm>
                  <a:off x="4261" y="0"/>
                  <a:ext cx="4275615" cy="1310072"/>
                </a:xfrm>
                <a:prstGeom prst="homePlate">
                  <a:avLst/>
                </a:prstGeom>
                <a:sp3d contourW="19050" prstMaterial="metal">
                  <a:bevelT w="88900" h="203200"/>
                  <a:bevelB w="165100" h="254000"/>
                </a:sp3d>
              </p:spPr>
              <p:style>
                <a:lnRef idx="0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" name="Пятиугольник 4"/>
                <p:cNvSpPr/>
                <p:nvPr/>
              </p:nvSpPr>
              <p:spPr>
                <a:xfrm>
                  <a:off x="4261" y="0"/>
                  <a:ext cx="3948097" cy="131007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6012" tIns="48006" rIns="24003" bIns="48006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b="1" kern="1200" dirty="0"/>
                    <a:t>СМСП </a:t>
                  </a:r>
                </a:p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800" kern="1200" dirty="0"/>
                    <a:t>сбор документов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49677" y="5404718"/>
                <a:ext cx="633507" cy="50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7-30 </a:t>
                </a:r>
              </a:p>
              <a:p>
                <a:pPr>
                  <a:lnSpc>
                    <a:spcPts val="1600"/>
                  </a:lnSpc>
                </a:pPr>
                <a:r>
                  <a:rPr lang="ru-RU" sz="1600" b="1" dirty="0"/>
                  <a:t>дней</a:t>
                </a:r>
                <a:endParaRPr lang="ru-RU" sz="1200" b="1" dirty="0"/>
              </a:p>
            </p:txBody>
          </p:sp>
        </p:grpSp>
        <p:cxnSp>
          <p:nvCxnSpPr>
            <p:cNvPr id="34" name="Прямая со стрелкой 33"/>
            <p:cNvCxnSpPr>
              <a:cxnSpLocks/>
            </p:cNvCxnSpPr>
            <p:nvPr/>
          </p:nvCxnSpPr>
          <p:spPr>
            <a:xfrm flipV="1">
              <a:off x="8272016" y="5244421"/>
              <a:ext cx="565258" cy="34004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8272016" y="6123222"/>
              <a:ext cx="624499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8880839" y="4974137"/>
              <a:ext cx="3777175" cy="26277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100" b="1" dirty="0">
                <a:solidFill>
                  <a:srgbClr val="2A4B86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80839" y="4892837"/>
              <a:ext cx="3471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Мотивированный отказ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8896515" y="5392257"/>
              <a:ext cx="2471845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Пятиугольник 44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Перечисление при наличии финансовой возможности</a:t>
                </a:r>
                <a:endParaRPr lang="ru-RU" sz="1800" kern="1200" dirty="0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351136" y="2839153"/>
            <a:ext cx="3905376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МИКРОЗАЙМ НЕЛЬЗЯ ИСПОЛЬЗОВАТЬ НА: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03637" y="2857488"/>
            <a:ext cx="308142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/>
              <a:t>Выплату заработной платы;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/>
              <a:t>Оплату налогов;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/>
              <a:t>Погашение кредитов.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136" y="683568"/>
            <a:ext cx="15717056" cy="5283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dirty="0"/>
              <a:t>Правила предоставления микрозаймов и перечень документов для СМСП размещены на сайте Фонда: </a:t>
            </a:r>
            <a:r>
              <a:rPr lang="en-US" dirty="0">
                <a:hlinkClick r:id="rId2"/>
              </a:rPr>
              <a:t>www.mfoirk.ru</a:t>
            </a:r>
            <a:r>
              <a:rPr lang="en-US" dirty="0"/>
              <a:t>.</a:t>
            </a:r>
          </a:p>
          <a:p>
            <a:pPr>
              <a:lnSpc>
                <a:spcPts val="1700"/>
              </a:lnSpc>
            </a:pPr>
            <a:r>
              <a:rPr lang="ru-RU" dirty="0"/>
              <a:t>Адрес: Иркутская область, г. Иркутск, бул. Гагарина, 40, офис 100. Тел.: 8(3952)34-33-29. </a:t>
            </a:r>
            <a:r>
              <a:rPr lang="en-US" dirty="0"/>
              <a:t>E-mail</a:t>
            </a:r>
            <a:r>
              <a:rPr lang="ru-RU" dirty="0"/>
              <a:t>:</a:t>
            </a:r>
            <a:r>
              <a:rPr lang="en-US" dirty="0"/>
              <a:t> k@mfoirk.ru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919486" y="6839206"/>
            <a:ext cx="7761242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Подать заявку можно в фонд или через МФЦ.</a:t>
            </a:r>
          </a:p>
        </p:txBody>
      </p:sp>
      <p:grpSp>
        <p:nvGrpSpPr>
          <p:cNvPr id="49" name="Группа 119"/>
          <p:cNvGrpSpPr/>
          <p:nvPr/>
        </p:nvGrpSpPr>
        <p:grpSpPr>
          <a:xfrm>
            <a:off x="14237794" y="1314656"/>
            <a:ext cx="1882739" cy="1490533"/>
            <a:chOff x="6521450" y="1238250"/>
            <a:chExt cx="1136495" cy="755650"/>
          </a:xfrm>
        </p:grpSpPr>
        <p:pic>
          <p:nvPicPr>
            <p:cNvPr id="61" name="Picture 4" descr="C:\Users\e.v.kuzmina\Desktop\price-22_ru_b9b2277272529c3af7.jpg"/>
            <p:cNvPicPr>
              <a:picLocks noChangeAspect="1" noChangeArrowheads="1"/>
            </p:cNvPicPr>
            <p:nvPr/>
          </p:nvPicPr>
          <p:blipFill>
            <a:blip r:embed="rId3" cstate="print"/>
            <a:srcRect l="20753"/>
            <a:stretch>
              <a:fillRect/>
            </a:stretch>
          </p:blipFill>
          <p:spPr bwMode="auto">
            <a:xfrm>
              <a:off x="6646307" y="1401213"/>
              <a:ext cx="313107" cy="417540"/>
            </a:xfrm>
            <a:prstGeom prst="rect">
              <a:avLst/>
            </a:prstGeom>
            <a:noFill/>
          </p:spPr>
        </p:pic>
        <p:sp>
          <p:nvSpPr>
            <p:cNvPr id="67" name="TextBox 66"/>
            <p:cNvSpPr txBox="1"/>
            <p:nvPr/>
          </p:nvSpPr>
          <p:spPr>
            <a:xfrm>
              <a:off x="6927174" y="1332063"/>
              <a:ext cx="547688" cy="1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chemeClr val="accent1">
                      <a:lumMod val="75000"/>
                    </a:schemeClr>
                  </a:solidFill>
                </a:rPr>
                <a:t>СМСП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553044" y="1453933"/>
              <a:ext cx="1104901" cy="40711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533" dirty="0"/>
                <a:t>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не более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250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работников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+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выручка до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 2 млрд.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6521450" y="1238250"/>
              <a:ext cx="1104900" cy="755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04" y="241261"/>
            <a:ext cx="10441160" cy="442307"/>
          </a:xfrm>
        </p:spPr>
        <p:txBody>
          <a:bodyPr/>
          <a:lstStyle/>
          <a:p>
            <a:pPr algn="ctr"/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ЗАЙМ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В ФОНДЕ МИКРОКРЕДИТОВАНИЯ ИРКУТСКОЙ ОБЛАСТИ 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4134" y="6978426"/>
            <a:ext cx="3929090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516476" y="3679204"/>
          <a:ext cx="11469704" cy="3137154"/>
        </p:xfrm>
        <a:graphic>
          <a:graphicData uri="http://schemas.openxmlformats.org/drawingml/2006/table">
            <a:tbl>
              <a:tblPr/>
              <a:tblGrid>
                <a:gridCol w="2106110"/>
                <a:gridCol w="2040568"/>
                <a:gridCol w="1718457"/>
                <a:gridCol w="2265966"/>
                <a:gridCol w="1810375"/>
                <a:gridCol w="1528228"/>
              </a:tblGrid>
              <a:tr h="2173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Сельское хозяйство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Производство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Сумма займа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Срок займа (мес.)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%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Сумма займа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Срок займа (мес.)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%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Экспресс-кредит Весенний (на покупку семян, удобрений, кормов, ГСМ)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Производственный (закупка сырья)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– 500 000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500 000– 1 500 000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  – 1 500 000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1 500 000 – 3 000 000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1 500 000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9-12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Время расти (увеличение поголовья, покупка с/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техники)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Инвестиционный (приобретение основных средств)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 – 300 000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 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1 000 000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Скорый (пополнение оборотных средств)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1 000 000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Образовательный (обучение работников)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Бизнес-недвижимость (приобретение коммерческой недвижимости)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500 000 – 1 000 000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100 000 – 300 000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3-6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1 000 000  – 2 000 000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300 000  – 500 000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7-12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2 000 000  – 3 000 000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41258" y="3692278"/>
            <a:ext cx="390537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 smtClean="0">
                <a:solidFill>
                  <a:schemeClr val="accent5">
                    <a:lumMod val="50000"/>
                  </a:schemeClr>
                </a:solidFill>
              </a:rPr>
              <a:t>КРЕДИТНЫЕ ПРОДУКТЫ:</a:t>
            </a:r>
            <a:endParaRPr lang="ru-RU" sz="1867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8027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1153" y="8549663"/>
            <a:ext cx="4639735" cy="486833"/>
          </a:xfrm>
        </p:spPr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26932" y="241262"/>
            <a:ext cx="15049318" cy="363587"/>
          </a:xfrm>
        </p:spPr>
        <p:txBody>
          <a:bodyPr/>
          <a:lstStyle/>
          <a:p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ПОРУЧИТЕЛЬСТВО ПО КРЕДИТУ В ГАРАНТИЙНОМ ФОНДЕ ИРКУТСКОЙ ОБЛАСТИ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2169" y="939996"/>
            <a:ext cx="100412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dirty="0"/>
              <a:t>Вознаграждение за поручительство зависит от типа обязательства и ВЭД СМСП. 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Размер одного поручительства Фонда - до 70% от суммы кредита, но </a:t>
            </a:r>
            <a:r>
              <a:rPr lang="en-US" dirty="0"/>
              <a:t>&lt; </a:t>
            </a:r>
            <a:r>
              <a:rPr lang="ru-RU" dirty="0"/>
              <a:t>42 млн. рублей.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Срок и сумма кредита – без ограничения.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128" y="971600"/>
            <a:ext cx="3960440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ПОРУЧИТЕЛЬСТВО ПО КРЕДИТНЫМ ДОГОВОРАМ: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9677" y="1842954"/>
            <a:ext cx="102170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dirty="0"/>
              <a:t>Вознаграждение за поручительство - от 0,55% до 1,65%, в зависимости от ср</a:t>
            </a:r>
            <a:r>
              <a:rPr lang="en-US" dirty="0"/>
              <a:t> </a:t>
            </a:r>
            <a:r>
              <a:rPr lang="ru-RU" dirty="0"/>
              <a:t>ока и от суммы. 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Размер одного поручительства Фонда - до 70% от банковской гарантии, но </a:t>
            </a:r>
            <a:r>
              <a:rPr lang="en-US" dirty="0"/>
              <a:t>&lt;</a:t>
            </a:r>
            <a:r>
              <a:rPr lang="ru-RU" dirty="0"/>
              <a:t>42 млн. рублей.</a:t>
            </a:r>
          </a:p>
          <a:p>
            <a:pPr algn="just">
              <a:lnSpc>
                <a:spcPts val="1800"/>
              </a:lnSpc>
            </a:pPr>
            <a:r>
              <a:rPr lang="ru-RU" dirty="0"/>
              <a:t>Сумма и срок банковской гарантии - без ограничения.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128" y="1888799"/>
            <a:ext cx="3960440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ПОРУЧИТЕЛЬСТВО ПО ДОГОВОРАМ БАНКОВСКОЙ ГАРАНТИИ:</a:t>
            </a:r>
          </a:p>
        </p:txBody>
      </p:sp>
      <p:grpSp>
        <p:nvGrpSpPr>
          <p:cNvPr id="13" name="Группа 119"/>
          <p:cNvGrpSpPr/>
          <p:nvPr/>
        </p:nvGrpSpPr>
        <p:grpSpPr>
          <a:xfrm>
            <a:off x="14237795" y="898508"/>
            <a:ext cx="1882739" cy="1490533"/>
            <a:chOff x="6521450" y="1238250"/>
            <a:chExt cx="1136495" cy="755650"/>
          </a:xfrm>
        </p:grpSpPr>
        <p:pic>
          <p:nvPicPr>
            <p:cNvPr id="14" name="Picture 4" descr="C:\Users\e.v.kuzmina\Desktop\price-22_ru_b9b2277272529c3af7.jpg"/>
            <p:cNvPicPr>
              <a:picLocks noChangeAspect="1" noChangeArrowheads="1"/>
            </p:cNvPicPr>
            <p:nvPr/>
          </p:nvPicPr>
          <p:blipFill>
            <a:blip r:embed="rId2" cstate="print"/>
            <a:srcRect l="20753"/>
            <a:stretch>
              <a:fillRect/>
            </a:stretch>
          </p:blipFill>
          <p:spPr bwMode="auto">
            <a:xfrm>
              <a:off x="6646307" y="1401213"/>
              <a:ext cx="313107" cy="41754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927174" y="1332063"/>
              <a:ext cx="547688" cy="107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chemeClr val="accent1">
                      <a:lumMod val="75000"/>
                    </a:schemeClr>
                  </a:solidFill>
                </a:rPr>
                <a:t>СМСП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53044" y="1453933"/>
              <a:ext cx="1104901" cy="40711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533" dirty="0"/>
                <a:t>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не более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250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работников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+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</a:t>
              </a:r>
              <a:r>
                <a:rPr lang="ru-RU" sz="1200" dirty="0">
                  <a:solidFill>
                    <a:schemeClr val="accent1">
                      <a:lumMod val="75000"/>
                    </a:schemeClr>
                  </a:solidFill>
                </a:rPr>
                <a:t>выручка до </a:t>
              </a:r>
            </a:p>
            <a:p>
              <a:pPr algn="ctr">
                <a:lnSpc>
                  <a:spcPts val="1100"/>
                </a:lnSpc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                2 млрд. руб.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21450" y="1238250"/>
              <a:ext cx="1104900" cy="755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33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9128" y="2824903"/>
            <a:ext cx="3960440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2802" y="2764249"/>
            <a:ext cx="10888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Субъект малого или среднего  предпринимательства, зарегистрированный в Иркутской области</a:t>
            </a:r>
          </a:p>
          <a:p>
            <a:pPr>
              <a:lnSpc>
                <a:spcPts val="1800"/>
              </a:lnSpc>
            </a:pPr>
            <a:r>
              <a:rPr lang="ru-RU" dirty="0"/>
              <a:t>Не имеющим просроченной задолженности по начисленным налогам, сборам и иным обязательным платежам перед бюджетами всех уровней, отсутствие процедуры несостоятельности.</a:t>
            </a:r>
          </a:p>
          <a:p>
            <a:pPr>
              <a:lnSpc>
                <a:spcPts val="1800"/>
              </a:lnSpc>
            </a:pPr>
            <a:r>
              <a:rPr lang="ru-RU" dirty="0"/>
              <a:t>Наличие  обеспечение кредита, банковской гарантии в размере не менее 30 %от суммы своих обязательств.</a:t>
            </a:r>
          </a:p>
        </p:txBody>
      </p:sp>
      <p:cxnSp>
        <p:nvCxnSpPr>
          <p:cNvPr id="21" name="Прямая со стрелкой 20"/>
          <p:cNvCxnSpPr>
            <a:cxnSpLocks/>
          </p:cNvCxnSpPr>
          <p:nvPr/>
        </p:nvCxnSpPr>
        <p:spPr>
          <a:xfrm flipV="1">
            <a:off x="14185454" y="2389041"/>
            <a:ext cx="518530" cy="573890"/>
          </a:xfrm>
          <a:prstGeom prst="straightConnector1">
            <a:avLst/>
          </a:prstGeom>
          <a:ln w="19050">
            <a:solidFill>
              <a:srgbClr val="006666">
                <a:alpha val="6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8946" y="4063957"/>
            <a:ext cx="3960622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СХЕМА РАБОТЫ ФОНДА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477911" y="4780508"/>
            <a:ext cx="14844773" cy="1809492"/>
            <a:chOff x="150276" y="4892837"/>
            <a:chExt cx="14844773" cy="180949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6229503" y="5364088"/>
              <a:ext cx="2618577" cy="1310072"/>
              <a:chOff x="6229503" y="5364088"/>
              <a:chExt cx="2618577" cy="1310072"/>
            </a:xfrm>
          </p:grpSpPr>
          <p:sp>
            <p:nvSpPr>
              <p:cNvPr id="76" name="Прямоугольник 75"/>
              <p:cNvSpPr/>
              <p:nvPr/>
            </p:nvSpPr>
            <p:spPr>
              <a:xfrm flipH="1">
                <a:off x="6229503" y="5364088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912450" y="5724128"/>
                <a:ext cx="1935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Проверка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12952536" y="5379662"/>
              <a:ext cx="2042513" cy="1310072"/>
              <a:chOff x="12952536" y="5379662"/>
              <a:chExt cx="2042513" cy="1310072"/>
            </a:xfrm>
          </p:grpSpPr>
          <p:sp>
            <p:nvSpPr>
              <p:cNvPr id="73" name="Прямоугольник 72"/>
              <p:cNvSpPr/>
              <p:nvPr/>
            </p:nvSpPr>
            <p:spPr>
              <a:xfrm flipH="1">
                <a:off x="12952536" y="5379662"/>
                <a:ext cx="2042513" cy="13100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ru-RU" sz="1100" b="1" dirty="0">
                  <a:solidFill>
                    <a:srgbClr val="2A4B86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866566" y="5695958"/>
                <a:ext cx="10534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Выдача </a:t>
                </a:r>
              </a:p>
              <a:p>
                <a:pPr algn="ctr"/>
                <a:r>
                  <a:rPr lang="ru-RU" b="1" dirty="0"/>
                  <a:t>кредита </a:t>
                </a:r>
              </a:p>
              <a:p>
                <a:pPr algn="ctr"/>
                <a:r>
                  <a:rPr lang="ru-RU" b="1" dirty="0"/>
                  <a:t>банком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0720288" y="5392257"/>
              <a:ext cx="2888906" cy="1310072"/>
              <a:chOff x="10720288" y="5392257"/>
              <a:chExt cx="2888906" cy="1310072"/>
            </a:xfrm>
          </p:grpSpPr>
          <p:sp>
            <p:nvSpPr>
              <p:cNvPr id="70" name="Пятиугольник 47"/>
              <p:cNvSpPr/>
              <p:nvPr/>
            </p:nvSpPr>
            <p:spPr>
              <a:xfrm>
                <a:off x="10720288" y="5392257"/>
                <a:ext cx="2888906" cy="1310072"/>
              </a:xfrm>
              <a:prstGeom prst="homePlate">
                <a:avLst/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TextBox 70"/>
              <p:cNvSpPr txBox="1"/>
              <p:nvPr/>
            </p:nvSpPr>
            <p:spPr>
              <a:xfrm>
                <a:off x="11472773" y="5695958"/>
                <a:ext cx="15151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/>
                  <a:t>Оформление</a:t>
                </a:r>
              </a:p>
              <a:p>
                <a:pPr algn="ctr"/>
                <a:r>
                  <a:rPr lang="ru-RU" b="1" dirty="0"/>
                  <a:t> гарантии</a:t>
                </a:r>
                <a:endParaRPr lang="ru-RU" dirty="0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023544" y="5364088"/>
              <a:ext cx="2888906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8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           Банковская проверка.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Заявка на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гарантию  в Фонд</a:t>
                </a:r>
                <a:endParaRPr lang="ru-RU" sz="1800" kern="1200" dirty="0"/>
              </a:p>
            </p:txBody>
          </p:sp>
          <p:sp>
            <p:nvSpPr>
              <p:cNvPr id="69" name="Пятиугольник 20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1" name="Группа 50"/>
            <p:cNvGrpSpPr/>
            <p:nvPr/>
          </p:nvGrpSpPr>
          <p:grpSpPr>
            <a:xfrm>
              <a:off x="1975107" y="5364088"/>
              <a:ext cx="2888906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4" name="Пятиугольник 15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Запрос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 на кредит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/>
                  <a:t> в банк -партнер</a:t>
                </a:r>
                <a:endParaRPr lang="ru-RU" sz="1800" kern="120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50276" y="5364088"/>
              <a:ext cx="2512698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2" name="Пятиугольник 8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Заемщик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/>
                  <a:t>сбор документов</a:t>
                </a:r>
              </a:p>
            </p:txBody>
          </p:sp>
        </p:grpSp>
        <p:cxnSp>
          <p:nvCxnSpPr>
            <p:cNvPr id="53" name="Прямая со стрелкой 52"/>
            <p:cNvCxnSpPr>
              <a:cxnSpLocks/>
            </p:cNvCxnSpPr>
            <p:nvPr/>
          </p:nvCxnSpPr>
          <p:spPr>
            <a:xfrm flipV="1">
              <a:off x="8272016" y="5244421"/>
              <a:ext cx="565258" cy="340047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8272016" y="6123222"/>
              <a:ext cx="624499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  <a:alpha val="6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880839" y="4892837"/>
              <a:ext cx="3471391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Мотивированный отказ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8896515" y="5392257"/>
              <a:ext cx="2471845" cy="1310072"/>
              <a:chOff x="4261" y="0"/>
              <a:chExt cx="4275615" cy="1310072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8" name="Пятиугольник 44"/>
              <p:cNvSpPr/>
              <p:nvPr/>
            </p:nvSpPr>
            <p:spPr>
              <a:xfrm>
                <a:off x="4261" y="0"/>
                <a:ext cx="4275615" cy="1310072"/>
              </a:xfrm>
              <a:prstGeom prst="homePlat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Пятиугольник 4"/>
              <p:cNvSpPr/>
              <p:nvPr/>
            </p:nvSpPr>
            <p:spPr>
              <a:xfrm>
                <a:off x="4261" y="0"/>
                <a:ext cx="3948097" cy="13100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48006" rIns="24003" bIns="4800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/>
                  <a:t>Согласие на предоставление гарантии</a:t>
                </a:r>
                <a:endParaRPr lang="ru-RU" sz="1800" kern="1200" dirty="0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4875263" y="4716016"/>
            <a:ext cx="2679303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Мотивированный отказ</a:t>
            </a:r>
          </a:p>
        </p:txBody>
      </p:sp>
      <p:cxnSp>
        <p:nvCxnSpPr>
          <p:cNvPr id="80" name="Прямая со стрелкой 79"/>
          <p:cNvCxnSpPr>
            <a:cxnSpLocks/>
          </p:cNvCxnSpPr>
          <p:nvPr/>
        </p:nvCxnSpPr>
        <p:spPr>
          <a:xfrm flipV="1">
            <a:off x="4310005" y="4880732"/>
            <a:ext cx="565258" cy="34004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587915" y="4031198"/>
            <a:ext cx="10973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/>
              <a:t>За подробной информацией обращаться в Гарантийный фонд Иркутской области: Иркутск, ул. Рабочая, 2а, оф. 501, +7 3952 25‑85-20, </a:t>
            </a:r>
            <a:r>
              <a:rPr lang="en-US" b="1" dirty="0"/>
              <a:t> </a:t>
            </a:r>
            <a:r>
              <a:rPr lang="ru-RU" b="1" dirty="0"/>
              <a:t>и/или в один из аккредитованных банков</a:t>
            </a:r>
          </a:p>
        </p:txBody>
      </p:sp>
      <p:pic>
        <p:nvPicPr>
          <p:cNvPr id="104" name="Picture 3" descr="banks005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61" y="7342637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интеза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31" y="7309288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banks2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59" y="7999064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banks39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81" y="797932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7" descr="banks4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95" y="7270132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banks4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36" y="7999064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9" descr="banks45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40" y="7287249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0" descr="banks 0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88" y="7979326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" descr="banks 18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151" y="7999064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banks 20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26" y="7287249"/>
            <a:ext cx="110466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3" descr="banks 21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56" y="8016001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4" descr="PSB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48" y="7984237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5" descr="akb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18" y="797932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6" descr="anb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753" y="8021791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7" descr="atb1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623" y="802845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8" descr="baikalinvest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96" y="7239038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9" descr="lb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66" y="7270132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0" descr="kb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17" y="7287249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1" descr="dvb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233" y="723754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2" descr="bkb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362" y="7237546"/>
            <a:ext cx="11293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254843" y="6860196"/>
            <a:ext cx="3960622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БАНКИ ПАРТНЕРЫ:</a:t>
            </a:r>
          </a:p>
        </p:txBody>
      </p:sp>
    </p:spTree>
    <p:extLst>
      <p:ext uri="{BB962C8B-B14F-4D97-AF65-F5344CB8AC3E}">
        <p14:creationId xmlns:p14="http://schemas.microsoft.com/office/powerpoint/2010/main" val="942598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26932" y="241262"/>
            <a:ext cx="15049318" cy="363587"/>
          </a:xfrm>
        </p:spPr>
        <p:txBody>
          <a:bodyPr/>
          <a:lstStyle/>
          <a:p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ФИНАНСОВУЮ ПОДДЕРЖКУ В КОРПОРАЦИИ СМСП 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1945" y="2797161"/>
            <a:ext cx="1052858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dirty="0"/>
              <a:t>В организации работает </a:t>
            </a:r>
            <a:r>
              <a:rPr lang="en-US" b="1" dirty="0"/>
              <a:t>&lt; 250 </a:t>
            </a:r>
            <a:r>
              <a:rPr lang="ru-RU" b="1" dirty="0"/>
              <a:t>чел., выручка составляет </a:t>
            </a:r>
            <a:r>
              <a:rPr lang="en-US" b="1" dirty="0"/>
              <a:t>&lt;2 </a:t>
            </a:r>
            <a:r>
              <a:rPr lang="ru-RU" b="1" dirty="0"/>
              <a:t>млрд. руб.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Любые виды предпринимательской деятельности, кроме игорного бизнеса, производство подакцизных товаров, добыча полезных, кредитование, страхование, финансовые операции и пр.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Регистрация бизнеса на территории Российской Федерации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Отсутствие отрицательной кредитной истории по кредитам с гарантией Корпорации, просроченной задолженности по налогам, сборам, не применяются процедуры несостоятельности (банкротства)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36" y="2797161"/>
            <a:ext cx="518457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136" y="755576"/>
            <a:ext cx="518457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ПРЕДОСТАВЛЕНИЕ ГАРАНТИЙ: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60518" y="755576"/>
            <a:ext cx="1031635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dirty="0"/>
              <a:t>до 15 лет в зависимости от условий конкретного продукта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вознаграждение за гарантию </a:t>
            </a:r>
            <a:r>
              <a:rPr lang="ru-RU" dirty="0">
                <a:solidFill>
                  <a:srgbClr val="C00000"/>
                </a:solidFill>
              </a:rPr>
              <a:t>0,75% </a:t>
            </a:r>
            <a:r>
              <a:rPr lang="ru-RU" dirty="0"/>
              <a:t>годовых от суммы гарантии за весь срок действия гарантии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порядок уплаты вознаграждения: </a:t>
            </a:r>
            <a:r>
              <a:rPr lang="ru-RU" dirty="0"/>
              <a:t>единовременно / ежегодно / 1 раз в полгода / ежеквартально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сумма гарантии: </a:t>
            </a:r>
            <a:r>
              <a:rPr lang="ru-RU" dirty="0">
                <a:solidFill>
                  <a:srgbClr val="C00000"/>
                </a:solidFill>
              </a:rPr>
              <a:t>до 50% от суммы кредита </a:t>
            </a:r>
            <a:r>
              <a:rPr lang="ru-RU" dirty="0"/>
              <a:t>/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до </a:t>
            </a:r>
            <a:r>
              <a:rPr lang="ru-RU" dirty="0">
                <a:solidFill>
                  <a:srgbClr val="C00000"/>
                </a:solidFill>
              </a:rPr>
              <a:t>70% </a:t>
            </a:r>
            <a:r>
              <a:rPr lang="ru-RU" dirty="0"/>
              <a:t>в рамках продуктов для участников государственных и муниципальных закупок и в рамках продукта «</a:t>
            </a:r>
            <a:r>
              <a:rPr lang="ru-RU" dirty="0" err="1"/>
              <a:t>Согарантия</a:t>
            </a:r>
            <a:r>
              <a:rPr lang="ru-RU" dirty="0"/>
              <a:t>»/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до </a:t>
            </a:r>
            <a:r>
              <a:rPr lang="ru-RU" dirty="0">
                <a:solidFill>
                  <a:srgbClr val="C00000"/>
                </a:solidFill>
              </a:rPr>
              <a:t>75% </a:t>
            </a:r>
            <a:r>
              <a:rPr lang="ru-RU" dirty="0"/>
              <a:t>в рамках продукта «</a:t>
            </a:r>
            <a:r>
              <a:rPr lang="ru-RU" dirty="0" err="1"/>
              <a:t>Согарантия</a:t>
            </a:r>
            <a:r>
              <a:rPr lang="ru-RU" dirty="0"/>
              <a:t> для Дальнего Востока и моногородов»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Обеспечение не требуется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240" t="37872" r="15688" b="19039"/>
          <a:stretch/>
        </p:blipFill>
        <p:spPr>
          <a:xfrm>
            <a:off x="5660518" y="5412855"/>
            <a:ext cx="10316354" cy="37465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1135" y="4677693"/>
            <a:ext cx="5184576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ТЕХНОЛОГИЯ ПРЕДОСТАВЛЕНИЯ ГАРАНТИЙ –СТАНДАРТНАЯ ПРОЦЕДУРА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6" y="6263706"/>
            <a:ext cx="676275" cy="6762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95" y="7120558"/>
            <a:ext cx="841864" cy="8418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0" y="6263704"/>
            <a:ext cx="841865" cy="8418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26" y="6263704"/>
            <a:ext cx="676275" cy="6762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99" y="6263703"/>
            <a:ext cx="676275" cy="6762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7286148"/>
            <a:ext cx="676275" cy="6762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56" y="7217962"/>
            <a:ext cx="676275" cy="6762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94" y="7286147"/>
            <a:ext cx="676275" cy="6762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38" y="7286147"/>
            <a:ext cx="676275" cy="6762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7" y="6263702"/>
            <a:ext cx="676275" cy="6762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2393" y="5787068"/>
            <a:ext cx="2732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</a:rPr>
              <a:t>АККРЕДИТОВАННЫЕ БАНКИ: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39397" y="4677693"/>
            <a:ext cx="1023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подробной информацией обращаться в Гарантийный фонд Иркутской области: Иркутск, ул. Рабочая, 2а, оф. 501, +7 3952 25‑85-20, </a:t>
            </a:r>
            <a:r>
              <a:rPr lang="en-US" dirty="0"/>
              <a:t> </a:t>
            </a:r>
            <a:r>
              <a:rPr lang="ru-RU" dirty="0"/>
              <a:t>и/или в один из аккредитованных банков</a:t>
            </a:r>
          </a:p>
        </p:txBody>
      </p:sp>
    </p:spTree>
    <p:extLst>
      <p:ext uri="{BB962C8B-B14F-4D97-AF65-F5344CB8AC3E}">
        <p14:creationId xmlns:p14="http://schemas.microsoft.com/office/powerpoint/2010/main" val="138331497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581" t="26553" r="14579" b="9641"/>
          <a:stretch/>
        </p:blipFill>
        <p:spPr>
          <a:xfrm>
            <a:off x="5562578" y="4476550"/>
            <a:ext cx="10267948" cy="46674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80691" y="212730"/>
            <a:ext cx="13024544" cy="388676"/>
            <a:chOff x="3231456" y="194025"/>
            <a:chExt cx="13024544" cy="388676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87594" y="251520"/>
            <a:ext cx="15049318" cy="363587"/>
          </a:xfrm>
        </p:spPr>
        <p:txBody>
          <a:bodyPr/>
          <a:lstStyle/>
          <a:p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ПОЛУЧИТЬ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ФИНАНСОВУЮ ПОДДЕРЖКУ В КОРПОРАЦИИ СМСП 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4178" y="1780347"/>
            <a:ext cx="10528589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dirty="0"/>
              <a:t>В организации работает </a:t>
            </a:r>
            <a:r>
              <a:rPr lang="en-US" b="1" dirty="0"/>
              <a:t>&lt; 250 </a:t>
            </a:r>
            <a:r>
              <a:rPr lang="ru-RU" b="1" dirty="0"/>
              <a:t>чел., выручка составляет </a:t>
            </a:r>
            <a:r>
              <a:rPr lang="en-US" b="1" dirty="0"/>
              <a:t>&lt;2 </a:t>
            </a:r>
            <a:r>
              <a:rPr lang="ru-RU" b="1" dirty="0"/>
              <a:t>млрд. руб.</a:t>
            </a:r>
          </a:p>
          <a:p>
            <a:pPr algn="just">
              <a:lnSpc>
                <a:spcPts val="1900"/>
              </a:lnSpc>
            </a:pPr>
            <a:r>
              <a:rPr lang="ru-RU" b="1" u="sng" dirty="0"/>
              <a:t>Проекты приоритетных отраслей</a:t>
            </a:r>
            <a:r>
              <a:rPr lang="ru-RU" dirty="0"/>
              <a:t>: сельское хозяйство/ предоставление услуг в этой области, обрабатывающее производство, в </a:t>
            </a:r>
            <a:r>
              <a:rPr lang="ru-RU" dirty="0" err="1"/>
              <a:t>т.ч</a:t>
            </a:r>
            <a:r>
              <a:rPr lang="ru-RU" dirty="0"/>
              <a:t>. производство пищевых продуктов, первичная и последующая переработка с/х продуктов, производство и распределение электроэнергии, газа и воды, строительство, транспорт и связь, внутренний туризм, высокотехнологичные проекты, деятельность в области здравоохранения, 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</a:r>
          </a:p>
          <a:p>
            <a:pPr algn="just">
              <a:lnSpc>
                <a:spcPts val="1900"/>
              </a:lnSpc>
            </a:pPr>
            <a:r>
              <a:rPr lang="ru-RU" b="1" dirty="0"/>
              <a:t>Регистрация бизнеса на территории Российской Федерации</a:t>
            </a:r>
          </a:p>
          <a:p>
            <a:pPr algn="just">
              <a:lnSpc>
                <a:spcPts val="1900"/>
              </a:lnSpc>
            </a:pPr>
            <a:r>
              <a:rPr lang="ru-RU" dirty="0"/>
              <a:t>Отсутствие отрицательной кредитной истории по кредитам с гарантией Корпорации, просроченной задолженности по налогам, сборам, не применяются процедуры несостоятельности (банкротства)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736" y="1867290"/>
            <a:ext cx="4968552" cy="3782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ОСНОВНЫЕ КРИТЕРИИ И ТРЕБОВАНИЯ: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136" y="755576"/>
            <a:ext cx="4968552" cy="3782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ПРЕДОСТАВЛЕНИЕ ЗАЙМА: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35712" y="781393"/>
            <a:ext cx="1031635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от 10 </a:t>
            </a:r>
            <a:r>
              <a:rPr lang="ru-RU" dirty="0"/>
              <a:t>млн рублей  </a:t>
            </a:r>
            <a:r>
              <a:rPr lang="ru-RU" dirty="0">
                <a:solidFill>
                  <a:srgbClr val="C00000"/>
                </a:solidFill>
              </a:rPr>
              <a:t>до 1 млрд </a:t>
            </a:r>
            <a:r>
              <a:rPr lang="ru-RU" dirty="0"/>
              <a:t>рублей (общий кредитный лимит на заемщика - до</a:t>
            </a:r>
            <a:r>
              <a:rPr lang="ru-RU" dirty="0">
                <a:solidFill>
                  <a:srgbClr val="C00000"/>
                </a:solidFill>
              </a:rPr>
              <a:t> 4 </a:t>
            </a:r>
            <a:r>
              <a:rPr lang="ru-RU" dirty="0"/>
              <a:t>млрд рублей)</a:t>
            </a:r>
          </a:p>
          <a:p>
            <a:pPr marL="285750" indent="-285750" algn="just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10,6% </a:t>
            </a:r>
            <a:r>
              <a:rPr lang="ru-RU" dirty="0"/>
              <a:t>для малого бизнеса,</a:t>
            </a:r>
            <a:r>
              <a:rPr lang="ru-RU" dirty="0">
                <a:solidFill>
                  <a:srgbClr val="C00000"/>
                </a:solidFill>
              </a:rPr>
              <a:t> 9,6%</a:t>
            </a:r>
            <a:r>
              <a:rPr lang="ru-RU" dirty="0"/>
              <a:t> - среднего бизнеса или для лизинговых компаний</a:t>
            </a:r>
          </a:p>
          <a:p>
            <a:pPr marL="285750" indent="-285750" algn="just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ru-RU" dirty="0"/>
              <a:t>Срок фондирования с пониженной процентной ставкой - до 3 лет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136" y="4553801"/>
            <a:ext cx="4968552" cy="3782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ТЕХНОЛОГИЯ ПРЕДОСТАВЛЕНИЯ ЗАЙМА: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123" y="5111517"/>
            <a:ext cx="5184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/>
              <a:t>За подробной информацией обращаться в один из аккредитованных банков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6" y="6263706"/>
            <a:ext cx="676275" cy="6762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95" y="7120558"/>
            <a:ext cx="841864" cy="8418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0" y="6263704"/>
            <a:ext cx="841865" cy="84186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26" y="6263704"/>
            <a:ext cx="676275" cy="6762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99" y="6263703"/>
            <a:ext cx="676275" cy="676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7286148"/>
            <a:ext cx="676275" cy="676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56" y="7217962"/>
            <a:ext cx="676275" cy="6762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94" y="7286147"/>
            <a:ext cx="676275" cy="6762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38" y="7286147"/>
            <a:ext cx="676275" cy="6762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7" y="6263702"/>
            <a:ext cx="676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31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484398" y="212730"/>
            <a:ext cx="13720837" cy="388676"/>
            <a:chOff x="3231456" y="194025"/>
            <a:chExt cx="13024544" cy="388676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3231456" y="194025"/>
              <a:ext cx="6289559" cy="385233"/>
            </a:xfrm>
            <a:prstGeom prst="parallelogram">
              <a:avLst/>
            </a:prstGeom>
            <a:solidFill>
              <a:srgbClr val="3C83D8">
                <a:alpha val="682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9414744" y="197468"/>
              <a:ext cx="6841256" cy="385233"/>
            </a:xfrm>
            <a:prstGeom prst="parallelogram">
              <a:avLst/>
            </a:prstGeom>
            <a:solidFill>
              <a:schemeClr val="accent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6944" y="214282"/>
            <a:ext cx="16129438" cy="363588"/>
          </a:xfrm>
        </p:spPr>
        <p:txBody>
          <a:bodyPr/>
          <a:lstStyle/>
          <a:p>
            <a:pPr algn="ctr"/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r>
              <a:rPr lang="ru-RU" sz="2130" b="1" dirty="0">
                <a:latin typeface="+mn-lt"/>
              </a:rPr>
              <a:t>КАК </a:t>
            </a:r>
            <a:r>
              <a:rPr lang="ru-RU" sz="2130" b="1" dirty="0" smtClean="0">
                <a:latin typeface="+mn-lt"/>
              </a:rPr>
              <a:t>ПОЛУЧИТЬ  </a:t>
            </a:r>
            <a:r>
              <a:rPr lang="ru-RU" sz="2130" b="1" dirty="0">
                <a:solidFill>
                  <a:schemeClr val="bg1"/>
                </a:solidFill>
                <a:latin typeface="+mn-lt"/>
              </a:rPr>
              <a:t>ЗЕМЕЛЬНЫЙ УЧАСТОК В АРЕНДУ БЕЗ ТОРГОВ ДЛЯ РЕАЛИЗАЦИИ МАСШТАБНЫХ ИНВЕСТИЦИОННЫХ ПРОЕКТОВ</a:t>
            </a:r>
            <a:r>
              <a:rPr lang="ru-RU" sz="2130" b="1" dirty="0">
                <a:latin typeface="+mn-lt"/>
              </a:rPr>
              <a:t/>
            </a:r>
            <a:br>
              <a:rPr lang="ru-RU" sz="2130" b="1" dirty="0">
                <a:latin typeface="+mn-lt"/>
              </a:rPr>
            </a:br>
            <a:endParaRPr lang="ru-RU" sz="213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20" y="807968"/>
            <a:ext cx="5172334" cy="88371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КАКИЕ ПРОЕКТЫ ЯВЛЯЮТСЯ МАСШТАБНЫМИ ИНВЕСТИЦИОННЫМИЙ ПРОЕКТАМИ: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66806" y="776181"/>
            <a:ext cx="10453728" cy="194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Цель проекта - производство товаров по ВЭД «</a:t>
            </a:r>
            <a:r>
              <a:rPr lang="ru-RU" dirty="0">
                <a:solidFill>
                  <a:srgbClr val="C00000"/>
                </a:solidFill>
              </a:rPr>
              <a:t>Обрабатывающие производства</a:t>
            </a:r>
            <a:r>
              <a:rPr lang="ru-RU" dirty="0"/>
              <a:t>»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Капитальные вложения ОФ </a:t>
            </a:r>
            <a:r>
              <a:rPr lang="en-US" dirty="0"/>
              <a:t>&gt;</a:t>
            </a:r>
            <a:r>
              <a:rPr lang="ru-RU" dirty="0">
                <a:solidFill>
                  <a:srgbClr val="C00000"/>
                </a:solidFill>
              </a:rPr>
              <a:t>2 млрд. руб.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Налоговые поступления в консолидированный бюджет области </a:t>
            </a:r>
            <a:r>
              <a:rPr lang="en-US" dirty="0"/>
              <a:t>&gt;</a:t>
            </a:r>
            <a:r>
              <a:rPr lang="ru-RU" dirty="0">
                <a:solidFill>
                  <a:srgbClr val="C00000"/>
                </a:solidFill>
              </a:rPr>
              <a:t>1 млрд. руб</a:t>
            </a:r>
            <a:r>
              <a:rPr lang="ru-RU" dirty="0"/>
              <a:t>., при включении в реестр РИП</a:t>
            </a:r>
            <a:r>
              <a:rPr lang="en-US" dirty="0"/>
              <a:t> &gt; </a:t>
            </a:r>
            <a:r>
              <a:rPr lang="ru-RU" dirty="0"/>
              <a:t>50 млн. руб., количество рабочих мест </a:t>
            </a:r>
            <a:r>
              <a:rPr lang="en-US" dirty="0"/>
              <a:t>&gt;</a:t>
            </a:r>
            <a:r>
              <a:rPr lang="ru-RU" dirty="0">
                <a:solidFill>
                  <a:srgbClr val="C00000"/>
                </a:solidFill>
              </a:rPr>
              <a:t>50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Имеется документальное </a:t>
            </a:r>
            <a:r>
              <a:rPr lang="ru-RU" dirty="0">
                <a:solidFill>
                  <a:srgbClr val="C00000"/>
                </a:solidFill>
              </a:rPr>
              <a:t>подтверждение</a:t>
            </a:r>
            <a:r>
              <a:rPr lang="ru-RU" dirty="0"/>
              <a:t> со стороны инвестора (соинвесторов) проекта и (или) кредитных организаций </a:t>
            </a:r>
            <a:r>
              <a:rPr lang="ru-RU" dirty="0">
                <a:solidFill>
                  <a:srgbClr val="C00000"/>
                </a:solidFill>
              </a:rPr>
              <a:t>о финансировании проекта</a:t>
            </a:r>
            <a:r>
              <a:rPr lang="ru-RU" dirty="0"/>
              <a:t>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По проекту заключен </a:t>
            </a:r>
            <a:r>
              <a:rPr lang="ru-RU" dirty="0">
                <a:solidFill>
                  <a:srgbClr val="C00000"/>
                </a:solidFill>
              </a:rPr>
              <a:t>СПЕЦИАЛЬНЫЙ ИНВЕСТИЦИОННЫЙ КОНТРАКТ</a:t>
            </a:r>
            <a:r>
              <a:rPr lang="ru-RU" dirty="0"/>
              <a:t> с Иркутской областью или Российской Федерацией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20" y="2779764"/>
            <a:ext cx="5172334" cy="57779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УПОЛНОМОЧЕННЫЙ ОРГАН НА ПРОВЕРКУ СООТВЕТСТВИЯ ПРОЕКТА КРИТЕРИЯ: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1176" y="2926779"/>
            <a:ext cx="6421280" cy="28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/>
              <a:t> Министерство экономического развития Иркутской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87" y="4472184"/>
            <a:ext cx="5147072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ЗАЯВЛЕНИЕ НА СООТВЕТСТВИЕ ПРОЕКТА КРИТЕРИЯМ: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286" y="5274377"/>
            <a:ext cx="15859332" cy="81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- </a:t>
            </a:r>
            <a:r>
              <a:rPr lang="ru-RU" sz="1600" dirty="0" smtClean="0"/>
              <a:t>заявление, паспорт инвестиционного проекта, копии учредительных документов, бизнес-план инвестиционного проекта , документальное подтверждение со стороны инвестора инвестиционного проекта и (или) кредитных организаций о готовности предоставить финансирование проекта, выписку из ЕГРЮЛ, справку Федерального арбитражного суда Российской Федерации о наличии или отсутствии производства по делу о банкротстве,  справки Пенсионного фонда Российской Федерации, Фонда социального страхования Российской Федерации об отсутствии задолженности по страховым взносам, справку о состоянии расчетов по налогам и сборам в бюджеты всех уровней.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71320" y="4468584"/>
            <a:ext cx="10286298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867" b="1" dirty="0"/>
              <a:t>В министерство экономического развития Кузьминой Екатерине Вячеславовне, заместителю начальника отдела пространственного развития в управление государственного регулирования экономики (25-64-35,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7) НАПРАВИТЬ: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820" y="6143636"/>
            <a:ext cx="514353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120" y="3583861"/>
            <a:ext cx="5172334" cy="57779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ПОДБОР ЗЕМЕЛЬНОГО УЧАСТКА: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70328" y="3559726"/>
            <a:ext cx="1043225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/>
              <a:t>Самостоятельно или при участии</a:t>
            </a:r>
          </a:p>
          <a:p>
            <a:pPr>
              <a:lnSpc>
                <a:spcPts val="1400"/>
              </a:lnSpc>
            </a:pPr>
            <a:r>
              <a:rPr lang="ru-RU" b="1" dirty="0"/>
              <a:t>министерства имущественных отношений Иркутской области и/или орган местного самоуправления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70546" y="3916916"/>
            <a:ext cx="1021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Земельный участок должен находиться в государственной или муниципальной собственности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69820" y="7119165"/>
          <a:ext cx="13690828" cy="159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Прямоугольник: скругленные углы 56"/>
          <p:cNvSpPr/>
          <p:nvPr/>
        </p:nvSpPr>
        <p:spPr>
          <a:xfrm>
            <a:off x="6913554" y="7072330"/>
            <a:ext cx="1130006" cy="502195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2A4B86"/>
                </a:solidFill>
              </a:rPr>
              <a:t>10 </a:t>
            </a:r>
            <a:r>
              <a:rPr lang="ru-RU" sz="1400" b="1" dirty="0">
                <a:solidFill>
                  <a:srgbClr val="2A4B86"/>
                </a:solidFill>
              </a:rPr>
              <a:t>рабочих дней</a:t>
            </a:r>
          </a:p>
        </p:txBody>
      </p:sp>
      <p:sp>
        <p:nvSpPr>
          <p:cNvPr id="25" name="Прямоугольник: скругленные углы 56"/>
          <p:cNvSpPr/>
          <p:nvPr/>
        </p:nvSpPr>
        <p:spPr>
          <a:xfrm>
            <a:off x="10141266" y="7116030"/>
            <a:ext cx="1130006" cy="502195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2A4B86"/>
                </a:solidFill>
              </a:rPr>
              <a:t>10 </a:t>
            </a:r>
            <a:r>
              <a:rPr lang="ru-RU" sz="1400" b="1" dirty="0">
                <a:solidFill>
                  <a:srgbClr val="2A4B86"/>
                </a:solidFill>
              </a:rPr>
              <a:t>рабочих дней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485454" y="6643702"/>
            <a:ext cx="2500330" cy="285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100" b="1" dirty="0" smtClean="0"/>
              <a:t>МОТИВИРОВАННЫЙ ОТКАЗ</a:t>
            </a:r>
            <a:endParaRPr lang="ru-RU" sz="1100" b="1" dirty="0"/>
          </a:p>
        </p:txBody>
      </p:sp>
      <p:cxnSp>
        <p:nvCxnSpPr>
          <p:cNvPr id="30" name="Прямая со стрелкой 29"/>
          <p:cNvCxnSpPr>
            <a:cxnSpLocks/>
          </p:cNvCxnSpPr>
          <p:nvPr/>
        </p:nvCxnSpPr>
        <p:spPr>
          <a:xfrm flipV="1">
            <a:off x="9913950" y="6786578"/>
            <a:ext cx="565258" cy="34004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270744" y="6643702"/>
            <a:ext cx="2500330" cy="2857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100" b="1" dirty="0" smtClean="0"/>
              <a:t>МОТИВИРОВАННЫЙ ОТКАЗ</a:t>
            </a:r>
            <a:endParaRPr lang="ru-RU" sz="1100" b="1" dirty="0"/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V="1">
            <a:off x="6699240" y="6786578"/>
            <a:ext cx="565258" cy="34004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  <a:alpha val="6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56"/>
          <p:cNvSpPr/>
          <p:nvPr/>
        </p:nvSpPr>
        <p:spPr>
          <a:xfrm>
            <a:off x="3841720" y="7072330"/>
            <a:ext cx="1130006" cy="502195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2A4B86"/>
                </a:solidFill>
              </a:rPr>
              <a:t>5 </a:t>
            </a:r>
            <a:r>
              <a:rPr lang="ru-RU" sz="1400" b="1" dirty="0">
                <a:solidFill>
                  <a:srgbClr val="2A4B86"/>
                </a:solidFill>
              </a:rPr>
              <a:t>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216055689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2223641" y="1924401"/>
            <a:ext cx="9360743" cy="7328119"/>
            <a:chOff x="-25400" y="454025"/>
            <a:chExt cx="7239000" cy="5924550"/>
          </a:xfrm>
        </p:grpSpPr>
        <p:pic>
          <p:nvPicPr>
            <p:cNvPr id="56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454025"/>
              <a:ext cx="5534025" cy="592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2181225"/>
              <a:ext cx="170497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781300"/>
              <a:ext cx="2000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88" y="5216525"/>
              <a:ext cx="46037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525" y="4437063"/>
              <a:ext cx="146050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5148263"/>
              <a:ext cx="80962" cy="1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71" y="6218168"/>
            <a:ext cx="6466433" cy="303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13493749" y="0"/>
            <a:ext cx="2762251" cy="9144000"/>
            <a:chOff x="7194889" y="0"/>
            <a:chExt cx="1949111" cy="6858000"/>
          </a:xfrm>
        </p:grpSpPr>
        <p:sp>
          <p:nvSpPr>
            <p:cNvPr id="17" name="Равнобедренный треугольник 16"/>
            <p:cNvSpPr/>
            <p:nvPr/>
          </p:nvSpPr>
          <p:spPr>
            <a:xfrm flipV="1">
              <a:off x="7664244" y="0"/>
              <a:ext cx="1452872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23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flipV="1">
              <a:off x="8175045" y="0"/>
              <a:ext cx="968955" cy="6858000"/>
            </a:xfrm>
            <a:prstGeom prst="triangle">
              <a:avLst>
                <a:gd name="adj" fmla="val 100000"/>
              </a:avLst>
            </a:prstGeom>
            <a:solidFill>
              <a:srgbClr val="666699">
                <a:alpha val="57647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7753858" y="3549650"/>
              <a:ext cx="1375579" cy="330835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8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flipV="1">
              <a:off x="8336351" y="0"/>
              <a:ext cx="780765" cy="4702175"/>
            </a:xfrm>
            <a:prstGeom prst="triangle">
              <a:avLst>
                <a:gd name="adj" fmla="val 26849"/>
              </a:avLst>
            </a:prstGeom>
            <a:solidFill>
              <a:schemeClr val="accent1">
                <a:lumMod val="50000"/>
                <a:alpha val="41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70C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13" name="Прямая соединительная линия 12"/>
            <p:cNvCxnSpPr>
              <a:endCxn id="8" idx="0"/>
            </p:cNvCxnSpPr>
            <p:nvPr/>
          </p:nvCxnSpPr>
          <p:spPr>
            <a:xfrm>
              <a:off x="7664244" y="0"/>
              <a:ext cx="881581" cy="4702175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8" idx="0"/>
            </p:cNvCxnSpPr>
            <p:nvPr/>
          </p:nvCxnSpPr>
          <p:spPr>
            <a:xfrm flipH="1">
              <a:off x="7194889" y="4702175"/>
              <a:ext cx="1350936" cy="2155825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279128" y="251520"/>
            <a:ext cx="14565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ИРКУТСКОЙ ОБЛАСТИ СОЗДАНЫ МАКСИМАЛЬНО БЛАГОПРИЯТНЫЕ УСЛОВИЯ ДЛЯ ВЕДЕНИЯ БИЗНЕСА И РЕАЛИЗАЦИИ ИНВЕСТИЦИОННЫХ ПРОЕКТОВ.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ИНВЕСТОРЫ - ПОРА ОСВАИВАТЬ СИБИРЬ!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  <p:pic>
        <p:nvPicPr>
          <p:cNvPr id="5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7" y="1906146"/>
            <a:ext cx="3832044" cy="247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2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20"/>
            <a:ext cx="6985272" cy="379452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2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37" y="113207"/>
            <a:ext cx="93288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НАЛОГ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ОВЫЕ ЛЬГОТЫ В ИРКУТСКОЙ ОБЛАСТИ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6369" y="1547664"/>
            <a:ext cx="4802414" cy="58195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ГДЕ ПОЛУЧИТЬ ЛЬГОТУ: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08416" y="1547664"/>
            <a:ext cx="10657184" cy="581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67"/>
              </a:lnSpc>
              <a:buClr>
                <a:schemeClr val="tx2">
                  <a:lumMod val="75000"/>
                </a:schemeClr>
              </a:buClr>
            </a:pPr>
            <a:r>
              <a:rPr lang="ru-RU" sz="1867" b="1" dirty="0"/>
              <a:t>Налоговая льгота предоставляется в налоговом органе при выполнении условий льготирования в рамках предоставлении налоговой декларации</a:t>
            </a:r>
            <a:endParaRPr lang="ru-RU" sz="1867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68646"/>
              </p:ext>
            </p:extLst>
          </p:nvPr>
        </p:nvGraphicFramePr>
        <p:xfrm>
          <a:off x="373007" y="2256408"/>
          <a:ext cx="15351075" cy="613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945">
                  <a:extLst>
                    <a:ext uri="{9D8B030D-6E8A-4147-A177-3AD203B41FA5}">
                      <a16:colId xmlns="" xmlns:a16="http://schemas.microsoft.com/office/drawing/2014/main" val="4184270686"/>
                    </a:ext>
                  </a:extLst>
                </a:gridCol>
                <a:gridCol w="5760640">
                  <a:extLst>
                    <a:ext uri="{9D8B030D-6E8A-4147-A177-3AD203B41FA5}">
                      <a16:colId xmlns="" xmlns:a16="http://schemas.microsoft.com/office/drawing/2014/main" val="3608287071"/>
                    </a:ext>
                  </a:extLst>
                </a:gridCol>
                <a:gridCol w="2267490">
                  <a:extLst>
                    <a:ext uri="{9D8B030D-6E8A-4147-A177-3AD203B41FA5}">
                      <a16:colId xmlns="" xmlns:a16="http://schemas.microsoft.com/office/drawing/2014/main" val="1840936010"/>
                    </a:ext>
                  </a:extLst>
                </a:gridCol>
              </a:tblGrid>
              <a:tr h="37137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КАТЕГОРИИ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УСЛОВИЯ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СТАВКИ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42867480"/>
                  </a:ext>
                </a:extLst>
              </a:tr>
              <a:tr h="3455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НАЛОГ НА ПРИБЫЛЬ (закон ИО 60-оз)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2863112"/>
                  </a:ext>
                </a:extLst>
              </a:tr>
              <a:tr h="829927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/>
                        <a:t>Пищевая, легкая промышленности, обработка древесины, производство мебели, бумаги, химических веществ, минеральной продукции, металлических изделий, машин, электрооборудования, строительство, гостиницы и рестораны, операции с недвижимым имуществом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70% выручки получено по </a:t>
                      </a:r>
                      <a:r>
                        <a:rPr lang="ru-RU" sz="1600" b="1" dirty="0" err="1"/>
                        <a:t>льготируемому</a:t>
                      </a:r>
                      <a:r>
                        <a:rPr lang="ru-RU" sz="1600" b="1" dirty="0"/>
                        <a:t> виду деятельности,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доля стоимости приобретенного/вновь созданного объекта (объектов) ОС составила от 10 до 50% от общей стоимости ОС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16,5%-13,5%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9304808"/>
                  </a:ext>
                </a:extLst>
              </a:tr>
              <a:tr h="64964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Добыча угля, нефти, газа при объеме инвестиций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4 млрд.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руб./год </a:t>
                      </a:r>
                      <a:r>
                        <a:rPr lang="ru-RU" sz="1800" dirty="0"/>
                        <a:t>, химическое производство</a:t>
                      </a:r>
                      <a:r>
                        <a:rPr lang="en-US" sz="1800" dirty="0"/>
                        <a:t> </a:t>
                      </a:r>
                      <a:r>
                        <a:rPr lang="ru-RU" sz="1800" dirty="0"/>
                        <a:t>при объеме инвестиций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500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млн.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руб./год</a:t>
                      </a:r>
                      <a:r>
                        <a:rPr lang="ru-RU" sz="1800" dirty="0"/>
                        <a:t>, фармацевтическое производство при инвестициях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млн. руб./год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80% выручки получено по </a:t>
                      </a:r>
                      <a:r>
                        <a:rPr lang="ru-RU" sz="1600" b="1" dirty="0" err="1"/>
                        <a:t>льготируемому</a:t>
                      </a:r>
                      <a:r>
                        <a:rPr lang="ru-RU" sz="1600" b="1" dirty="0"/>
                        <a:t> виду деятельности,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доля стоимости приобретенного/вновь созданного объекта (объектов) ОС составила от 5 до 40% от общей стоимости ОС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400" b="1" dirty="0"/>
                        <a:t>17%-13,5% 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1466772"/>
                  </a:ext>
                </a:extLst>
              </a:tr>
              <a:tr h="642823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Производство нефтепродуктов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 выручки получено по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льготируемому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виду деятельности,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стоимости приобретенного/вновь созданного объекта (объектов) ОС составила от 5 до 15% от общей стоимости ОС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17%-13,5% 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3876495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ГУФСИН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13,5%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42661721"/>
                  </a:ext>
                </a:extLst>
              </a:tr>
              <a:tr h="297343">
                <a:tc gridSpan="3">
                  <a:txBody>
                    <a:bodyPr/>
                    <a:lstStyle/>
                    <a:p>
                      <a:pPr algn="ctr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/>
                        <a:t>НАЛОГ НА ИМУЩЕСТВО (закон ИО 75-оз)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71244847"/>
                  </a:ext>
                </a:extLst>
              </a:tr>
              <a:tr h="829927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/>
                        <a:t>ОГВ, ОМСУ, организации  в отношении дорог общего пользования регионального и муниципального значения, религиозные организации, товарищества собственников жилья, в отношении взлетно-посадочные полосы, производства пива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 </a:t>
                      </a:r>
                      <a:r>
                        <a:rPr lang="ru-RU" sz="2400" b="1" dirty="0"/>
                        <a:t>0%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95204090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Организации водного транспорта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0,2%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1273903"/>
                  </a:ext>
                </a:extLst>
              </a:tr>
              <a:tr h="1551043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Добыча угля, нефти, пищевая, легкая промышленности, обработка древесины, производство мебели, бумаги, химических веществ, минеральной продукции, металлических изделий, машин, электрооборудования, фармацевтической продукции, пластмасс, нефтепродуктов строительство, гостиницы и рестораны, операции с недвижимым имуществом, наука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 вложении от 10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в ОС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 вложении от 50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в ОС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При вложении от 100 </a:t>
                      </a:r>
                      <a:r>
                        <a:rPr lang="ru-RU" dirty="0" err="1">
                          <a:solidFill>
                            <a:srgbClr val="FF0000"/>
                          </a:solidFill>
                        </a:rPr>
                        <a:t>млн.руб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в ОС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0,55% на 1 год</a:t>
                      </a: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0,55% на первый год, 1,1% на второй</a:t>
                      </a:r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0,55% на первый год и 1,1% на два последующих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84010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3178" y="621879"/>
            <a:ext cx="1515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ЛЬГОТЫ В ИРКУТСКОЙ ОБЛАСТИ НОСЯТ </a:t>
            </a:r>
            <a:r>
              <a:rPr lang="ru-RU" b="1" u="sng" dirty="0">
                <a:solidFill>
                  <a:srgbClr val="C00000"/>
                </a:solidFill>
              </a:rPr>
              <a:t>СТИМУЛИРУЮЩИХ ХАРАКТЕР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/>
              <a:t>В ОСНОВНОМ ПРЕДОСТАВЛЯЮТСЯ ОРГАНИЗАЦИЯМ, </a:t>
            </a:r>
          </a:p>
          <a:p>
            <a:pPr algn="ctr"/>
            <a:r>
              <a:rPr lang="ru-RU" b="1" dirty="0"/>
              <a:t>РЕАЛИЗУЮЩИМ ИНВЕСТИЦИОННЫЕ ПРОЕКТЫ ИЛИ ПРОГРАММЫ МОДЕРНИЗАЦИИ ПРОИЗВОДСТВА. </a:t>
            </a:r>
          </a:p>
          <a:p>
            <a:pPr algn="ctr"/>
            <a:r>
              <a:rPr lang="ru-RU" b="1" u="sng" dirty="0"/>
              <a:t>РЕГИОН В РФ ЗАНИМАЕТ 11 МЕСТО ПО ОБЪЕМУ ПРЕДОСТАВЛЯЕМЫХ ЛЬГОТ!!</a:t>
            </a:r>
          </a:p>
        </p:txBody>
      </p:sp>
    </p:spTree>
    <p:extLst>
      <p:ext uri="{BB962C8B-B14F-4D97-AF65-F5344CB8AC3E}">
        <p14:creationId xmlns:p14="http://schemas.microsoft.com/office/powerpoint/2010/main" val="616140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20"/>
            <a:ext cx="6985272" cy="379452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3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37" y="113207"/>
            <a:ext cx="932881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СПЕЦИАЛЬНЫЕ НАЛОГОВЫЕ РЕЖИМЫ</a:t>
            </a:r>
            <a:endParaRPr lang="ru-RU" sz="2133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23243"/>
              </p:ext>
            </p:extLst>
          </p:nvPr>
        </p:nvGraphicFramePr>
        <p:xfrm>
          <a:off x="279128" y="484612"/>
          <a:ext cx="15605920" cy="823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3">
                  <a:extLst>
                    <a:ext uri="{9D8B030D-6E8A-4147-A177-3AD203B41FA5}">
                      <a16:colId xmlns="" xmlns:a16="http://schemas.microsoft.com/office/drawing/2014/main" val="4184270686"/>
                    </a:ext>
                  </a:extLst>
                </a:gridCol>
                <a:gridCol w="4824536">
                  <a:extLst>
                    <a:ext uri="{9D8B030D-6E8A-4147-A177-3AD203B41FA5}">
                      <a16:colId xmlns="" xmlns:a16="http://schemas.microsoft.com/office/drawing/2014/main" val="29069584"/>
                    </a:ext>
                  </a:extLst>
                </a:gridCol>
                <a:gridCol w="2284441">
                  <a:extLst>
                    <a:ext uri="{9D8B030D-6E8A-4147-A177-3AD203B41FA5}">
                      <a16:colId xmlns="" xmlns:a16="http://schemas.microsoft.com/office/drawing/2014/main" val="108814722"/>
                    </a:ext>
                  </a:extLst>
                </a:gridCol>
              </a:tblGrid>
              <a:tr h="3594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КАТЕГОРИИ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УСЛОВИЯ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2000" dirty="0"/>
                        <a:t>СТАВКИ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42867480"/>
                  </a:ext>
                </a:extLst>
              </a:tr>
              <a:tr h="3812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УПРОЩЕННАЯ СИСТЕМА НАЛОГООБЛОЖЕНИЯ (Закон ИО 112-ОЗ)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2863112"/>
                  </a:ext>
                </a:extLst>
              </a:tr>
              <a:tr h="826378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Пищевая, легкая, химическая,</a:t>
                      </a:r>
                      <a:r>
                        <a:rPr lang="ru-RU" sz="1600" baseline="0" dirty="0"/>
                        <a:t> фармацевтическая,</a:t>
                      </a:r>
                      <a:r>
                        <a:rPr lang="ru-RU" sz="1600" dirty="0"/>
                        <a:t> металлургическая промышленности, машиностроение, производство мебели, музыкальных инструментов, спортивных товаров,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игр и игрушек, медицинских инструментов и оборудования; разработка компьютерного программного обеспечения, образовательная деятельность, деятельность в области здравоохранения и социальных услуг, научные исследования и разработки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впервые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зарегистрированные индивидуальные предприниматели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0%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9304808"/>
                  </a:ext>
                </a:extLst>
              </a:tr>
              <a:tr h="2276053">
                <a:tc>
                  <a:txBody>
                    <a:bodyPr/>
                    <a:lstStyle/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Растениеводство и животноводство,</a:t>
                      </a:r>
                      <a:r>
                        <a:rPr lang="ru-RU" sz="1600" baseline="0" dirty="0"/>
                        <a:t> р</a:t>
                      </a:r>
                      <a:r>
                        <a:rPr lang="ru-RU" sz="1600" dirty="0"/>
                        <a:t>ыболовство и рыбоводство, образовательная деятельность, деятельность в области здравоохранения и социальных услуг, д</a:t>
                      </a:r>
                      <a:r>
                        <a:rPr lang="ru-RU" sz="1600" baseline="0" dirty="0"/>
                        <a:t>еятельность домашних хозяйств как работодателей, недифференцированная деятельность частных домашних хозяйств по производству товаров и оказанию услуг для собственного потребления</a:t>
                      </a:r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baseline="0" dirty="0"/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aseline="0" dirty="0"/>
                        <a:t>________________________________________________________________________</a:t>
                      </a:r>
                      <a:r>
                        <a:rPr lang="en-US" sz="1600" baseline="0" dirty="0"/>
                        <a:t>_________</a:t>
                      </a:r>
                      <a:endParaRPr lang="ru-RU" sz="1600" baseline="0" dirty="0"/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600" dirty="0"/>
                    </a:p>
                    <a:p>
                      <a:pPr algn="l" eaLnBrk="1" fontAlgn="auto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Резиденты индустриальных (промышленных) парков</a:t>
                      </a:r>
                      <a:endParaRPr lang="ru-RU" sz="1600" dirty="0"/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endParaRPr lang="en-US" sz="1600" b="1" dirty="0"/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70% выручки получено по </a:t>
                      </a:r>
                      <a:r>
                        <a:rPr lang="ru-RU" sz="1600" b="1" dirty="0" err="1"/>
                        <a:t>льготируемому</a:t>
                      </a:r>
                      <a:r>
                        <a:rPr lang="ru-RU" sz="1600" b="1" dirty="0"/>
                        <a:t> виду деятельности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0" i="1" dirty="0"/>
                        <a:t>объект налогообложения - доходы, уменьшенные на величину расходов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0" dirty="0"/>
                        <a:t>_____________________________________________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endParaRPr lang="ru-RU" sz="1600" b="1" dirty="0"/>
                    </a:p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dirty="0"/>
                        <a:t>для резидентов индустриальных</a:t>
                      </a:r>
                      <a:r>
                        <a:rPr lang="ru-RU" sz="1600" b="1" baseline="0" dirty="0"/>
                        <a:t> (промышленных) парков, с момента присвоения статуса прошло </a:t>
                      </a:r>
                      <a:r>
                        <a:rPr lang="en-US" sz="1600" b="1" baseline="0" dirty="0"/>
                        <a:t>&lt; </a:t>
                      </a:r>
                      <a:r>
                        <a:rPr lang="ru-RU" sz="1600" b="1" baseline="0" dirty="0"/>
                        <a:t>5 лет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/>
                        <a:t>объект налогообложения - доходы, уменьшенные на величину расходов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0" i="1" dirty="0"/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/>
                        <a:t>раздельный учет доходов</a:t>
                      </a:r>
                      <a:r>
                        <a:rPr lang="ru-RU" sz="1600" b="0" i="1" baseline="0" dirty="0"/>
                        <a:t> (расходов)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5%</a:t>
                      </a:r>
                      <a:endParaRPr lang="ru-RU" sz="2400" dirty="0"/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1466772"/>
                  </a:ext>
                </a:extLst>
              </a:tr>
              <a:tr h="1683497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Раздел C «Обрабатывающие производства»;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Раздел F «Строительство»;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Раздел I «Деятельность гостиниц и предприятий общественного питания»;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Разработка компьютерного программного обеспечения, консультационные услуги в данной области и другие сопутствующие услуги, Деятельность по обработке данных, предоставление услуг по размещению информации, деятельность порталов в информационно-коммуникационной сети Интернет;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«Ремонт компьютеров и периферийного компьютерного оборудования», «Научные исследования и разработки»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 выручки получено по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льготируемому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виду деятельности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endParaRPr lang="ru-RU" sz="1800" b="1" dirty="0"/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налогообложения - доходы, уменьшенные на величину расходов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7,5% </a:t>
                      </a:r>
                      <a:endParaRPr lang="ru-RU" sz="2400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3876495"/>
                  </a:ext>
                </a:extLst>
              </a:tr>
              <a:tr h="313159">
                <a:tc gridSpan="3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ПАТЕНТНАЯ СИСТЕМА НАЛОГООБЛОЖЕНИЯ (Закон ИО 124-ОЗ)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56504841"/>
                  </a:ext>
                </a:extLst>
              </a:tr>
              <a:tr h="112209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пошив швейных, меховых и кожаных изделий; ремонт, чистка, окраска и пошив обуви; услуги по обучению населения на курсах и по репетиторству; услуги по присмотру и уходу за детьми и больными; изготовление изделий народных художественных промыслов; прочие услуги производственного характера; производство и реставрация ковров и ковровых изделий; проведение занятий по физической культуре и спорту; услуги по прокату.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индивидуальные предприниматели, впервые зарегистрированных после 1 января 2016 года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0%</a:t>
                      </a:r>
                      <a:endParaRPr lang="ru-RU" sz="2400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7324202"/>
                  </a:ext>
                </a:extLst>
              </a:tr>
              <a:tr h="222539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предпринимательской деятельности в соответствии со ст. 346.43 НК РФ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размер потенциально возможного к получению индивидуальным предпринимателем годового дохода в зависимости от территории действия патента, установленный Законом ИО 124-оз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10893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5482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599" y="154320"/>
            <a:ext cx="7112615" cy="379452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4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437" y="113207"/>
            <a:ext cx="1228114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СТАТУС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РЕГИОНАЛЬНОГО ИНВЕСТИЦИОННОГО ПРОЕКТА ИРКУТСКОЙ ОБЛАСТИ (РИП)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120" y="807968"/>
            <a:ext cx="823473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КАКАЯ ОРГАНИЗАЦИЯ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РИПа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112" y="1323815"/>
            <a:ext cx="83727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имеет регистрацию на территории Иркутской области, не имеет обособленных подразделений за пределами региона</a:t>
            </a:r>
          </a:p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применяет специальных налоговых режимов, не является участником КГН</a:t>
            </a:r>
          </a:p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является некоммерческой организацией, банком, страховой организацией, негосударственным пенсионным фондом, профессиональным участником рынка ценных бумаг, клиринговой организацией, резидентом ОЭЗ или ТОСЭР</a:t>
            </a:r>
          </a:p>
          <a:p>
            <a:pPr marL="342900" indent="-342900" algn="just">
              <a:lnSpc>
                <a:spcPts val="1800"/>
              </a:lnSpc>
              <a:buFont typeface="Wingdings" panose="05000000000000000000" pitchFamily="2" charset="2"/>
              <a:buChar char="ü"/>
            </a:pPr>
            <a:r>
              <a:rPr lang="ru-RU" dirty="0">
                <a:effectLst/>
              </a:rPr>
              <a:t>имеет в собственности земельный участок и разрешение на строительство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244" y="5447548"/>
            <a:ext cx="4802414" cy="124162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</a:t>
            </a:r>
          </a:p>
          <a:p>
            <a:r>
              <a:rPr lang="ru-RU" dirty="0"/>
              <a:t> НА ПОЛУЧЕНИЕ СТАТУСА РЕЗИДЕНТА МИНИСТЕРСТВО ЭКОНОМИЧЕСКОГО РАЗВИТИЯ: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98314" y="6049952"/>
            <a:ext cx="10441160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/>
              <a:t>1)заявление, инвестиционную декларацию (</a:t>
            </a:r>
            <a:r>
              <a:rPr lang="ru-RU" sz="1600" dirty="0">
                <a:latin typeface="Tahoma" panose="020B0604030504040204" pitchFamily="34" charset="0"/>
                <a:ea typeface="Times New Roman" panose="02020603050405020304" pitchFamily="18" charset="0"/>
              </a:rPr>
              <a:t>Приказ ФНС России от 05.02.2014 N ММВ-7-3/38@)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2) копии учредительных документов организации, удостоверенные в установленном порядке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3) копия документа, подтверждающего факт внесения записи о государственной регистрации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организации в Единый государственный реестр юридических лиц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4) копия свидетельства о постановке организации на учет в налоговом органе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5) инвестиционная декларация (с приложением инвестиционного проекта)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5) свидетельство на право собственности на земельный участок и разрешение на строительство</a:t>
            </a:r>
            <a:endParaRPr lang="ru-RU" sz="1600" dirty="0">
              <a:highlight>
                <a:srgbClr val="FFFF00"/>
              </a:highligh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20" y="7093824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05075273"/>
              </p:ext>
            </p:extLst>
          </p:nvPr>
        </p:nvGraphicFramePr>
        <p:xfrm>
          <a:off x="207120" y="7697124"/>
          <a:ext cx="13569700" cy="105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07120" y="3040216"/>
            <a:ext cx="82376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КАКОЙ ПРОЕКТ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РИПа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2470085"/>
              </p:ext>
            </p:extLst>
          </p:nvPr>
        </p:nvGraphicFramePr>
        <p:xfrm>
          <a:off x="8632056" y="1129610"/>
          <a:ext cx="7472159" cy="487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776072" y="807968"/>
            <a:ext cx="6948010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КАТЕГОРИИ РИП: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128" y="3421379"/>
            <a:ext cx="8128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производство товаров осуществляется на территории Иркутской области, исключая производство в рамках единого технологического процесса на территориях нескольких субъектов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запрещается в рамках РИП добыча и переработка, транспортировке нефти, природного газа и газового конденсата, производство подакцизных товаров (за исключением легковых автомобилей и мотоциклов)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объем инвестиций за три года свыше 50 млн. руб., за пять лет свыше 500 млн. руб.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: уступ 10"/>
          <p:cNvCxnSpPr/>
          <p:nvPr/>
        </p:nvCxnSpPr>
        <p:spPr>
          <a:xfrm rot="5400000">
            <a:off x="6788030" y="3339482"/>
            <a:ext cx="3707853" cy="268233"/>
          </a:xfrm>
          <a:prstGeom prst="bentConnector3">
            <a:avLst>
              <a:gd name="adj1" fmla="val -271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51"/>
          <p:cNvSpPr/>
          <p:nvPr/>
        </p:nvSpPr>
        <p:spPr>
          <a:xfrm>
            <a:off x="135112" y="766834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/>
              <a:t>15 рабочих дней</a:t>
            </a:r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3591496" y="766834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30 рабочих дней</a:t>
            </a: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6679007" y="7644910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9853891" y="764305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10 рабочих дней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244010" y="5327525"/>
            <a:ext cx="2396158" cy="0"/>
          </a:xfrm>
          <a:prstGeom prst="line">
            <a:avLst/>
          </a:prstGeom>
          <a:ln w="19050">
            <a:solidFill>
              <a:srgbClr val="C000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81543" y="5327525"/>
            <a:ext cx="11022672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867" b="1" dirty="0"/>
              <a:t>В министерство экономического развития </a:t>
            </a:r>
            <a:r>
              <a:rPr lang="ru-RU" sz="1867" b="1" dirty="0" err="1"/>
              <a:t>Хахиной</a:t>
            </a:r>
            <a:r>
              <a:rPr lang="ru-RU" sz="1867" b="1" dirty="0"/>
              <a:t> Светлане Андреевне, заместителю начальника управления государственного управления экономики  (25-14-79,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310) НАПРАВИТЬ:</a:t>
            </a:r>
          </a:p>
        </p:txBody>
      </p:sp>
    </p:spTree>
    <p:extLst>
      <p:ext uri="{BB962C8B-B14F-4D97-AF65-F5344CB8AC3E}">
        <p14:creationId xmlns:p14="http://schemas.microsoft.com/office/powerpoint/2010/main" val="213312961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5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0230" y="113201"/>
            <a:ext cx="1312056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ЗАКЛЮЧИТЬ СПЕЦ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ИАЛЬНЫЙ</a:t>
            </a:r>
            <a:r>
              <a:rPr lang="ru-RU" sz="2133" b="1" dirty="0"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ИНВЕСТИЦИОННЫЙ КОНТРАКТ ИРКУТСКОЙ ОБЛАСТИ (СПИК)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282" y="2104112"/>
            <a:ext cx="8981845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КАКАЯ ОРГАНИЗАЦИЯ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СПИКа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522" y="2550160"/>
            <a:ext cx="9232605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имеет регистрацию на территории Иркутской области, не имеет обособленных подразделений за пределами региона</a:t>
            </a:r>
          </a:p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применяет специальных налоговых режимов, не является участником КГН</a:t>
            </a:r>
          </a:p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не является некоммерческой организацией, банком, страховой организацией, негосударственным пенсионным фондом, профессиональным участником рынка ценных бумаг, клиринговой организацией, резидентом ОЭЗ или ТОСЭР, не бывши РИП</a:t>
            </a:r>
          </a:p>
          <a:p>
            <a:pPr marL="342900" indent="-34290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dirty="0"/>
              <a:t>доходы от реализации товаров, произведенных в рамках СПИК - не менее 90% всех доходов</a:t>
            </a:r>
            <a:endParaRPr lang="ru-RU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6131" y="4860032"/>
            <a:ext cx="494489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 НА ЗАКЛЮЧЕНИЕ СПИК: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6338" y="5472921"/>
            <a:ext cx="15659198" cy="136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заявление, копии учредительных документов организации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выписка из Единого государственного реестра юридических лиц, копия свидетельства о постановке организации на учет в налоговом органе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инвестиционная декларация 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справка об отсутствии задолженности по платежам в бюджеты бюджетной системы Российской Федерации и государственные внебюджетные фонды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справка Арбитражного суда Иркутской области об отсутствии производства по делу о банкротстве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копии документов, подтверждающих вложение инвестиций или в инвестиционный проект в размере не менее 750 млн. рублей </a:t>
            </a:r>
          </a:p>
          <a:p>
            <a:pPr marL="285750" lvl="0" indent="-285750">
              <a:lnSpc>
                <a:spcPts val="14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проектная документация, положительные заключения государственной экспертизы и государственной экологической экспертизы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0173" y="4811058"/>
            <a:ext cx="10904731" cy="7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867" b="1" dirty="0"/>
              <a:t>В министерство экономического развития </a:t>
            </a:r>
            <a:r>
              <a:rPr lang="ru-RU" sz="1867" b="1" dirty="0" err="1"/>
              <a:t>Хахиной</a:t>
            </a:r>
            <a:r>
              <a:rPr lang="ru-RU" sz="1867" b="1" dirty="0"/>
              <a:t> Светлане Андреевне, заместителю начальника управления государственного управления экономики  (25-14-79,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310) НАПРАВИТЬ: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2063" y="6957688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50206474"/>
              </p:ext>
            </p:extLst>
          </p:nvPr>
        </p:nvGraphicFramePr>
        <p:xfrm>
          <a:off x="207120" y="7438392"/>
          <a:ext cx="14545616" cy="131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34312" y="4264352"/>
            <a:ext cx="9045815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КАКОЙ ПРОЕКТ МОЖЕТ ПРЕТЕНДОВАТЬ НА ПОЛУЧЕНИЕ СТАТУСА </a:t>
            </a:r>
            <a:r>
              <a:rPr lang="ru-RU" sz="1867" b="1" u="sng" dirty="0" err="1">
                <a:solidFill>
                  <a:schemeClr val="accent5">
                    <a:lumMod val="50000"/>
                  </a:schemeClr>
                </a:solidFill>
              </a:rPr>
              <a:t>СПИКа</a:t>
            </a:r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31849" y="4097387"/>
            <a:ext cx="6262412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/>
              <a:t>Проект </a:t>
            </a:r>
            <a:r>
              <a:rPr lang="ru-R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более 750 млн. руб. </a:t>
            </a:r>
            <a:r>
              <a:rPr lang="ru-RU" dirty="0"/>
              <a:t>направлен на создание либо модернизацию или освоение  производство промышленной продукции</a:t>
            </a: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7789" y="1259632"/>
            <a:ext cx="626774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13,5% </a:t>
            </a:r>
            <a:r>
              <a:rPr lang="ru-RU" b="1" dirty="0"/>
              <a:t>налога на прибыль на 10 лет</a:t>
            </a:r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0% </a:t>
            </a:r>
            <a:r>
              <a:rPr lang="ru-RU" b="1" dirty="0"/>
              <a:t>налог на имущество на 5 лет</a:t>
            </a:r>
            <a:endParaRPr lang="en-US" b="1" dirty="0"/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предоставление земельного участка без торгов в аренду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207120" y="736638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904471" y="743839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30 рабочих дней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479928" y="7392303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10814418" y="738031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10 рабочих дней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20" y="683568"/>
            <a:ext cx="907300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СПЕЦИАЛЬНЫЙ ИНВЕСТИЦИОННЫЙ КОНТРАКТ </a:t>
            </a:r>
            <a:r>
              <a:rPr lang="ru-RU" dirty="0"/>
              <a:t>– это соглашение между инвестором и Иркутской областью, в котором фиксируются обязательства инвестора (освоить производство промышленной продукции в предусмотренный срок) и Иркутской области (гарантировать стабильность условий и предоставить меры стимулирования и поддержки). </a:t>
            </a:r>
            <a:endParaRPr lang="ru-RU" sz="500" dirty="0"/>
          </a:p>
          <a:p>
            <a:pPr>
              <a:lnSpc>
                <a:spcPts val="1500"/>
              </a:lnSpc>
            </a:pPr>
            <a:r>
              <a:rPr lang="ru-RU" b="1" dirty="0"/>
              <a:t>Срок действия СПИК равен сроку выхода проекта на операционную прибыль плюс 5 лет, но не </a:t>
            </a:r>
            <a:r>
              <a:rPr lang="en-US" b="1" dirty="0"/>
              <a:t>&lt;</a:t>
            </a:r>
            <a:r>
              <a:rPr lang="ru-RU" b="1" dirty="0"/>
              <a:t> 10 лет.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4184" y="755576"/>
            <a:ext cx="5939898" cy="32316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800" dirty="0"/>
              <a:t>ПРЕФЕРЕНЦИИ СПИК с Иркутской областью: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4184" y="2085389"/>
            <a:ext cx="5939898" cy="32637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800" dirty="0"/>
              <a:t>ПРЕФЕРЕНЦИИ СПИК с Российской Федерацией: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40168" y="2521610"/>
            <a:ext cx="626774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0% </a:t>
            </a:r>
            <a:r>
              <a:rPr lang="ru-RU" b="1" dirty="0"/>
              <a:t>налога на прибыль на 10 лет</a:t>
            </a:r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0% </a:t>
            </a:r>
            <a:r>
              <a:rPr lang="ru-RU" b="1" dirty="0"/>
              <a:t>налог на имущество на 5 лет</a:t>
            </a:r>
            <a:endParaRPr lang="en-US" b="1" dirty="0"/>
          </a:p>
          <a:p>
            <a:pPr marL="285750" lvl="0" indent="-285750" algn="just">
              <a:lnSpc>
                <a:spcPts val="15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предоставление земельного участка без торгов в аренду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40168" y="599092"/>
            <a:ext cx="6285368" cy="28207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6562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991600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48538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6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200" y="107504"/>
            <a:ext cx="70677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СТАТЬ </a:t>
            </a:r>
            <a:r>
              <a:rPr lang="ru-RU" sz="2133" b="1" dirty="0">
                <a:latin typeface="+mn-lt"/>
                <a:cs typeface="Times New Roman" panose="02020603050405020304" pitchFamily="18" charset="0"/>
              </a:rPr>
              <a:t>РЕЗИДЕНТОМ</a:t>
            </a:r>
            <a:r>
              <a:rPr lang="ru-RU" sz="2133" b="1" dirty="0"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ТОСЭР «УСОЛЬЕ-СИБИРСКОЕ»</a:t>
            </a:r>
          </a:p>
        </p:txBody>
      </p:sp>
      <p:grpSp>
        <p:nvGrpSpPr>
          <p:cNvPr id="14" name="Группа 14"/>
          <p:cNvGrpSpPr/>
          <p:nvPr/>
        </p:nvGrpSpPr>
        <p:grpSpPr>
          <a:xfrm>
            <a:off x="13204685" y="-77264"/>
            <a:ext cx="3180640" cy="2964485"/>
            <a:chOff x="1714528" y="2301555"/>
            <a:chExt cx="2449698" cy="2359587"/>
          </a:xfrm>
        </p:grpSpPr>
        <p:pic>
          <p:nvPicPr>
            <p:cNvPr id="15" name="Picture 12" descr="http://img.svgeps.com/clip2/ce2vmych113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-8824" t="-5242" r="-5881" b="-5243"/>
            <a:stretch>
              <a:fillRect/>
            </a:stretch>
          </p:blipFill>
          <p:spPr bwMode="auto">
            <a:xfrm flipH="1">
              <a:off x="1714528" y="2301555"/>
              <a:ext cx="2449698" cy="2359587"/>
            </a:xfrm>
            <a:prstGeom prst="rect">
              <a:avLst/>
            </a:prstGeom>
            <a:noFill/>
          </p:spPr>
        </p:pic>
        <p:pic>
          <p:nvPicPr>
            <p:cNvPr id="16" name="Picture 8" descr="https://image.freepik.com/free-icon/flask-with-medicine_318-8533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839651" y="3231475"/>
              <a:ext cx="535785" cy="596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0" descr="http://previews.123rf.com/images/peromarketing/peromarketing0905/peromarketing090500089/4851867-diamond-sign-Stock-Vector-diamond-vector-shap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54901" y="3083404"/>
              <a:ext cx="305288" cy="285751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772829" y="2681867"/>
              <a:ext cx="1485885" cy="58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b="1" dirty="0">
                  <a:solidFill>
                    <a:schemeClr val="accent1">
                      <a:lumMod val="50000"/>
                    </a:schemeClr>
                  </a:solidFill>
                </a:rPr>
                <a:t>ТОСЭР</a:t>
              </a:r>
            </a:p>
            <a:p>
              <a:pPr algn="ctr"/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Усолье-Сибирское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3144" y="611560"/>
            <a:ext cx="3504821" cy="15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ЧТО ТАКОЕ ТОСЭР:</a:t>
            </a:r>
            <a:r>
              <a:rPr lang="ru-RU" sz="1867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1067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067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ts val="1733"/>
              </a:lnSpc>
            </a:pPr>
            <a:r>
              <a:rPr lang="ru-RU" sz="1867" dirty="0"/>
              <a:t>вся территория города Усолье-Сибирское, где действует льготный  режим налогообложения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67560" y="957305"/>
            <a:ext cx="7985654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7,6% </a:t>
            </a:r>
            <a:r>
              <a:rPr lang="ru-RU" sz="1867" dirty="0">
                <a:solidFill>
                  <a:prstClr val="black"/>
                </a:solidFill>
              </a:rPr>
              <a:t>страховые взносы </a:t>
            </a:r>
            <a:r>
              <a:rPr lang="ru-RU" sz="1867" b="1" dirty="0">
                <a:solidFill>
                  <a:prstClr val="black"/>
                </a:solidFill>
              </a:rPr>
              <a:t>во внебюджетные фонды</a:t>
            </a:r>
            <a:endParaRPr lang="ru-RU" sz="1867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7131" y="1191641"/>
            <a:ext cx="8112460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в течение 5 лет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7132" y="1440811"/>
            <a:ext cx="8112459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земельный налог </a:t>
            </a:r>
            <a:r>
              <a:rPr lang="ru-RU" sz="1867" dirty="0">
                <a:solidFill>
                  <a:prstClr val="black"/>
                </a:solidFill>
              </a:rPr>
              <a:t>на 5 налоговых периодов</a:t>
            </a:r>
            <a:endParaRPr lang="ru-RU" sz="1867" dirty="0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3951536" y="180108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3951536" y="1089335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3951536" y="139081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3951536" y="159428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32334" y="1777890"/>
            <a:ext cx="823926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67"/>
              </a:lnSpc>
              <a:buClr>
                <a:srgbClr val="265A99"/>
              </a:buClr>
            </a:pPr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>
                <a:solidFill>
                  <a:prstClr val="black"/>
                </a:solidFill>
              </a:rPr>
              <a:t>налога на прибыль на 5 лет в ОБ и ФБ, </a:t>
            </a:r>
            <a:r>
              <a:rPr lang="ru-RU" sz="1867" b="1" dirty="0">
                <a:solidFill>
                  <a:srgbClr val="C00000"/>
                </a:solidFill>
              </a:rPr>
              <a:t>10%</a:t>
            </a:r>
            <a:r>
              <a:rPr lang="ru-RU" sz="1867" dirty="0">
                <a:solidFill>
                  <a:srgbClr val="C00000"/>
                </a:solidFill>
              </a:rPr>
              <a:t> </a:t>
            </a:r>
            <a:r>
              <a:rPr lang="ru-RU" sz="1867" dirty="0">
                <a:solidFill>
                  <a:prstClr val="black"/>
                </a:solidFill>
              </a:rPr>
              <a:t>- на следующие 5 лет в ОБ</a:t>
            </a:r>
            <a:endParaRPr lang="ru-RU" altLang="ru-RU" sz="1867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4012" y="626722"/>
            <a:ext cx="3867723" cy="324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ПРЕФЕРЕНЦИИ РЕЗИДЕНТУ: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0699" y="2146459"/>
            <a:ext cx="8536761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КАКОЙ ИНВЕСТИЦИОННЫЙ ПРОЕКТ ДОЛЖЕН БЫТЬ У РЕЗИДЕНТА: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1250" y="2596819"/>
            <a:ext cx="1141581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867" b="1" dirty="0">
                <a:solidFill>
                  <a:srgbClr val="C00000"/>
                </a:solidFill>
              </a:rPr>
              <a:t>Объем вложений 5 млн. руб. и создание 20 новых рабочих мест, на которых иностранцев не более 25%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2607" y="2906092"/>
            <a:ext cx="1574763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buClr>
                <a:schemeClr val="tx2">
                  <a:lumMod val="75000"/>
                </a:schemeClr>
              </a:buClr>
            </a:pPr>
            <a:r>
              <a:rPr lang="ru-RU" sz="1867" b="1" dirty="0"/>
              <a:t>Производство сельскохозяйственной или промышленной продукции </a:t>
            </a:r>
            <a:r>
              <a:rPr lang="ru-RU" sz="1867" dirty="0"/>
              <a:t>в отраслях: растениеводство, животноводство, рыбоводство, производство пищевых продуктов, обработка древесины, производство мебели, бумаги, химических веществ, лекарств, пластмассовых изделий, электрического оборудования, машин, металлических изделий, добыча прочих полезных ископаемых, а также деятельности в области здравоохранения, спорта, отдыха, информационных технологий, обращение с отходами.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1250" y="3961686"/>
            <a:ext cx="8536761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ПОДОБРАТЬ ЗЕМЕЛЬНЫЙ УЧАСТОК ИЛИ ПРОИЗВОДСТВЕННУЮ ПЛОЩАДКУ: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35569" y="4289268"/>
            <a:ext cx="694455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u="sng" dirty="0"/>
              <a:t>http://usolie-sibirskoe.ru/econ/investitsionnye-zemelnye-uchastki-2</a:t>
            </a:r>
            <a:endParaRPr lang="ru-RU" sz="1867" u="sng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51136" y="4577300"/>
            <a:ext cx="735273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u="sng" dirty="0"/>
              <a:t>http://usolie-sibirskoe.ru/econ/svobodnye-proizvodstvennye-ploshchadki</a:t>
            </a:r>
            <a:endParaRPr lang="ru-RU" sz="1867" u="sng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127390" y="3960512"/>
            <a:ext cx="668841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867" b="1" dirty="0"/>
              <a:t>Или обращаться в экономический отдел к Роговой Анжелике Александровне 8 (39543) 6-25-80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1136" y="4319693"/>
            <a:ext cx="288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САМОСТОЯТЕЛЬНО: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479928" y="4577300"/>
            <a:ext cx="441300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u="sng" dirty="0"/>
              <a:t>http://uprom.tech/index.php/ru/</a:t>
            </a:r>
            <a:endParaRPr lang="ru-RU" sz="1867" u="sng" dirty="0"/>
          </a:p>
        </p:txBody>
      </p:sp>
      <p:sp>
        <p:nvSpPr>
          <p:cNvPr id="43" name="TextBox 42"/>
          <p:cNvSpPr txBox="1"/>
          <p:nvPr/>
        </p:nvSpPr>
        <p:spPr>
          <a:xfrm>
            <a:off x="301250" y="5009348"/>
            <a:ext cx="4802414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</a:t>
            </a:r>
          </a:p>
          <a:p>
            <a:r>
              <a:rPr lang="ru-RU" dirty="0"/>
              <a:t> НА ПОЛУЧЕНИЕ СТАТУСА РЕЗИДЕНТА: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1250" y="5695865"/>
            <a:ext cx="15667296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dirty="0"/>
              <a:t> - заявку, паспорт инвестиционного проекта, инвестиционный проект (по форме постановления Правительства Иркутской области от 12 апреля 2013 года № 145-пп) </a:t>
            </a:r>
            <a:endParaRPr lang="en-US" sz="1600" dirty="0"/>
          </a:p>
          <a:p>
            <a:pPr algn="just">
              <a:lnSpc>
                <a:spcPts val="1700"/>
              </a:lnSpc>
            </a:pPr>
            <a:r>
              <a:rPr lang="ru-RU" sz="1600" dirty="0"/>
              <a:t>- копию учредительных документов, выписку из Единого государственного реестра юридических лиц</a:t>
            </a:r>
          </a:p>
          <a:p>
            <a:pPr algn="just">
              <a:lnSpc>
                <a:spcPts val="1700"/>
              </a:lnSpc>
            </a:pPr>
            <a:r>
              <a:rPr lang="ru-RU" sz="1600" dirty="0"/>
              <a:t>- справку Арбитражного суда Иркутской области об отсутствии производства по делу о банкротстве, справки Пенсионного фонда по Иркутской области, Фонда социального страхования по Иркутской области, Федеральной налоговой службы России об отсутствии задолженности по платежам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47681" y="5076056"/>
            <a:ext cx="10873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867" b="1" dirty="0"/>
              <a:t>В министерство экономического развития Белявской Ольге Александровне  заместителю начальника управления госрегулирования экономики (25-65-38,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2) НАПРАВИТЬ: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8940" y="6730936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1485244"/>
              </p:ext>
            </p:extLst>
          </p:nvPr>
        </p:nvGraphicFramePr>
        <p:xfrm>
          <a:off x="318940" y="6119251"/>
          <a:ext cx="13569700" cy="385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6" name="Picture 2" descr="http://ogeraldike.ru/news/item/f00/s00/n0000023/pic/0000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73447" y="965484"/>
            <a:ext cx="666895" cy="801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99245" y="6764066"/>
            <a:ext cx="935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Подробная информация на </a:t>
            </a:r>
            <a:r>
              <a:rPr lang="en-US" b="1" dirty="0">
                <a:solidFill>
                  <a:srgbClr val="C00000"/>
                </a:solidFill>
              </a:rPr>
              <a:t>http://irkobl.ru/sites/economy/prostranstvennoe-razvitie/tor_us/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: скругленные углы 48"/>
          <p:cNvSpPr/>
          <p:nvPr/>
        </p:nvSpPr>
        <p:spPr>
          <a:xfrm>
            <a:off x="290455" y="7233478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20 рабочих дней</a:t>
            </a:r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3757634" y="7161470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51" name="Прямоугольник: скругленные углы 50"/>
          <p:cNvSpPr/>
          <p:nvPr/>
        </p:nvSpPr>
        <p:spPr>
          <a:xfrm>
            <a:off x="7070002" y="7233478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10 рабочих дней</a:t>
            </a:r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10094338" y="7233478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20 рабочих дней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3974" y="7630426"/>
            <a:ext cx="171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Размещение паспорта проекта на </a:t>
            </a:r>
            <a:r>
              <a:rPr lang="ru-RU" sz="1200" b="1" dirty="0" err="1"/>
              <a:t>и</a:t>
            </a:r>
            <a:r>
              <a:rPr lang="ru-RU" sz="1200" dirty="0" err="1"/>
              <a:t>нвестпортале</a:t>
            </a:r>
            <a:r>
              <a:rPr lang="ru-RU" sz="1200" dirty="0"/>
              <a:t> Иркутской области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05018" y="710566"/>
            <a:ext cx="34246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u="sng" dirty="0">
                <a:solidFill>
                  <a:srgbClr val="C00000"/>
                </a:solidFill>
              </a:rPr>
              <a:t>Дополнительно: резидент может претендовать на поддержку через Фонде развития  моногородов РФ</a:t>
            </a:r>
          </a:p>
        </p:txBody>
      </p:sp>
    </p:spTree>
    <p:extLst>
      <p:ext uri="{BB962C8B-B14F-4D97-AF65-F5344CB8AC3E}">
        <p14:creationId xmlns:p14="http://schemas.microsoft.com/office/powerpoint/2010/main" val="14832281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4" t="15013" r="20228" b="13776"/>
          <a:stretch/>
        </p:blipFill>
        <p:spPr>
          <a:xfrm>
            <a:off x="13914953" y="148538"/>
            <a:ext cx="1982653" cy="2261774"/>
          </a:xfrm>
          <a:prstGeom prst="rect">
            <a:avLst/>
          </a:prstGeom>
        </p:spPr>
      </p:pic>
      <p:sp>
        <p:nvSpPr>
          <p:cNvPr id="5" name="Параллелограмм 4"/>
          <p:cNvSpPr/>
          <p:nvPr/>
        </p:nvSpPr>
        <p:spPr>
          <a:xfrm>
            <a:off x="8991600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56567" y="179512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7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200" y="107504"/>
            <a:ext cx="706776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СТАТЬ </a:t>
            </a:r>
            <a:r>
              <a:rPr lang="ru-RU" sz="2133" b="1" dirty="0">
                <a:latin typeface="+mn-lt"/>
                <a:cs typeface="Times New Roman" panose="02020603050405020304" pitchFamily="18" charset="0"/>
              </a:rPr>
              <a:t>РЕЗИДЕНТОМ</a:t>
            </a:r>
            <a:r>
              <a:rPr lang="ru-RU" sz="2133" b="1" dirty="0"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ОЭЗ ТРТ «ВОРОТА БАЙКАЛА»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9872" y="937382"/>
            <a:ext cx="558812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/>
              <a:t>Приближение товаров, работ, услуг  к потребителю</a:t>
            </a:r>
          </a:p>
          <a:p>
            <a:pPr>
              <a:lnSpc>
                <a:spcPts val="1600"/>
              </a:lnSpc>
            </a:pPr>
            <a:r>
              <a:rPr lang="ru-RU" dirty="0"/>
              <a:t>Доступ к инфраструктуре</a:t>
            </a:r>
          </a:p>
          <a:p>
            <a:pPr>
              <a:lnSpc>
                <a:spcPts val="1600"/>
              </a:lnSpc>
            </a:pPr>
            <a:r>
              <a:rPr lang="ru-RU" dirty="0"/>
              <a:t>Снижение административных барьеров</a:t>
            </a:r>
          </a:p>
          <a:p>
            <a:pPr>
              <a:lnSpc>
                <a:spcPts val="1600"/>
              </a:lnSpc>
            </a:pPr>
            <a:r>
              <a:rPr lang="ru-RU" dirty="0"/>
              <a:t>Развитие территории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80049" y="1075325"/>
            <a:ext cx="4409180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13,5% </a:t>
            </a:r>
            <a:r>
              <a:rPr lang="ru-RU" sz="1867" dirty="0">
                <a:solidFill>
                  <a:prstClr val="black"/>
                </a:solidFill>
              </a:rPr>
              <a:t>налог на прибыль в ОБ</a:t>
            </a:r>
            <a:endParaRPr lang="ru-RU" sz="1867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797259" y="1309661"/>
            <a:ext cx="6379413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в течение 5 лет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97260" y="1558831"/>
            <a:ext cx="5088123" cy="379656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/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земельный налог </a:t>
            </a:r>
            <a:r>
              <a:rPr lang="ru-RU" sz="1867" dirty="0">
                <a:solidFill>
                  <a:prstClr val="black"/>
                </a:solidFill>
              </a:rPr>
              <a:t>на 5 налоговых периодов</a:t>
            </a:r>
            <a:endParaRPr lang="ru-RU" sz="1867" dirty="0"/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7484783" y="191910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7484783" y="1207355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7484783" y="150883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7484783" y="1712302"/>
            <a:ext cx="127802" cy="79869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900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26931" y="1895910"/>
            <a:ext cx="5455235" cy="49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7"/>
              </a:lnSpc>
              <a:buClr>
                <a:srgbClr val="265A99"/>
              </a:buClr>
            </a:pPr>
            <a:r>
              <a:rPr lang="ru-RU" sz="1867" dirty="0"/>
              <a:t>льготное подключение к инфраструктуре,</a:t>
            </a:r>
            <a:br>
              <a:rPr lang="ru-RU" sz="1867" dirty="0"/>
            </a:br>
            <a:r>
              <a:rPr lang="ru-RU" sz="1867" dirty="0"/>
              <a:t>льготная аренда земельного участка</a:t>
            </a:r>
            <a:endParaRPr lang="ru-RU" altLang="ru-RU" sz="1867" dirty="0"/>
          </a:p>
        </p:txBody>
      </p:sp>
      <p:sp>
        <p:nvSpPr>
          <p:cNvPr id="29" name="TextBox 28"/>
          <p:cNvSpPr txBox="1"/>
          <p:nvPr/>
        </p:nvSpPr>
        <p:spPr>
          <a:xfrm>
            <a:off x="7473988" y="719608"/>
            <a:ext cx="3867723" cy="324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ПРЕФЕРЕНЦИИ РЕЗИДЕНТУ: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1250" y="3376330"/>
            <a:ext cx="8536761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ПОДОБРАТЬ ЗЕМЕЛЬНЫЙ УЧАСТОК ИЛИ ПРОИЗВОДСТВЕННУЮ ПЛОЩАДКУ: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178809" y="3337319"/>
            <a:ext cx="6688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Обращаться в филиал АО "Особые экономические зоны" в Иркутской области (8 (3952) 20-03-20, irkutsk@russez.ru</a:t>
            </a:r>
            <a:endParaRPr lang="ru-RU" b="1" dirty="0">
              <a:effectLst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1250" y="4447082"/>
            <a:ext cx="4802414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ПОДАТЬ ЗАЯВКУ</a:t>
            </a:r>
          </a:p>
          <a:p>
            <a:r>
              <a:rPr lang="ru-RU" dirty="0"/>
              <a:t> НА ПОЛУЧЕНИЕ СТАТУСА РЕЗИДЕНТА: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1250" y="5133599"/>
            <a:ext cx="1566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заявку, бизнес-план, копию учредительных документов, свидетельства о госрегистрации юридического лица или ИП, копию свидетельства о постановке на налоговый учет в налоговом органе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66725" y="4418843"/>
            <a:ext cx="1085416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/>
              <a:t>В министерство экономического развития </a:t>
            </a:r>
            <a:r>
              <a:rPr lang="ru-RU" sz="1867" b="1" dirty="0" err="1"/>
              <a:t>Погодаевой</a:t>
            </a:r>
            <a:r>
              <a:rPr lang="ru-RU" sz="1867" b="1" dirty="0"/>
              <a:t> Марине </a:t>
            </a:r>
            <a:r>
              <a:rPr lang="ru-RU" sz="1867" b="1" dirty="0" smtClean="0"/>
              <a:t>Викторовне, </a:t>
            </a:r>
            <a:r>
              <a:rPr lang="ru-RU" sz="1867" b="1" dirty="0"/>
              <a:t>начальник отдела проектного управления  (24-12-13, ул. Горького, 31, </a:t>
            </a:r>
            <a:r>
              <a:rPr lang="ru-RU" sz="1867" b="1" dirty="0" err="1"/>
              <a:t>каб</a:t>
            </a:r>
            <a:r>
              <a:rPr lang="ru-RU" sz="1867" b="1" dirty="0"/>
              <a:t>. 2) НАПРАВИТЬ: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455" y="6253917"/>
            <a:ext cx="4802414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СХЕМА ПРОХОЖДЕНИЯ ЗАЯВКИ: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2606050"/>
              </p:ext>
            </p:extLst>
          </p:nvPr>
        </p:nvGraphicFramePr>
        <p:xfrm>
          <a:off x="290454" y="7007985"/>
          <a:ext cx="15070721" cy="13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250" y="3842628"/>
            <a:ext cx="631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http://invest.irkobl.ru/ru/OEZ-Vorota-Bajkala/Svobodnie-uchastki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90455" y="6986200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15рабочих дней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39168" y="7152297"/>
            <a:ext cx="1060704" cy="914400"/>
          </a:xfrm>
          <a:prstGeom prst="triangl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5365251" y="7014119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40 рабочих дней</a:t>
            </a:r>
          </a:p>
        </p:txBody>
      </p:sp>
      <p:sp>
        <p:nvSpPr>
          <p:cNvPr id="49" name="Прямоугольник: скругленные углы 48"/>
          <p:cNvSpPr/>
          <p:nvPr/>
        </p:nvSpPr>
        <p:spPr>
          <a:xfrm>
            <a:off x="9886137" y="7007985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15 рабочих дней</a:t>
            </a:r>
          </a:p>
        </p:txBody>
      </p:sp>
      <p:sp>
        <p:nvSpPr>
          <p:cNvPr id="20" name="Овал 19"/>
          <p:cNvSpPr/>
          <p:nvPr/>
        </p:nvSpPr>
        <p:spPr>
          <a:xfrm>
            <a:off x="13456592" y="943972"/>
            <a:ext cx="146546" cy="131353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pic>
        <p:nvPicPr>
          <p:cNvPr id="50" name="Picture 4" descr="http://energo-24.ru/images/region/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10760" y="886435"/>
            <a:ext cx="665912" cy="801577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6373765" y="6264241"/>
            <a:ext cx="702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Подробная информация на </a:t>
            </a:r>
            <a:r>
              <a:rPr lang="en-US" b="1" dirty="0">
                <a:solidFill>
                  <a:srgbClr val="C00000"/>
                </a:solidFill>
              </a:rPr>
              <a:t>http://invest.irkobl.ru/OEZ-Vorota-Bajkala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7120" y="938202"/>
            <a:ext cx="1337226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67" b="1" u="sng" dirty="0">
                <a:solidFill>
                  <a:schemeClr val="accent5">
                    <a:lumMod val="50000"/>
                  </a:schemeClr>
                </a:solidFill>
              </a:rPr>
              <a:t>ЦЕЛИ ОЭЗ: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7199" y="2397101"/>
            <a:ext cx="13639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Дополнительно: резидент ОЭЗ может получить до 40% от стоимости проекта в виде займе в Фонде развития моногородов Российской Федерации но не более 1 млрд. руб. под 5% годовых на 10 лет</a:t>
            </a:r>
          </a:p>
        </p:txBody>
      </p:sp>
      <p:sp>
        <p:nvSpPr>
          <p:cNvPr id="52" name="Овал 51"/>
          <p:cNvSpPr/>
          <p:nvPr/>
        </p:nvSpPr>
        <p:spPr>
          <a:xfrm>
            <a:off x="13816632" y="2267768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2084" y="2355467"/>
            <a:ext cx="338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439758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Схема 62"/>
          <p:cNvGraphicFramePr/>
          <p:nvPr>
            <p:extLst>
              <p:ext uri="{D42A27DB-BD31-4B8C-83A1-F6EECF244321}">
                <p14:modId xmlns:p14="http://schemas.microsoft.com/office/powerpoint/2010/main" val="691329454"/>
              </p:ext>
            </p:extLst>
          </p:nvPr>
        </p:nvGraphicFramePr>
        <p:xfrm>
          <a:off x="390948" y="7495767"/>
          <a:ext cx="13569700" cy="110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араллелограмм 4"/>
          <p:cNvSpPr/>
          <p:nvPr/>
        </p:nvSpPr>
        <p:spPr>
          <a:xfrm>
            <a:off x="8920088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79528" y="179512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8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232" y="107504"/>
            <a:ext cx="1087320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МЕРЫ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ГОСУДАРСТВЕННОЙ ПОДДЕРЖКИ ИНДУСТРИАЛЬНОМУ ПАРКУ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58411" y="981020"/>
            <a:ext cx="7385241" cy="502702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13,5% </a:t>
            </a:r>
            <a:r>
              <a:rPr lang="ru-RU" sz="1867" dirty="0">
                <a:solidFill>
                  <a:prstClr val="black"/>
                </a:solidFill>
              </a:rPr>
              <a:t>налог на прибыль в ОБ не более 5 лет при объеме инвестиций более 5 млн. руб.</a:t>
            </a:r>
            <a:endParaRPr lang="ru-RU" sz="1867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32056" y="1403647"/>
            <a:ext cx="7770778" cy="502702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на 5 лет в отношении вновь созданного</a:t>
            </a:r>
          </a:p>
          <a:p>
            <a:pPr algn="just">
              <a:lnSpc>
                <a:spcPts val="1600"/>
              </a:lnSpc>
            </a:pPr>
            <a:r>
              <a:rPr lang="ru-RU" sz="1867" dirty="0"/>
              <a:t> имущества при объеме инвестиций более 5 млн. руб.</a:t>
            </a: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8426826" y="1125037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8426826" y="1547600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44024" y="674083"/>
            <a:ext cx="7848872" cy="29751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600"/>
              </a:lnSpc>
            </a:pPr>
            <a:r>
              <a:rPr lang="ru-RU" dirty="0"/>
              <a:t>ПРЕФЕРЕНЦИИ РЕЗИДЕНТУ: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05" y="2753604"/>
            <a:ext cx="7931855" cy="9543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ДЛЯ ПОЛУЧЕНИЯ ЛЬГОТ НЕОБХОДИМО ВКЛЮЧЕНИЕ ПАРКА В РЕЕСТР ИНДУСТРИАЛЬНЫХ ПАРКОВ ИРКУТСКОЙ ОБЛАСТИ, ЗАКЛЮЧЕНИЯ СОГЛАШЕНИЯ С УПРАВЛЯЮЩЕЙ КОМПАНИЕЙ ПАРКА О РЕЗИДЕНСТВЕ!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61" y="5473605"/>
            <a:ext cx="5500759" cy="3945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ПАРК ВКЛЮЧИТЬ В  РЕЕСТР ПАРКОВ ИО: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8417" y="6382768"/>
            <a:ext cx="1566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Заявление, копия выписки из реестра парков Минпромторга, копии учредительных документов </a:t>
            </a:r>
            <a:r>
              <a:rPr lang="ru-RU" sz="2000" dirty="0" err="1"/>
              <a:t>упр.компании</a:t>
            </a:r>
            <a:r>
              <a:rPr lang="ru-RU" sz="2000" dirty="0"/>
              <a:t>, выписка из </a:t>
            </a:r>
            <a:r>
              <a:rPr lang="ru-RU" sz="2000" dirty="0" smtClean="0"/>
              <a:t>ЕГРЮЛ </a:t>
            </a:r>
            <a:r>
              <a:rPr lang="ru-RU" sz="2000" dirty="0"/>
              <a:t>резидентов парка, справки об отсутствии задолженности по платежам в бюджет, справка об отсутствии производства по делу о банкротстве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260" y="611560"/>
            <a:ext cx="8019384" cy="206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ИНДУСТРИАЛЬНЫЙ (ПРОМЫШЛЕННЫЙ) ПАРК: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Управляемый специализированной управляющей компанией комплекс объектов недвижимого имущества, состоящий из земельного участка (участков) </a:t>
            </a:r>
            <a:r>
              <a:rPr lang="ru-RU" b="1" u="sng" dirty="0"/>
              <a:t>8 га </a:t>
            </a:r>
            <a:r>
              <a:rPr lang="ru-RU" dirty="0"/>
              <a:t>с производственными, административными, складскими и иными зданиями, строениями и сооружениями, обеспеченный инженерной и транспортной инфраструктурой, необходимой для создания нового промышленного производства, а также обладающий необходимым правовым режимом для осуществления производственной деятельности на не менее 50% территории парка.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04064" y="1835696"/>
            <a:ext cx="7770778" cy="297517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5% </a:t>
            </a:r>
            <a:r>
              <a:rPr lang="ru-RU" sz="1867" b="1" dirty="0"/>
              <a:t>ставка по УСН не более 5 лет</a:t>
            </a:r>
            <a:endParaRPr lang="ru-RU" sz="1867" dirty="0"/>
          </a:p>
        </p:txBody>
      </p:sp>
      <p:sp>
        <p:nvSpPr>
          <p:cNvPr id="39" name="Rectangle 55"/>
          <p:cNvSpPr>
            <a:spLocks noChangeArrowheads="1"/>
          </p:cNvSpPr>
          <p:nvPr/>
        </p:nvSpPr>
        <p:spPr bwMode="auto">
          <a:xfrm>
            <a:off x="8416031" y="1926444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344024" y="2123728"/>
            <a:ext cx="7848872" cy="29751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600"/>
              </a:lnSpc>
            </a:pPr>
            <a:r>
              <a:rPr lang="ru-RU" dirty="0"/>
              <a:t>ПРЕФЕРЕНЦИИ УПРАВЛЯЮЩЕЙ КОМПАНИИ: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549253" y="2421244"/>
            <a:ext cx="7770778" cy="502702"/>
          </a:xfrm>
          <a:prstGeom prst="rect">
            <a:avLst/>
          </a:prstGeom>
        </p:spPr>
        <p:txBody>
          <a:bodyPr wrap="square" lIns="48000" rIns="4800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867" b="1" dirty="0">
                <a:solidFill>
                  <a:srgbClr val="C00000"/>
                </a:solidFill>
              </a:rPr>
              <a:t>0% </a:t>
            </a:r>
            <a:r>
              <a:rPr lang="ru-RU" sz="1867" dirty="0"/>
              <a:t>налог  имущество на 5 лет в отношении вновь созданного</a:t>
            </a:r>
          </a:p>
          <a:p>
            <a:pPr algn="just">
              <a:lnSpc>
                <a:spcPts val="1600"/>
              </a:lnSpc>
            </a:pPr>
            <a:r>
              <a:rPr lang="ru-RU" sz="1867" dirty="0"/>
              <a:t> имущества при объеме инвестиций более 5 млн. руб.</a:t>
            </a: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8344023" y="2493253"/>
            <a:ext cx="156725" cy="115080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ts val="1600"/>
              </a:lnSpc>
              <a:tabLst>
                <a:tab pos="611162" algn="l"/>
                <a:tab pos="857355" algn="l"/>
              </a:tabLst>
              <a:defRPr/>
            </a:pPr>
            <a:endParaRPr lang="ru-RU" altLang="ru-RU" sz="1867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6961" y="3965335"/>
            <a:ext cx="5500759" cy="6669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ДЕЙСТВУЮЩИЕЕ И СОЗДАВАЕМЫЕ  ПАРКИ ИРКУТСКОЙ ОБЛАСТИ: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77489" y="3896633"/>
            <a:ext cx="101910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Ангарский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технопарк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подтвердил соответствие Национальному стандарту ГОСТ Р 56301 – 2014 «Индустриальные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парки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Требования» -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hlinkClick r:id="rId7"/>
              </a:rPr>
              <a:t>www.tp38.ru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Усолье</a:t>
            </a:r>
            <a:r>
              <a:rPr kumimoji="0" lang="en-US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промтех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создаваемый парк,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http://uprom.tech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en-US" sz="1600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ru</a:t>
            </a:r>
            <a:endParaRPr lang="en-US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/>
            <a:r>
              <a:rPr lang="ru-RU" altLang="ru-RU" sz="1600" b="1" dirty="0">
                <a:latin typeface="Arial" panose="020B0604020202020204" pitchFamily="34" charset="0"/>
              </a:rPr>
              <a:t>Байкальский чистый продукт </a:t>
            </a:r>
            <a:r>
              <a:rPr lang="ru-RU" altLang="ru-RU" sz="1600" dirty="0">
                <a:latin typeface="Arial" panose="020B0604020202020204" pitchFamily="34" charset="0"/>
              </a:rPr>
              <a:t>– создаваемый парк, </a:t>
            </a:r>
            <a:r>
              <a:rPr lang="en-US" alt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http://gorod-baikalsk.ru</a:t>
            </a:r>
            <a:endParaRPr lang="ru-RU" altLang="ru-RU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/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Чистые ключи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создаваемый парк, </a:t>
            </a:r>
            <a:r>
              <a:rPr lang="en-US" altLang="ru-RU" sz="16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http://aokrio.ru/</a:t>
            </a:r>
            <a:endParaRPr lang="ru-RU" altLang="ru-RU" sz="16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829642" y="737749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853978" y="738031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7489" y="5334291"/>
            <a:ext cx="1034339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700"/>
              </a:lnSpc>
              <a:buAutoNum type="arabicPeriod"/>
            </a:pPr>
            <a:r>
              <a:rPr lang="ru-RU" b="1" dirty="0"/>
              <a:t>ПРОЙТИ СЕРТИФИКАЦИЮ В МИНПРОМТОРГЕ РФ</a:t>
            </a:r>
          </a:p>
          <a:p>
            <a:pPr marL="228600" indent="-228600">
              <a:lnSpc>
                <a:spcPts val="1700"/>
              </a:lnSpc>
              <a:buFontTx/>
              <a:buAutoNum type="arabicPeriod"/>
            </a:pPr>
            <a:r>
              <a:rPr lang="ru-RU" dirty="0"/>
              <a:t>Подтвердить соответствие дополнительным требованиями для парков Иркутской области, для это </a:t>
            </a:r>
            <a:r>
              <a:rPr lang="ru-RU" dirty="0" err="1"/>
              <a:t>это</a:t>
            </a:r>
            <a:r>
              <a:rPr lang="ru-RU" dirty="0"/>
              <a:t> </a:t>
            </a:r>
            <a:r>
              <a:rPr lang="ru-RU" b="1" dirty="0"/>
              <a:t>в министерство экономического развития </a:t>
            </a:r>
            <a:r>
              <a:rPr lang="ru-RU" b="1" dirty="0" err="1" smtClean="0"/>
              <a:t>Какаулину</a:t>
            </a:r>
            <a:r>
              <a:rPr lang="ru-RU" b="1" dirty="0" smtClean="0"/>
              <a:t> Сергею Петровичу,  </a:t>
            </a:r>
            <a:r>
              <a:rPr lang="ru-RU" b="1" dirty="0"/>
              <a:t>начальнику отдела промышленности (24-14-43, ул. Горького, 31, </a:t>
            </a:r>
            <a:r>
              <a:rPr lang="ru-RU" b="1" dirty="0" err="1"/>
              <a:t>каб</a:t>
            </a:r>
            <a:r>
              <a:rPr lang="ru-RU" b="1" dirty="0"/>
              <a:t>. 312) НАПРАВИТЬ: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164728" y="2907319"/>
            <a:ext cx="8128000" cy="9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705787">
              <a:lnSpc>
                <a:spcPct val="8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федеральном уровне осуществляется возмещение затрат субъектов РФ на создание инфраструктуры за счет федеральных налогов резидентов парков в объеме, не превышающем суммы федеральных налогов и таможенных пошлин, фактически уплаченных резидентами индустриальных парков и технопарков.</a:t>
            </a:r>
          </a:p>
        </p:txBody>
      </p:sp>
    </p:spTree>
    <p:extLst>
      <p:ext uri="{BB962C8B-B14F-4D97-AF65-F5344CB8AC3E}">
        <p14:creationId xmlns:p14="http://schemas.microsoft.com/office/powerpoint/2010/main" val="370812211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Схема 62"/>
          <p:cNvGraphicFramePr/>
          <p:nvPr/>
        </p:nvGraphicFramePr>
        <p:xfrm>
          <a:off x="390948" y="7495767"/>
          <a:ext cx="13569700" cy="110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араллелограмм 4"/>
          <p:cNvSpPr/>
          <p:nvPr/>
        </p:nvSpPr>
        <p:spPr>
          <a:xfrm>
            <a:off x="8920088" y="154319"/>
            <a:ext cx="5232400" cy="385233"/>
          </a:xfrm>
          <a:prstGeom prst="parallelogram">
            <a:avLst/>
          </a:prstGeom>
          <a:solidFill>
            <a:schemeClr val="accent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3879528" y="179512"/>
            <a:ext cx="5232400" cy="385233"/>
          </a:xfrm>
          <a:prstGeom prst="parallelogram">
            <a:avLst/>
          </a:prstGeom>
          <a:solidFill>
            <a:srgbClr val="3C83D8">
              <a:alpha val="6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34"/>
          <p:cNvSpPr txBox="1">
            <a:spLocks/>
          </p:cNvSpPr>
          <p:nvPr/>
        </p:nvSpPr>
        <p:spPr>
          <a:xfrm>
            <a:off x="15361176" y="8693683"/>
            <a:ext cx="759712" cy="486833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F68319-7308-4D37-9938-8374D839DE54}" type="slidenum">
              <a:rPr lang="ru-RU" altLang="ru-RU" sz="1600"/>
              <a:pPr>
                <a:defRPr/>
              </a:pPr>
              <a:t>9</a:t>
            </a:fld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5232" y="190996"/>
            <a:ext cx="1144927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b="1" dirty="0">
                <a:latin typeface="+mn-lt"/>
              </a:rPr>
              <a:t>КАК ПОЛУЧИТЬ МЕРЫ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ГОСУДАРСТВЕНОЙ ПОДДЕРЖКИ  КЛАСТЕРАМ</a:t>
            </a:r>
            <a:r>
              <a:rPr lang="en-US" sz="2133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133" b="1" dirty="0">
                <a:solidFill>
                  <a:schemeClr val="bg1"/>
                </a:solidFill>
                <a:latin typeface="+mn-lt"/>
              </a:rPr>
              <a:t>ИРКУТСКОЙ ОБЛАСТИ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05506" y="683568"/>
            <a:ext cx="6696744" cy="30944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>
              <a:lnSpc>
                <a:spcPts val="1600"/>
              </a:lnSpc>
            </a:pPr>
            <a:r>
              <a:rPr lang="ru-RU" dirty="0"/>
              <a:t>ПРЕФЕРЕНЦИИ УЧАСТНИКУ КЛАСТЕРА: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4743" y="5547040"/>
            <a:ext cx="5500759" cy="39453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КАК КЛАСТЕР ВКЛЮЧИТЬ В  РЕЕСТР КЛАСТЕРОВ ИО: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92506" y="6454279"/>
            <a:ext cx="15509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заявление, выписка из реестра участников кластеров, копию учредительных документов, выписку из ЕГРЮЛ для </a:t>
            </a:r>
            <a:r>
              <a:rPr lang="ru-RU" sz="2000" dirty="0" err="1"/>
              <a:t>спецорганизации</a:t>
            </a:r>
            <a:r>
              <a:rPr lang="ru-RU" sz="2000" dirty="0"/>
              <a:t> кластера, копию функциональной карты, справки об отсутствии задолженности по платежам в бюджет, справка об отсутствии производства по делу о банкротстве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7983" y="611560"/>
            <a:ext cx="8802106" cy="249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541338" algn="just">
              <a:lnSpc>
                <a:spcPts val="17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ПРОМЫШЛЕННЫЙ КЛАСТЕР </a:t>
            </a:r>
            <a:r>
              <a:rPr lang="ru-RU" dirty="0"/>
              <a:t>- совокупность субъектов деятельности в сфере промышленности, связанных отношениями в указанной сфере вследствие территориальной близости и функциональной зависимости и размещенных на территории одного субъекта Российской Федерации или на территориях нескольких субъектов Российской Федерации.</a:t>
            </a:r>
            <a:endParaRPr lang="en-US" dirty="0"/>
          </a:p>
          <a:p>
            <a:pPr marL="93663" indent="541338" algn="just">
              <a:lnSpc>
                <a:spcPts val="17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ТРЕБОВАНИЯ:</a:t>
            </a:r>
          </a:p>
          <a:p>
            <a:pPr marL="93663" indent="541338" algn="just">
              <a:lnSpc>
                <a:spcPts val="1700"/>
              </a:lnSpc>
              <a:buFontTx/>
              <a:buChar char="-"/>
            </a:pPr>
            <a:r>
              <a:rPr lang="ru-RU" dirty="0"/>
              <a:t>не менее 10 производственных предприятий</a:t>
            </a:r>
          </a:p>
          <a:p>
            <a:pPr marL="93663" indent="541338" algn="just">
              <a:lnSpc>
                <a:spcPts val="1700"/>
              </a:lnSpc>
              <a:buFontTx/>
              <a:buChar char="-"/>
            </a:pPr>
            <a:r>
              <a:rPr lang="ru-RU" dirty="0"/>
              <a:t>не менее 20% продукции каждого участника кластера потребляется другими участниками</a:t>
            </a:r>
          </a:p>
          <a:p>
            <a:pPr marL="93663" indent="541338" algn="just">
              <a:lnSpc>
                <a:spcPts val="1700"/>
              </a:lnSpc>
              <a:buFontTx/>
              <a:buChar char="-"/>
            </a:pPr>
            <a:r>
              <a:rPr lang="ru-RU" dirty="0"/>
              <a:t>наличие специализированной управляющей компании, куда входят не менее  50% членов кластера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7948" y="3035957"/>
            <a:ext cx="8672140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ФОРМИРУЕМЫЕ КЛАСТЕРЫ ИРКУТСКОЙ ОБЛАСТИ: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28200" y="8820472"/>
            <a:ext cx="5795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Министерство экономического развития Иркутской области</a:t>
            </a:r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829642" y="7377494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7142010" y="7449502"/>
            <a:ext cx="1130006" cy="578882"/>
          </a:xfrm>
          <a:prstGeom prst="roundRect">
            <a:avLst/>
          </a:prstGeom>
        </p:spPr>
        <p:txBody>
          <a:bodyPr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2A4B86"/>
                </a:solidFill>
              </a:rPr>
              <a:t>7 рабочих дней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9497" y="5479841"/>
            <a:ext cx="1034339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1700"/>
              </a:lnSpc>
              <a:buAutoNum type="arabicPeriod"/>
            </a:pPr>
            <a:r>
              <a:rPr lang="ru-RU" b="1" dirty="0"/>
              <a:t>ПРОЙТИ СЕРТИФИКАЦИЮ В МИНПРОМТОРГЕ РФ</a:t>
            </a:r>
          </a:p>
          <a:p>
            <a:pPr marL="228600" indent="-228600">
              <a:lnSpc>
                <a:spcPts val="1700"/>
              </a:lnSpc>
              <a:buFontTx/>
              <a:buAutoNum type="arabicPeriod"/>
            </a:pPr>
            <a:r>
              <a:rPr lang="ru-RU" dirty="0"/>
              <a:t>Подтвердить соответствие дополнительным требованиями для кластеров Иркутской области, для это </a:t>
            </a:r>
            <a:r>
              <a:rPr lang="ru-RU" b="1" dirty="0"/>
              <a:t>в министерство экономического развития </a:t>
            </a:r>
            <a:r>
              <a:rPr lang="ru-RU" b="1" dirty="0" err="1"/>
              <a:t>Какаулину</a:t>
            </a:r>
            <a:r>
              <a:rPr lang="ru-RU" b="1" dirty="0"/>
              <a:t> Сергею Петровичу,  </a:t>
            </a:r>
            <a:r>
              <a:rPr lang="ru-RU" b="1" dirty="0"/>
              <a:t>начальнику отдела промышленности (24-14-43, ул. Горького, 31, </a:t>
            </a:r>
            <a:r>
              <a:rPr lang="ru-RU" b="1" dirty="0" err="1"/>
              <a:t>каб</a:t>
            </a:r>
            <a:r>
              <a:rPr lang="ru-RU" b="1" dirty="0"/>
              <a:t>. 312) НАПРАВИТЬ: 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948" y="348502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b="1" dirty="0"/>
              <a:t>ФАРМАЦЕВТИЧЕСКИЙ</a:t>
            </a:r>
          </a:p>
          <a:p>
            <a:pPr algn="just">
              <a:lnSpc>
                <a:spcPts val="1800"/>
              </a:lnSpc>
            </a:pPr>
            <a:r>
              <a:rPr lang="ru-RU" b="1" dirty="0"/>
              <a:t>МАШИНОСТРОИТЕЛЬНЫЙ</a:t>
            </a:r>
          </a:p>
          <a:p>
            <a:pPr algn="just">
              <a:lnSpc>
                <a:spcPts val="1800"/>
              </a:lnSpc>
            </a:pPr>
            <a:r>
              <a:rPr lang="ru-RU" b="1" dirty="0"/>
              <a:t>НЕФТЕГАЗОХИМИЧЕСКИЙ</a:t>
            </a:r>
          </a:p>
          <a:p>
            <a:pPr algn="just">
              <a:lnSpc>
                <a:spcPts val="1800"/>
              </a:lnSpc>
            </a:pPr>
            <a:r>
              <a:rPr lang="ru-RU" b="1" dirty="0"/>
              <a:t>АГРОПРОМЫШЛЕННЫЙ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032346" y="3491880"/>
            <a:ext cx="120107" cy="97691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47080" y="3625055"/>
            <a:ext cx="349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СВЫШЕ </a:t>
            </a:r>
            <a:r>
              <a:rPr lang="ru-RU" sz="3200" b="1" dirty="0"/>
              <a:t>150</a:t>
            </a:r>
            <a:r>
              <a:rPr lang="ru-RU" b="1" dirty="0"/>
              <a:t> УЧАСТНИКОВ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859" y="4552384"/>
            <a:ext cx="8680522" cy="379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67" b="1" u="sng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dirty="0"/>
              <a:t>ИНФРАСТРУКТУРА ПОДДЕРЖКИ КЛАСТЕРОВ ИРКУТСКОЙ ОБЛАСТИ: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20088" y="4547706"/>
            <a:ext cx="678928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700"/>
              </a:lnSpc>
            </a:pPr>
            <a:r>
              <a:rPr lang="ru-RU" b="1" dirty="0"/>
              <a:t>Центр кластерного развития, Региональный центр инжиниринга, </a:t>
            </a:r>
            <a:br>
              <a:rPr lang="ru-RU" b="1" dirty="0"/>
            </a:br>
            <a:r>
              <a:rPr lang="ru-RU" b="1" dirty="0"/>
              <a:t>Центр сертификации, стандартизации и испытаний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11928" y="2204968"/>
            <a:ext cx="708096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ОКАЗЫВАЕМЫЕ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УСЛУГИ ЗА СЧЕТ СРЕДСТВ ФЕДЕРАЛЬНОГО БЮДЖЕТА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ИНФРАСТРУКТУРОЙ ПОДДЕРЖКИ:</a:t>
            </a:r>
          </a:p>
          <a:p>
            <a:pPr algn="ctr">
              <a:lnSpc>
                <a:spcPts val="1467"/>
              </a:lnSpc>
            </a:pPr>
            <a:endParaRPr lang="ru-RU" sz="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консультирование, образовательные, юридические услуги</a:t>
            </a: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 маркетинговые услуги, оценка рынка, продвижение продукции, координация взаимодействия предприятий  (единая технологическая цепочка)</a:t>
            </a: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инжиниринговые услуги, консалтинг по разработке ТЭО</a:t>
            </a:r>
          </a:p>
          <a:p>
            <a:pPr marL="285750" indent="-285750">
              <a:lnSpc>
                <a:spcPts val="1467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услуги по сертификации, стандартизации, испытания (коллективного пользования)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11928" y="1189167"/>
            <a:ext cx="6766138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67"/>
              </a:lnSpc>
            </a:pPr>
            <a:r>
              <a:rPr lang="ru-RU" b="1" dirty="0"/>
              <a:t>ПРОЕКТНОЕ ФИНАНСИРОВАНИЕ ЗА СЧЕТ СРЕДСТВ ФЕДЕРАЛЬНОГО БЮДЖЕТА</a:t>
            </a:r>
          </a:p>
          <a:p>
            <a:pPr algn="ctr">
              <a:lnSpc>
                <a:spcPts val="1467"/>
              </a:lnSpc>
            </a:pPr>
            <a:r>
              <a:rPr lang="ru-RU" dirty="0">
                <a:solidFill>
                  <a:srgbClr val="C00000"/>
                </a:solidFill>
              </a:rPr>
              <a:t>(только при включении кластеров Иркутской области в реестр </a:t>
            </a:r>
            <a:r>
              <a:rPr lang="ru-RU" dirty="0" err="1">
                <a:solidFill>
                  <a:srgbClr val="C00000"/>
                </a:solidFill>
              </a:rPr>
              <a:t>пром</a:t>
            </a:r>
            <a:r>
              <a:rPr lang="ru-RU" dirty="0">
                <a:solidFill>
                  <a:srgbClr val="C00000"/>
                </a:solidFill>
              </a:rPr>
              <a:t>. кластеров Минпромторга РФ)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7012" y="5004048"/>
            <a:ext cx="14289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 всем вопросам обращаться к </a:t>
            </a:r>
            <a:r>
              <a:rPr lang="ru-RU" b="1" dirty="0">
                <a:solidFill>
                  <a:srgbClr val="C00000"/>
                </a:solidFill>
              </a:rPr>
              <a:t>Александру Кузьмину, </a:t>
            </a:r>
            <a:r>
              <a:rPr lang="ru-RU" dirty="0">
                <a:solidFill>
                  <a:srgbClr val="C00000"/>
                </a:solidFill>
              </a:rPr>
              <a:t>руководителю Центра кластерного развития Иркутской области,  http://irkcluster.ru/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05" y="3580900"/>
            <a:ext cx="675548" cy="644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48" y="3567847"/>
            <a:ext cx="675548" cy="6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3162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Тема Office">
  <a:themeElements>
    <a:clrScheme name="т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9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11870</TotalTime>
  <Words>5245</Words>
  <Application>Microsoft Office PowerPoint</Application>
  <PresentationFormat>Произвольный</PresentationFormat>
  <Paragraphs>681</Paragraphs>
  <Slides>17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Тема1</vt:lpstr>
      <vt:lpstr>13_Тема Office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ПОЛУЧИТЬ ЗАЙМ В ФОНДЕ МИКРОКРЕДИТОВАНИЯ ИРКУТСКОЙ ОБЛАСТИ  </vt:lpstr>
      <vt:lpstr> КАК ПОЛУЧИТЬ ПОРУЧИТЕЛЬСТВО ПО КРЕДИТУ В ГАРАНТИЙНОМ ФОНДЕ ИРКУТСКОЙ ОБЛАСТИ </vt:lpstr>
      <vt:lpstr> КАК ПОЛУЧИТЬ ФИНАНСОВУЮ ПОДДЕРЖКУ В КОРПОРАЦИИ СМСП  </vt:lpstr>
      <vt:lpstr> КАК ПОЛУЧИТЬ ФИНАНСОВУЮ ПОДДЕРЖКУ В КОРПОРАЦИИ СМСП  </vt:lpstr>
      <vt:lpstr> КАК ПОЛУЧИТЬ  ЗЕМЕЛЬНЫЙ УЧАСТОК В АРЕНДУ БЕЗ ТОРГОВ ДЛЯ РЕАЛИЗАЦИИ МАСШТАБНЫХ ИНВЕСТИЦИОННЫХ ПРОЕКТОВ </vt:lpstr>
      <vt:lpstr>Презентация PowerPoint</vt:lpstr>
    </vt:vector>
  </TitlesOfParts>
  <Company>Administration of Irkutsk region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m.bak</dc:creator>
  <cp:lastModifiedBy>Сергей Петрович Какаулин</cp:lastModifiedBy>
  <cp:revision>853</cp:revision>
  <cp:lastPrinted>2016-04-18T03:03:20Z</cp:lastPrinted>
  <dcterms:created xsi:type="dcterms:W3CDTF">2015-04-14T01:39:29Z</dcterms:created>
  <dcterms:modified xsi:type="dcterms:W3CDTF">2017-10-04T06:03:10Z</dcterms:modified>
</cp:coreProperties>
</file>